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6" r:id="rId2"/>
  </p:sldMasterIdLst>
  <p:notesMasterIdLst>
    <p:notesMasterId r:id="rId8"/>
  </p:notesMasterIdLst>
  <p:handoutMasterIdLst>
    <p:handoutMasterId r:id="rId9"/>
  </p:handoutMasterIdLst>
  <p:sldIdLst>
    <p:sldId id="295" r:id="rId3"/>
    <p:sldId id="333" r:id="rId4"/>
    <p:sldId id="334" r:id="rId5"/>
    <p:sldId id="335" r:id="rId6"/>
    <p:sldId id="330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F29"/>
    <a:srgbClr val="F7F7F7"/>
    <a:srgbClr val="115E93"/>
    <a:srgbClr val="CE1126"/>
    <a:srgbClr val="FFFFFF"/>
    <a:srgbClr val="0047BB"/>
    <a:srgbClr val="6E6E6E"/>
    <a:srgbClr val="37A09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896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EE78A4-7481-4013-B05D-9E42427260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AB796-F0B4-4352-8932-A3065574F4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B7AB0-DF86-4982-9038-E1E827AFB7E6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A128B-C819-485F-A63E-38757BADC2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32A9F-B583-44CB-B24A-3CA51F9E5C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90474-A229-45E8-A6D5-FB20DA4E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5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9F0EE4-C342-4AF5-9B00-8E037880DE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5BBEE-6370-4BDE-AE12-13861E267F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742C091-7420-4C96-A984-D8C0A1DA4172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6C9749-13CC-4DB4-84F0-DFA5CE3CD2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DE9309-45BF-48BF-8C08-1A28713C1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C039C-A482-4235-8248-A3CD4D1A73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2A7BE-EFCB-424F-A4C7-464E635E2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9E8C1A0-23B3-4FBF-8A9A-A396BBB6E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9559CC-3513-F5C1-3580-A3D674C83770}"/>
              </a:ext>
            </a:extLst>
          </p:cNvPr>
          <p:cNvSpPr/>
          <p:nvPr userDrawn="1"/>
        </p:nvSpPr>
        <p:spPr>
          <a:xfrm>
            <a:off x="0" y="1"/>
            <a:ext cx="12192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13D3264-4BE6-47B0-98FE-8FC423763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9" y="6295861"/>
            <a:ext cx="4876800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A6A6A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CONFIDENTIAL</a:t>
            </a:r>
          </a:p>
          <a:p>
            <a:pPr eaLnBrk="1" hangingPunct="1"/>
            <a:r>
              <a:rPr lang="en-US" altLang="en-US" sz="900" dirty="0">
                <a:solidFill>
                  <a:srgbClr val="A6A6A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© Copyright Baker Botts 2025. All Rights Reserved.</a:t>
            </a:r>
          </a:p>
          <a:p>
            <a:pPr eaLnBrk="1" hangingPunct="1"/>
            <a:endParaRPr lang="en-US" altLang="en-US" sz="900" dirty="0">
              <a:solidFill>
                <a:srgbClr val="A6A6A6"/>
              </a:solidFill>
              <a:latin typeface="Poppins" panose="00000500000000000000" pitchFamily="2" charset="0"/>
              <a:ea typeface="Corbel" panose="020B0503020204020204" pitchFamily="34" charset="0"/>
              <a:cs typeface="Poppins" panose="00000500000000000000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028BFD5-8C6B-0269-AC4E-DF4AF879C4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1"/>
            <a:ext cx="10515600" cy="5486400"/>
          </a:xfrm>
          <a:custGeom>
            <a:avLst/>
            <a:gdLst>
              <a:gd name="connsiteX0" fmla="*/ 0 w 10515600"/>
              <a:gd name="connsiteY0" fmla="*/ 0 h 5486400"/>
              <a:gd name="connsiteX1" fmla="*/ 7772400 w 10515600"/>
              <a:gd name="connsiteY1" fmla="*/ 0 h 5486400"/>
              <a:gd name="connsiteX2" fmla="*/ 10515600 w 10515600"/>
              <a:gd name="connsiteY2" fmla="*/ 2743200 h 5486400"/>
              <a:gd name="connsiteX3" fmla="*/ 7772400 w 10515600"/>
              <a:gd name="connsiteY3" fmla="*/ 5486400 h 5486400"/>
              <a:gd name="connsiteX4" fmla="*/ 0 w 10515600"/>
              <a:gd name="connsiteY4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5486400">
                <a:moveTo>
                  <a:pt x="0" y="0"/>
                </a:moveTo>
                <a:lnTo>
                  <a:pt x="7772400" y="0"/>
                </a:lnTo>
                <a:cubicBezTo>
                  <a:pt x="9287428" y="0"/>
                  <a:pt x="10515600" y="1228172"/>
                  <a:pt x="10515600" y="2743200"/>
                </a:cubicBezTo>
                <a:cubicBezTo>
                  <a:pt x="10515600" y="4258228"/>
                  <a:pt x="9287428" y="5486400"/>
                  <a:pt x="7772400" y="5486400"/>
                </a:cubicBezTo>
                <a:lnTo>
                  <a:pt x="0" y="548640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dirty="0"/>
              <a:t>Right click &gt; Format shape &gt; Fill&gt; Picture or texture fill &gt; Insert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A3CC60CB-7202-8584-1B9C-61612BACA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9180" y="6086638"/>
            <a:ext cx="1978660" cy="4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010814"/>
            <a:ext cx="10727184" cy="822960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069860"/>
            <a:ext cx="10711092" cy="950421"/>
          </a:xfrm>
        </p:spPr>
        <p:txBody>
          <a:bodyPr anchor="b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5659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39DA60-9FAE-61DC-4E2D-451C6CA0F170}"/>
              </a:ext>
            </a:extLst>
          </p:cNvPr>
          <p:cNvSpPr/>
          <p:nvPr userDrawn="1"/>
        </p:nvSpPr>
        <p:spPr>
          <a:xfrm>
            <a:off x="0" y="-5106"/>
            <a:ext cx="4335236" cy="686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CA6CDA-1D88-37CB-9DFE-825EBE4B35F7}"/>
              </a:ext>
            </a:extLst>
          </p:cNvPr>
          <p:cNvSpPr/>
          <p:nvPr userDrawn="1"/>
        </p:nvSpPr>
        <p:spPr>
          <a:xfrm>
            <a:off x="119090" y="599711"/>
            <a:ext cx="4089950" cy="5653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85F6D2-F6E3-212E-797F-6D7CD0A3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326" y="274638"/>
            <a:ext cx="7618584" cy="563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5891FA-9C48-D973-9FA7-A34EDA2C0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54325" y="6180879"/>
            <a:ext cx="6836489" cy="3619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F765EE7-2F06-230A-01F5-40C55D2C6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7011" y="6204029"/>
            <a:ext cx="655899" cy="347239"/>
          </a:xfrm>
        </p:spPr>
        <p:txBody>
          <a:bodyPr/>
          <a:lstStyle/>
          <a:p>
            <a:fld id="{FA2644A6-6490-43D7-AA6B-46CE1685A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D6345-D55E-5ADE-F856-4F9EFF15D8DC}"/>
              </a:ext>
            </a:extLst>
          </p:cNvPr>
          <p:cNvSpPr txBox="1"/>
          <p:nvPr userDrawn="1"/>
        </p:nvSpPr>
        <p:spPr>
          <a:xfrm>
            <a:off x="4335236" y="6582383"/>
            <a:ext cx="7856764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1000" dirty="0">
                <a:solidFill>
                  <a:srgbClr val="6E6E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Texas Environmental Superconference | August 7, 2025</a:t>
            </a:r>
          </a:p>
        </p:txBody>
      </p:sp>
    </p:spTree>
    <p:extLst>
      <p:ext uri="{BB962C8B-B14F-4D97-AF65-F5344CB8AC3E}">
        <p14:creationId xmlns:p14="http://schemas.microsoft.com/office/powerpoint/2010/main" val="374297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Lef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727" y="1371273"/>
            <a:ext cx="7315200" cy="4811008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91127" y="1371273"/>
            <a:ext cx="3352800" cy="481134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400" b="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 sz="16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 sz="14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 sz="12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 sz="12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add featured content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589AE65-7415-426E-A462-601C31C0A9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BDBF0-CEBC-F55F-9277-F82D54A06F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6F9D0-EDA9-32A7-F666-75F9218BF6A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2644A6-6490-43D7-AA6B-46CE1685A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18C1F-AC4C-1DDA-E85C-68D346C32624}"/>
              </a:ext>
            </a:extLst>
          </p:cNvPr>
          <p:cNvSpPr txBox="1"/>
          <p:nvPr userDrawn="1"/>
        </p:nvSpPr>
        <p:spPr>
          <a:xfrm>
            <a:off x="0" y="6582383"/>
            <a:ext cx="1219200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1000" dirty="0">
                <a:solidFill>
                  <a:srgbClr val="6E6E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Texas Environmental Superconference | August 7, 2025</a:t>
            </a:r>
          </a:p>
        </p:txBody>
      </p:sp>
    </p:spTree>
    <p:extLst>
      <p:ext uri="{BB962C8B-B14F-4D97-AF65-F5344CB8AC3E}">
        <p14:creationId xmlns:p14="http://schemas.microsoft.com/office/powerpoint/2010/main" val="380525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6FA8E9-F950-46D9-866D-56CDCDDF95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35760" y="1219201"/>
            <a:ext cx="8900160" cy="373062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35760" y="4953000"/>
            <a:ext cx="8900160" cy="381000"/>
          </a:xfrm>
        </p:spPr>
        <p:txBody>
          <a:bodyPr/>
          <a:lstStyle>
            <a:lvl1pPr marL="0" indent="0" algn="r">
              <a:buNone/>
              <a:defRPr sz="1800" i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photo caption/description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B6F32A-0F96-489C-A15E-7B527044C8FC}"/>
              </a:ext>
            </a:extLst>
          </p:cNvPr>
          <p:cNvCxnSpPr/>
          <p:nvPr userDrawn="1"/>
        </p:nvCxnSpPr>
        <p:spPr>
          <a:xfrm>
            <a:off x="1635760" y="1219200"/>
            <a:ext cx="890016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95C6C1-D598-84A8-373D-C4D4F17C86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4CD35-7CD9-58C8-8603-AFE4C7DD0DF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2644A6-6490-43D7-AA6B-46CE1685A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FFF07-D5CB-6783-5C01-27112BF5D4AC}"/>
              </a:ext>
            </a:extLst>
          </p:cNvPr>
          <p:cNvSpPr txBox="1"/>
          <p:nvPr userDrawn="1"/>
        </p:nvSpPr>
        <p:spPr>
          <a:xfrm>
            <a:off x="0" y="6582383"/>
            <a:ext cx="1219200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1000" dirty="0">
                <a:solidFill>
                  <a:srgbClr val="6E6E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Texas Environmental Superconference | August 7, 2025</a:t>
            </a:r>
          </a:p>
        </p:txBody>
      </p:sp>
    </p:spTree>
    <p:extLst>
      <p:ext uri="{BB962C8B-B14F-4D97-AF65-F5344CB8AC3E}">
        <p14:creationId xmlns:p14="http://schemas.microsoft.com/office/powerpoint/2010/main" val="1417260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803146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0"/>
            <a:ext cx="6815667" cy="589915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0"/>
            <a:ext cx="4011084" cy="4727960"/>
          </a:xfrm>
        </p:spPr>
        <p:txBody>
          <a:bodyPr/>
          <a:lstStyle>
            <a:lvl1pPr marL="0" indent="0">
              <a:spcBef>
                <a:spcPts val="768"/>
              </a:spcBef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featured content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5C79A094-E4DB-455E-A968-01901F1051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1" y="1070983"/>
            <a:ext cx="4011084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E6627-A3EE-B2B2-CFD5-1DE9ACA7C2A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DFF92-EE8E-FB7A-9AC2-D4979CF2FF8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2644A6-6490-43D7-AA6B-46CE1685A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18B48-2B7F-FD99-7936-94AA8C2381FC}"/>
              </a:ext>
            </a:extLst>
          </p:cNvPr>
          <p:cNvSpPr txBox="1"/>
          <p:nvPr userDrawn="1"/>
        </p:nvSpPr>
        <p:spPr>
          <a:xfrm>
            <a:off x="0" y="6582383"/>
            <a:ext cx="1219200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1000" dirty="0">
                <a:solidFill>
                  <a:srgbClr val="6E6E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Texas Environmental Superconference | August 7, 2025</a:t>
            </a:r>
          </a:p>
        </p:txBody>
      </p:sp>
    </p:spTree>
    <p:extLst>
      <p:ext uri="{BB962C8B-B14F-4D97-AF65-F5344CB8AC3E}">
        <p14:creationId xmlns:p14="http://schemas.microsoft.com/office/powerpoint/2010/main" val="45612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C10A90-A3D2-3B55-B517-6001D7F9AF5E}"/>
              </a:ext>
            </a:extLst>
          </p:cNvPr>
          <p:cNvSpPr txBox="1"/>
          <p:nvPr userDrawn="1"/>
        </p:nvSpPr>
        <p:spPr>
          <a:xfrm>
            <a:off x="0" y="6582383"/>
            <a:ext cx="1219200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1000" dirty="0">
                <a:solidFill>
                  <a:srgbClr val="6E6E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Texas Environmental Superconference | August 7, 2025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40A26E-980B-8E21-C3A4-36DE2D4E74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2596F-444E-FE34-B0E2-77FB5281C7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44A6-6490-43D7-AA6B-46CE1685A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9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E3E3E1-4A9B-48F3-A613-E37CBA3D7E39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76782F-B57A-46EC-8BDF-2F59F150E517}"/>
              </a:ext>
            </a:extLst>
          </p:cNvPr>
          <p:cNvCxnSpPr/>
          <p:nvPr/>
        </p:nvCxnSpPr>
        <p:spPr>
          <a:xfrm>
            <a:off x="1219200" y="5444942"/>
            <a:ext cx="7315200" cy="0"/>
          </a:xfrm>
          <a:prstGeom prst="line">
            <a:avLst/>
          </a:prstGeom>
          <a:ln w="952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616A719C-10D5-433E-B9D2-97D6F9C48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843677"/>
            <a:ext cx="103632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AUSTIN 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BRUSSELS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DALLAS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DUBAI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HOUSTON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LONDON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YORK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PALO ALTO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RIYADH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 FRANCISCO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SINGAPORE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WASHINGTON</a:t>
            </a: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bakerbotts.com</a:t>
            </a: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©Baker Botts L.L.P., 2025. Unauthorized use and/or duplication of this material without express and written</a:t>
            </a:r>
          </a:p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permission from Baker Botts L.L.P. is strictly prohibited. Excerpts and links may be used, provided that full and</a:t>
            </a:r>
          </a:p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clear credit is given with appropriate and specific direction to the original content.</a:t>
            </a:r>
          </a:p>
          <a:p>
            <a:pPr eaLnBrk="1" hangingPunct="1"/>
            <a:endParaRPr lang="en-US" alt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9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9559CC-3513-F5C1-3580-A3D674C83770}"/>
              </a:ext>
            </a:extLst>
          </p:cNvPr>
          <p:cNvSpPr/>
          <p:nvPr userDrawn="1"/>
        </p:nvSpPr>
        <p:spPr>
          <a:xfrm>
            <a:off x="0" y="1"/>
            <a:ext cx="12192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13D3264-4BE6-47B0-98FE-8FC423763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4876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A6A6A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CONFIDENTIAL</a:t>
            </a:r>
          </a:p>
          <a:p>
            <a:pPr eaLnBrk="1" hangingPunct="1"/>
            <a:r>
              <a:rPr lang="en-US" altLang="en-US" sz="900" dirty="0">
                <a:solidFill>
                  <a:srgbClr val="A6A6A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© Copyright Baker Botts 2025. All Rights Reserved.</a:t>
            </a:r>
          </a:p>
          <a:p>
            <a:pPr eaLnBrk="1" hangingPunct="1"/>
            <a:endParaRPr lang="en-US" altLang="en-US" sz="900" dirty="0">
              <a:solidFill>
                <a:srgbClr val="A6A6A6"/>
              </a:solidFill>
              <a:latin typeface="Poppins" panose="00000500000000000000" pitchFamily="2" charset="0"/>
              <a:ea typeface="Corbel" panose="020B0503020204020204" pitchFamily="34" charset="0"/>
              <a:cs typeface="Poppins" panose="00000500000000000000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028BFD5-8C6B-0269-AC4E-DF4AF879C4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1"/>
            <a:ext cx="10515600" cy="5486400"/>
          </a:xfrm>
          <a:custGeom>
            <a:avLst/>
            <a:gdLst>
              <a:gd name="connsiteX0" fmla="*/ 0 w 10515600"/>
              <a:gd name="connsiteY0" fmla="*/ 0 h 5486400"/>
              <a:gd name="connsiteX1" fmla="*/ 7772400 w 10515600"/>
              <a:gd name="connsiteY1" fmla="*/ 0 h 5486400"/>
              <a:gd name="connsiteX2" fmla="*/ 10515600 w 10515600"/>
              <a:gd name="connsiteY2" fmla="*/ 2743200 h 5486400"/>
              <a:gd name="connsiteX3" fmla="*/ 7772400 w 10515600"/>
              <a:gd name="connsiteY3" fmla="*/ 5486400 h 5486400"/>
              <a:gd name="connsiteX4" fmla="*/ 0 w 10515600"/>
              <a:gd name="connsiteY4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5486400">
                <a:moveTo>
                  <a:pt x="0" y="0"/>
                </a:moveTo>
                <a:lnTo>
                  <a:pt x="7772400" y="0"/>
                </a:lnTo>
                <a:cubicBezTo>
                  <a:pt x="9287428" y="0"/>
                  <a:pt x="10515600" y="1228172"/>
                  <a:pt x="10515600" y="2743200"/>
                </a:cubicBezTo>
                <a:cubicBezTo>
                  <a:pt x="10515600" y="4258228"/>
                  <a:pt x="9287428" y="5486400"/>
                  <a:pt x="7772400" y="5486400"/>
                </a:cubicBezTo>
                <a:lnTo>
                  <a:pt x="0" y="548640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dirty="0"/>
              <a:t>Right click &gt; Format shape &gt; Fill&gt; Picture or texture fill &gt; Insert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A3CC60CB-7202-8584-1B9C-61612BACA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9180" y="6086638"/>
            <a:ext cx="1978660" cy="4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3053773"/>
            <a:ext cx="10711093" cy="822960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2112819"/>
            <a:ext cx="10464800" cy="950421"/>
          </a:xfrm>
        </p:spPr>
        <p:txBody>
          <a:bodyPr anchor="b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8705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- Red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FEA431-1612-4A60-B127-8D3EBD8AF856}"/>
              </a:ext>
            </a:extLst>
          </p:cNvPr>
          <p:cNvSpPr txBox="1"/>
          <p:nvPr userDrawn="1"/>
        </p:nvSpPr>
        <p:spPr>
          <a:xfrm>
            <a:off x="609600" y="3048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Table of Contents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1524000"/>
            <a:ext cx="10058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1" y="2819400"/>
            <a:ext cx="10058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1" y="4116709"/>
            <a:ext cx="10058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1" y="1219200"/>
            <a:ext cx="10058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1" y="2514600"/>
            <a:ext cx="10058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1" y="3811909"/>
            <a:ext cx="10058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12192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25146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38100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FDC21B-0154-4250-A83A-D7CD72A0A2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4001" y="5410200"/>
            <a:ext cx="10058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27FD2B4-928A-42C1-BD59-B0E0405819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1" y="5105400"/>
            <a:ext cx="10058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CCA377-BE20-4351-B45F-977A09EBE3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51054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AD245-0C4B-4B6D-AD7F-BA2DC9D033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EA65F0-47B8-4411-BF7D-9364E28DCDCF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3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- Red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FEA431-1612-4A60-B127-8D3EBD8AF856}"/>
              </a:ext>
            </a:extLst>
          </p:cNvPr>
          <p:cNvSpPr txBox="1"/>
          <p:nvPr userDrawn="1"/>
        </p:nvSpPr>
        <p:spPr>
          <a:xfrm>
            <a:off x="609600" y="3048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Table of Contents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524000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19400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4116709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219200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2514600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11909"/>
            <a:ext cx="4470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12192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25146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38100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FDC21B-0154-4250-A83A-D7CD72A0A2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4000" y="5410200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27FD2B4-928A-42C1-BD59-B0E0405819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105400"/>
            <a:ext cx="4470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CCA377-BE20-4351-B45F-977A09EBE3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51054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AD245-0C4B-4B6D-AD7F-BA2DC9D033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F902EE3-0FCE-4A83-A66F-BB805A4561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12000" y="1519187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9473FC-450F-4329-A49B-87A1663EB2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12000" y="2814587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4FBABB-AEAE-4EA7-AB30-4F7B0ED974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2000" y="4111896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AE37D60-C966-41C3-AC40-892C1F5F7B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12000" y="1214387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4ABFFA4-D009-4B2A-B855-B5F2614B13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2000" y="2509787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71F79F6-68DF-4217-B768-7C59C911F6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12000" y="3807096"/>
            <a:ext cx="4470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DE5D911-769D-4734-90CD-CE6BC26926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7600" y="121438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02D7852-9073-47FB-B42C-92A21F56A7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7600" y="250978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EA82125E-BD29-44A5-97C8-6E91F7B5A9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7600" y="380518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A321067-0959-42C4-A113-FD2E728EA3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12000" y="5405387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B257EAC-D0E2-411C-9402-697F0DC1AD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12000" y="5100587"/>
            <a:ext cx="4470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16331DB-9F83-4B9F-8E71-5506586B9B2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7600" y="510058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568769-4B1C-40BC-8828-E2F1C4739B9A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40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47F8-AED1-42C5-8F34-E2CB418E5664}"/>
              </a:ext>
            </a:extLst>
          </p:cNvPr>
          <p:cNvSpPr/>
          <p:nvPr/>
        </p:nvSpPr>
        <p:spPr>
          <a:xfrm>
            <a:off x="0" y="1"/>
            <a:ext cx="12192000" cy="5394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142A7C-241A-4D92-8017-FD516C7F2759}"/>
              </a:ext>
            </a:extLst>
          </p:cNvPr>
          <p:cNvCxnSpPr/>
          <p:nvPr/>
        </p:nvCxnSpPr>
        <p:spPr>
          <a:xfrm>
            <a:off x="292101" y="2332038"/>
            <a:ext cx="8329084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401" y="883920"/>
            <a:ext cx="7063316" cy="1231900"/>
          </a:xfrm>
        </p:spPr>
        <p:txBody>
          <a:bodyPr anchor="b"/>
          <a:lstStyle>
            <a:lvl1pPr algn="r">
              <a:defRPr sz="4400" b="0" cap="all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2401" y="2523744"/>
            <a:ext cx="7123185" cy="1023620"/>
          </a:xfr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45584" y="669022"/>
            <a:ext cx="3646416" cy="1600200"/>
          </a:xfrm>
        </p:spPr>
        <p:txBody>
          <a:bodyPr/>
          <a:lstStyle>
            <a:lvl1pPr marL="0" indent="0">
              <a:buNone/>
              <a:defRPr sz="1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744C42-B2E0-2E06-D218-F319C711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9180" y="6086638"/>
            <a:ext cx="1978660" cy="4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98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- Red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1524000"/>
            <a:ext cx="10058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1" y="3224132"/>
            <a:ext cx="10058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1" y="4896196"/>
            <a:ext cx="10058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1" y="1219200"/>
            <a:ext cx="10058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1" y="2919332"/>
            <a:ext cx="10058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1" y="4591396"/>
            <a:ext cx="10058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12192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2919332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458948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8367CA-33E9-2740-742A-3D81E0142CF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B621C-BD19-51AE-F5BD-67905870A34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A2644A6-6490-43D7-AA6B-46CE1685A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E79ECF-0813-3826-A35B-E8681865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325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17AA5A-C64F-48F7-A777-96ED4C1674F9}"/>
              </a:ext>
            </a:extLst>
          </p:cNvPr>
          <p:cNvSpPr/>
          <p:nvPr/>
        </p:nvSpPr>
        <p:spPr>
          <a:xfrm>
            <a:off x="0" y="1"/>
            <a:ext cx="12192000" cy="539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D62563-4B50-4236-8EC9-C9A2C8983192}"/>
              </a:ext>
            </a:extLst>
          </p:cNvPr>
          <p:cNvCxnSpPr/>
          <p:nvPr/>
        </p:nvCxnSpPr>
        <p:spPr>
          <a:xfrm>
            <a:off x="292101" y="2332038"/>
            <a:ext cx="8329084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401" y="883920"/>
            <a:ext cx="7063316" cy="1231900"/>
          </a:xfrm>
        </p:spPr>
        <p:txBody>
          <a:bodyPr anchor="b"/>
          <a:lstStyle>
            <a:lvl1pPr algn="r">
              <a:defRPr sz="4400" b="0" cap="all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45584" y="669022"/>
            <a:ext cx="3646416" cy="1600200"/>
          </a:xfrm>
        </p:spPr>
        <p:txBody>
          <a:bodyPr/>
          <a:lstStyle>
            <a:lvl1pPr marL="0" indent="0">
              <a:buNone/>
              <a:defRPr sz="1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2401" y="2523744"/>
            <a:ext cx="7063316" cy="1023620"/>
          </a:xfr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2D4BDF9-1983-98CE-2895-225E5B3276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9180" y="6086638"/>
            <a:ext cx="1978660" cy="4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47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6443E4-F4B9-44A3-9A9B-975AB7149525}"/>
              </a:ext>
            </a:extLst>
          </p:cNvPr>
          <p:cNvSpPr/>
          <p:nvPr/>
        </p:nvSpPr>
        <p:spPr>
          <a:xfrm>
            <a:off x="0" y="1"/>
            <a:ext cx="12192000" cy="53943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92AF3F-40D2-432B-86F6-43AFEA44B32B}"/>
              </a:ext>
            </a:extLst>
          </p:cNvPr>
          <p:cNvCxnSpPr/>
          <p:nvPr/>
        </p:nvCxnSpPr>
        <p:spPr>
          <a:xfrm>
            <a:off x="292101" y="2332038"/>
            <a:ext cx="8329084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401" y="883920"/>
            <a:ext cx="7063316" cy="1231900"/>
          </a:xfrm>
        </p:spPr>
        <p:txBody>
          <a:bodyPr anchor="b"/>
          <a:lstStyle>
            <a:lvl1pPr algn="r">
              <a:defRPr sz="4400" b="0" cap="all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45584" y="669022"/>
            <a:ext cx="3646416" cy="1600200"/>
          </a:xfrm>
        </p:spPr>
        <p:txBody>
          <a:bodyPr/>
          <a:lstStyle>
            <a:lvl1pPr marL="0" indent="0">
              <a:buNone/>
              <a:defRPr sz="1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2401" y="2523744"/>
            <a:ext cx="7063316" cy="1023620"/>
          </a:xfr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6D91D3F-9972-56A0-FCEA-AB40E1D243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9180" y="6086638"/>
            <a:ext cx="1978660" cy="4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0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371600"/>
            <a:ext cx="10972800" cy="4810037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42D6F-871D-49C4-B412-78A68F5835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776D119F-C907-4AB4-9539-DD1907F32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C6B441-E60C-476F-A953-145F438033B9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19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Lawye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1450253"/>
            <a:ext cx="1737360" cy="1737360"/>
          </a:xfrm>
          <a:ln w="635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picture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819CFA1-141B-43B2-A3C0-B53DF4B8D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18" y="3279053"/>
            <a:ext cx="3170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EDUCATION/HONORS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/>
          <a:lstStyle>
            <a:lvl1pPr>
              <a:defRPr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lawyer name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2400" y="1450253"/>
            <a:ext cx="7620000" cy="1600200"/>
          </a:xfrm>
        </p:spPr>
        <p:txBody>
          <a:bodyPr anchor="b">
            <a:normAutofit/>
          </a:bodyPr>
          <a:lstStyle>
            <a:lvl1pPr marL="0" indent="0">
              <a:spcBef>
                <a:spcPts val="768"/>
              </a:spcBef>
              <a:buNone/>
              <a:defRPr sz="200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intro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3202853"/>
            <a:ext cx="7620000" cy="2743200"/>
          </a:xfrm>
        </p:spPr>
        <p:txBody>
          <a:bodyPr>
            <a:normAutofit/>
          </a:bodyPr>
          <a:lstStyle>
            <a:lvl1pPr marL="0" indent="0">
              <a:spcBef>
                <a:spcPts val="768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200">
                <a:latin typeface="Corbel" panose="020B0503020204020204" pitchFamily="34" charset="0"/>
              </a:defRPr>
            </a:lvl4pPr>
            <a:lvl5pPr>
              <a:defRPr sz="1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additional lawyer description or experience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648385"/>
            <a:ext cx="3149600" cy="2328148"/>
          </a:xfr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education and honors from lawyer bio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lawyer title | section/practice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F9226-C577-48A1-9E80-FE409B4ECF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43AED-8AEA-4130-A1BE-41591428DCBA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38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wyer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" y="4385231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" y="280602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85476" y="1219200"/>
            <a:ext cx="9596923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name &amp;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85476" y="1498122"/>
            <a:ext cx="9596923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85476" y="1955322"/>
            <a:ext cx="9596923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985476" y="3093568"/>
            <a:ext cx="9596923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intro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985476" y="3550768"/>
            <a:ext cx="9596923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985476" y="4681405"/>
            <a:ext cx="9596923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intro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985476" y="5138605"/>
            <a:ext cx="9596923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64D6C49A-7A1E-4C66-B998-131F7B2C96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81199" y="2806020"/>
            <a:ext cx="9596923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name &amp; title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6B41A6A9-50FB-4968-861A-3027AE2714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1199" y="4403267"/>
            <a:ext cx="9596923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name &amp;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019051-00E2-4ABF-BD22-9716A5F5796F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81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awyer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" y="280602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section/practice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81200" y="1498122"/>
            <a:ext cx="9601200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81200" y="1955322"/>
            <a:ext cx="9601200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981200" y="3093568"/>
            <a:ext cx="9601200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intro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981200" y="3550768"/>
            <a:ext cx="9601200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8F47E5C-BB0A-49BF-98AE-C00D9ECAA3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1219200"/>
            <a:ext cx="9601200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name &amp; 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23BA9B6-C198-43C4-AE1B-68C6FB9D01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81200" y="2806020"/>
            <a:ext cx="9601200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name &amp;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0049A-727D-4302-92D9-0945CF74448B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73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wye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section/practice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81200" y="1498122"/>
            <a:ext cx="9601200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81200" y="1955322"/>
            <a:ext cx="9601200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811989AE-9B58-4178-B1F4-A15E36E6E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1219200"/>
            <a:ext cx="9601200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name &amp;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7A261-9675-4BCE-8A85-8D5001C779F3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55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Lawyer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68326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39878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11430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724439"/>
            <a:ext cx="2438400" cy="65851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3360491"/>
            <a:ext cx="24384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4025004"/>
            <a:ext cx="24384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6F98C950-B3D7-430D-B2BD-09D3CA0713A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6774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E5E0B19D-CC89-41EB-AE6E-9331395C48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54400" y="2724438"/>
            <a:ext cx="2438400" cy="658512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E610516-5D5F-49E3-9FDA-2555AB0C8F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4400" y="3360491"/>
            <a:ext cx="24384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31B7036-6AD5-4A8E-B248-C755813AF4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4400" y="4025004"/>
            <a:ext cx="24384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AADCC5F-5518-47FC-A32B-D1288FE641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9200" y="2733260"/>
            <a:ext cx="2438400" cy="658513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9F35C3F8-03C8-41F2-AF1F-3D1B48AD2D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9200" y="3369314"/>
            <a:ext cx="24384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BAED486-2B93-4C64-B859-ACD37C40700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9200" y="4033827"/>
            <a:ext cx="24384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F3FB964-9D81-4430-863F-F71D5FAE33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0" y="2733259"/>
            <a:ext cx="2438400" cy="658514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807D8D83-9C06-45AF-92F1-B6054494902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4000" y="3369314"/>
            <a:ext cx="24384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6FECBE3E-1B30-4AA6-9CCE-E30F3F0126B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4000" y="4033827"/>
            <a:ext cx="24384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4C84DB-94B1-42CB-8E9F-0039E2A8F4AB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01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Lawyer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68326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39878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11430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724439"/>
            <a:ext cx="2438400" cy="65851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3360491"/>
            <a:ext cx="24384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4025004"/>
            <a:ext cx="24384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E5E0B19D-CC89-41EB-AE6E-9331395C48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54400" y="2724438"/>
            <a:ext cx="2438400" cy="658512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E610516-5D5F-49E3-9FDA-2555AB0C8F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4400" y="3360491"/>
            <a:ext cx="24384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31B7036-6AD5-4A8E-B248-C755813AF4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4400" y="4025004"/>
            <a:ext cx="24384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AADCC5F-5518-47FC-A32B-D1288FE641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9200" y="2733260"/>
            <a:ext cx="2438400" cy="658513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9F35C3F8-03C8-41F2-AF1F-3D1B48AD2D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9200" y="3369314"/>
            <a:ext cx="24384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BAED486-2B93-4C64-B859-ACD37C40700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9200" y="4033827"/>
            <a:ext cx="24384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FA39BB-0E6A-4878-9738-F83A1983E7B6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94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Vertical Lawyer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39878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11430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724439"/>
            <a:ext cx="2438400" cy="65851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3360491"/>
            <a:ext cx="24384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4025004"/>
            <a:ext cx="24384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E5E0B19D-CC89-41EB-AE6E-9331395C48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54400" y="2724438"/>
            <a:ext cx="2438400" cy="658512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E610516-5D5F-49E3-9FDA-2555AB0C8F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4400" y="3360491"/>
            <a:ext cx="24384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31B7036-6AD5-4A8E-B248-C755813AF4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4400" y="4025004"/>
            <a:ext cx="24384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41146-384C-4D66-BD88-B7F1FB7D8977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6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- Blue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FEA431-1612-4A60-B127-8D3EBD8AF856}"/>
              </a:ext>
            </a:extLst>
          </p:cNvPr>
          <p:cNvSpPr txBox="1"/>
          <p:nvPr userDrawn="1"/>
        </p:nvSpPr>
        <p:spPr>
          <a:xfrm>
            <a:off x="609600" y="3048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Table of Contents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524000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19400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4116709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219200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2514600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11909"/>
            <a:ext cx="4470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12192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25146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38100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FDC21B-0154-4250-A83A-D7CD72A0A2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4000" y="5410200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27FD2B4-928A-42C1-BD59-B0E0405819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105400"/>
            <a:ext cx="4470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CCA377-BE20-4351-B45F-977A09EBE3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51054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F902EE3-0FCE-4A83-A66F-BB805A4561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12000" y="1519187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9473FC-450F-4329-A49B-87A1663EB2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12000" y="2814587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4FBABB-AEAE-4EA7-AB30-4F7B0ED974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2000" y="4111896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AE37D60-C966-41C3-AC40-892C1F5F7B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12000" y="1214387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4ABFFA4-D009-4B2A-B855-B5F2614B13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2000" y="2509787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71F79F6-68DF-4217-B768-7C59C911F6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12000" y="3807096"/>
            <a:ext cx="4470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DE5D911-769D-4734-90CD-CE6BC26926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7600" y="121438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02D7852-9073-47FB-B42C-92A21F56A7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7600" y="250978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EA82125E-BD29-44A5-97C8-6E91F7B5A9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7600" y="380518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A321067-0959-42C4-A113-FD2E728EA3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12000" y="5405387"/>
            <a:ext cx="44704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B257EAC-D0E2-411C-9402-697F0DC1AD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12000" y="5100587"/>
            <a:ext cx="4470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16331DB-9F83-4B9F-8E71-5506586B9B2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7600" y="510058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350554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Vertical Lawyer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11430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724439"/>
            <a:ext cx="2438400" cy="65851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3360491"/>
            <a:ext cx="24384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4025004"/>
            <a:ext cx="24384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F75E9-B211-4DD6-B0AD-0DE1FBBF4DAA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80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Vertical Lawyer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68326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39878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11430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724439"/>
            <a:ext cx="2438400" cy="658511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4786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6F98C950-B3D7-430D-B2BD-09D3CA0713A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6774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E5E0B19D-CC89-41EB-AE6E-9331395C48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54400" y="2724438"/>
            <a:ext cx="2438400" cy="658512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AADCC5F-5518-47FC-A32B-D1288FE641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9200" y="2733260"/>
            <a:ext cx="2438400" cy="658513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F3FB964-9D81-4430-863F-F71D5FAE33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0" y="2733259"/>
            <a:ext cx="2438400" cy="658514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56246974-0A6D-47DC-846E-152D86B0AC7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32600" y="3712464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368B5D62-BCA2-48F8-98AC-80ABB82263E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987800" y="3712464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67B4FB06-26D3-4680-837D-51E631F8DE8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143000" y="3712464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56E4B9A-A0DF-4B68-A275-ABEDE0B6887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" y="5217703"/>
            <a:ext cx="2438400" cy="658511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463355AE-6ECA-45AC-A551-D3D4AC5A049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677400" y="3712464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lawyer photo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99A2E2B6-84B8-4186-9893-9F4D7C1667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54400" y="5217702"/>
            <a:ext cx="2438400" cy="658512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8650B2AF-4756-4B65-BB1A-33BAA73FDCC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99200" y="5226524"/>
            <a:ext cx="2438400" cy="658513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29C60C53-0143-4FE3-A52A-DDC6493C22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4000" y="5226523"/>
            <a:ext cx="2438400" cy="658514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69B95A-B9CC-4E58-A5C0-CF30C8BFBC1E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88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title or section/practice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221509"/>
            <a:ext cx="3413760" cy="685800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client 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89120" y="1221509"/>
            <a:ext cx="3413760" cy="685800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client name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168640" y="1221509"/>
            <a:ext cx="3413760" cy="685800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client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922549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389120" y="1922549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8168640" y="1922549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626114"/>
            <a:ext cx="3413760" cy="685800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89120" y="3626114"/>
            <a:ext cx="3413760" cy="685800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client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626114"/>
            <a:ext cx="3413760" cy="685800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client name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4327154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4389120" y="4327154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8168640" y="4327154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CBD09-81CC-449D-B533-F12CDEEEA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4B555C-5160-4D25-8C2E-37E78227132A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34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81CF6D-5AE5-4161-BB8E-3919E030873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9176" y="1229129"/>
            <a:ext cx="3414184" cy="685800"/>
          </a:xfrm>
          <a:noFill/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title or section/practice name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CBD09-81CC-449D-B533-F12CDEEEA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AFB2690-BCE8-4282-91B6-92B323C702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696" y="1229129"/>
            <a:ext cx="3414184" cy="685800"/>
          </a:xfrm>
          <a:noFill/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F475B3E-C626-4F6C-975B-1842ADFFD4A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168216" y="1229129"/>
            <a:ext cx="3414184" cy="685800"/>
          </a:xfrm>
          <a:noFill/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9FD789F-899F-4B62-9C5A-66A21E5CCA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8752" y="3639767"/>
            <a:ext cx="3414184" cy="685800"/>
          </a:xfrm>
          <a:noFill/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A2AAC1E8-2FCF-4850-8F58-BF0871E42AE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88696" y="3639767"/>
            <a:ext cx="3414184" cy="685800"/>
          </a:xfrm>
          <a:noFill/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A9A30C30-21C1-4209-8813-E03F49D7FEF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68640" y="3639767"/>
            <a:ext cx="3414184" cy="685800"/>
          </a:xfrm>
          <a:noFill/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D156560-0B24-4481-8E7D-F7C5A51A29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922549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DCD5AB5-823E-4FF7-B1F4-3AACB27EC0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9120" y="1922549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3EC922C-5E54-4825-9549-C4672EA44D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8640" y="1922549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15BCC37-9045-4148-B54C-55E8214ADF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4327154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F266E9A6-AB56-481E-A1B6-B885ECAF65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9120" y="4327154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51BDE98-B906-4F04-B92B-B78410074A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68640" y="4327154"/>
            <a:ext cx="341376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87E09E-1DD9-4669-A143-7427F3823D76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39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orizontal Logo 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52EA8-AD02-4606-BFDB-51679372EB9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49508906"/>
              </p:ext>
            </p:extLst>
          </p:nvPr>
        </p:nvGraphicFramePr>
        <p:xfrm>
          <a:off x="609600" y="1219200"/>
          <a:ext cx="10972800" cy="495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4396305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02564617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1635914192"/>
                    </a:ext>
                  </a:extLst>
                </a:gridCol>
              </a:tblGrid>
              <a:tr h="165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032666"/>
                  </a:ext>
                </a:extLst>
              </a:tr>
              <a:tr h="165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730709"/>
                  </a:ext>
                </a:extLst>
              </a:tr>
              <a:tr h="165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33464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239937-DD43-46EA-975C-8A2841EA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FD0881-6D86-4142-AFFC-D03A7B670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600" y="1310640"/>
            <a:ext cx="6705600" cy="14478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B4A5A09-8E52-471C-8F11-E3486C96ED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3600" y="2987040"/>
            <a:ext cx="6705600" cy="14478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5EB784E-E402-45F7-910F-6A67E853C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3600" y="4663440"/>
            <a:ext cx="6705600" cy="14478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F363CE-6A30-4B55-843D-BD687366D7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295400"/>
            <a:ext cx="3556000" cy="1447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client logo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E0A7C0-6B53-452C-AC19-78DCE8A9E1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2971800"/>
            <a:ext cx="3556000" cy="1447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client logo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1855001-836F-4463-ADF7-FBBE2374B6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4648200"/>
            <a:ext cx="3556000" cy="1447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client logo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B17DD-4DB7-4D17-9051-CA864BEE279A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98DD4A-9852-4ED3-BB3A-F1DF698F44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247580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Horizontal Logo 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52EA8-AD02-4606-BFDB-51679372EB9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3875063"/>
              </p:ext>
            </p:extLst>
          </p:nvPr>
        </p:nvGraphicFramePr>
        <p:xfrm>
          <a:off x="609600" y="1219200"/>
          <a:ext cx="10972800" cy="4953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4396305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02564617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163591419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00604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80205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032666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73070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33464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239937-DD43-46EA-975C-8A2841EA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FD0881-6D86-4142-AFFC-D03A7B670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600" y="1295400"/>
            <a:ext cx="6705600" cy="8382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B4A5A09-8E52-471C-8F11-E3486C96ED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3600" y="2286000"/>
            <a:ext cx="6705600" cy="8382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5EB784E-E402-45F7-910F-6A67E853C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3600" y="3276601"/>
            <a:ext cx="6705600" cy="8382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F363CE-6A30-4B55-843D-BD687366D7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295400"/>
            <a:ext cx="3556000" cy="8382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client logo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E0A7C0-6B53-452C-AC19-78DCE8A9E1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2286000"/>
            <a:ext cx="3556000" cy="8382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client logo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1855001-836F-4463-ADF7-FBBE2374B6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3276601"/>
            <a:ext cx="3556000" cy="8382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client logo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9F1BFC5-29FC-4B0E-AE1E-722587FBD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0" y="4267200"/>
            <a:ext cx="6705600" cy="8382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BADA1DE9-92E0-4C8B-AAA9-A41116C6291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" y="4267200"/>
            <a:ext cx="3556000" cy="8382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client logo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058668-813D-4871-9BA7-1AA42C434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3600" y="5257800"/>
            <a:ext cx="6705600" cy="8382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575FC0A0-9144-4E26-91E6-80B1A3445F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" y="5257800"/>
            <a:ext cx="3556000" cy="8382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client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627B47-8E3C-48AE-9AC3-7392E25F967C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24F00-5535-4F63-92F5-E5662818E2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3579774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s 1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81CF6D-5AE5-4161-BB8E-3919E030873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8752" y="1229128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 or section/practice name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CBD09-81CC-449D-B533-F12CDEEEA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AFB2690-BCE8-4282-91B6-92B323C702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696" y="1229128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F475B3E-C626-4F6C-975B-1842ADFFD4A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168216" y="1229128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9FD789F-899F-4B62-9C5A-66A21E5CCA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8752" y="3148786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A2AAC1E8-2FCF-4850-8F58-BF0871E42AE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88696" y="3148786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A9A30C30-21C1-4209-8813-E03F49D7FEF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68640" y="3148786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949F014-ACFF-49A7-83E9-B08000D14AB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11831" y="2188957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A162810-69CB-4AE6-9D3B-D118919240B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391775" y="2188957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7CF0E14-4BB5-4455-B3A9-43E598A16DE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171295" y="2188957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8FE87C2-1EB7-425D-8CD4-0C969665958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8752" y="4108616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FF6FFEED-45B4-4421-83BA-5B4D2AB8DED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88696" y="4108616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198723D4-119A-4CDA-8A49-4ED2E6620AD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68216" y="4108616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6B5AB0E4-58A7-47F5-886C-53ABE0C1E80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8752" y="5068444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CFCE0615-0007-426D-AFBE-39A5C074923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388696" y="5068444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92C19FEB-DB30-4416-B65E-6A12A40F6B6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68216" y="5068444"/>
            <a:ext cx="3414184" cy="804672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49F140-4D94-4447-AF35-3A064F180471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09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s 1-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81CF6D-5AE5-4161-BB8E-3919E030873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8752" y="1229129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 or section/practice name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CBD09-81CC-449D-B533-F12CDEEEA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AFB2690-BCE8-4282-91B6-92B323C702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95507" y="1229129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F475B3E-C626-4F6C-975B-1842ADFFD4A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182261" y="1229129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9FD789F-899F-4B62-9C5A-66A21E5CCA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8752" y="2927431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A2AAC1E8-2FCF-4850-8F58-BF0871E42AE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395677" y="2927431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A9A30C30-21C1-4209-8813-E03F49D7FEF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182603" y="2927431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949F014-ACFF-49A7-83E9-B08000D14AB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11831" y="2078280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A162810-69CB-4AE6-9D3B-D118919240B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398585" y="2078280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7CF0E14-4BB5-4455-B3A9-43E598A16DE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185340" y="2078280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8FE87C2-1EB7-425D-8CD4-0C969665958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8752" y="3776582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FF6FFEED-45B4-4421-83BA-5B4D2AB8DED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5507" y="3776582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198723D4-119A-4CDA-8A49-4ED2E6620AD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82261" y="3776582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6B5AB0E4-58A7-47F5-886C-53ABE0C1E80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8752" y="4625733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CFCE0615-0007-426D-AFBE-39A5C074923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395507" y="4625733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92C19FEB-DB30-4416-B65E-6A12A40F6B6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82261" y="4625733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E794D2E-1BC4-4031-9CFB-47DEF75B06C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502129" y="1219200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DF7E227-4CBD-414F-90F7-0A134C3FE5A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288884" y="1219200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13B5072-349B-4C00-B706-ACE49E1027B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075641" y="1219200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8ECF5770-F8D1-4064-841F-C1BBE521B47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502215" y="2921474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EF41ABD1-92E6-4CA4-A02F-A21DE0F98CF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289140" y="2921474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939FA151-0582-4C7D-BB19-328F033684D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076065" y="2921474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C7AEA40B-7376-41C4-ADDD-177CA8B76D9C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505208" y="2070337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9EE7036D-5735-4021-A090-68A31A96262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291963" y="2070337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E62350DD-08C5-45C9-8D62-1C480FFB70B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0078720" y="2070337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CADA811C-4C91-460F-A644-88A1F0E4AAA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502129" y="3772611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AD22366E-044A-47C0-B3F0-FD39BC63CCA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288884" y="3772611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3C029D5A-0AC7-4866-BEA0-E2B45C46249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075641" y="3772611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D353805D-C26E-4558-8C8E-920449F26643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2502129" y="4623748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F2FF3B0F-DBA6-4AB0-99D6-18BC2314A3D0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88884" y="4623748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14D30D86-299E-4EF4-916D-62C0B142EED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10075641" y="4623748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685A2139-755A-4B10-B186-268F61F374D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11831" y="5474883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B6F2C835-8970-4F9E-8D8D-D9A23D39DA5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4398585" y="5474883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C4AA7491-3448-4E83-AD3E-8D311FD217F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85340" y="5474883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6E0D9FCF-CD39-4D22-B502-81D4AA680EB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2505208" y="5474883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60F7D987-4789-4238-A698-2A660FFD755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291963" y="5474883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24227376-3BF0-4751-87FA-2E1E06E8471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10078720" y="5474883"/>
            <a:ext cx="170688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client logo (with permission)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8323EC-F9F6-4460-9C64-0888D1531F85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61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8E54E99A-F093-493F-AC85-3DE58454C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1" y="1369595"/>
            <a:ext cx="2840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PRACTICE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910F3A0-2BFD-4175-8927-E83D78A1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1" y="2997315"/>
            <a:ext cx="2840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INDUSTRY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E30BA9CC-F479-4056-9396-499A679DA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1" y="4625035"/>
            <a:ext cx="2840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client name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9595"/>
            <a:ext cx="7924800" cy="1600200"/>
          </a:xfrm>
        </p:spPr>
        <p:txBody>
          <a:bodyPr anchor="b">
            <a:normAutofit/>
          </a:bodyPr>
          <a:lstStyle>
            <a:lvl1pPr marL="0" indent="0">
              <a:spcBef>
                <a:spcPts val="768"/>
              </a:spcBef>
              <a:buNone/>
              <a:defRPr sz="200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matter intro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971800"/>
            <a:ext cx="7924800" cy="3200400"/>
          </a:xfrm>
        </p:spPr>
        <p:txBody>
          <a:bodyPr>
            <a:normAutofit/>
          </a:bodyPr>
          <a:lstStyle>
            <a:lvl1pPr marL="0" indent="0">
              <a:spcBef>
                <a:spcPts val="768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200">
                <a:latin typeface="Corbel" panose="020B0503020204020204" pitchFamily="34" charset="0"/>
              </a:defRPr>
            </a:lvl4pPr>
            <a:lvl5pPr>
              <a:defRPr sz="1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matter description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737600" y="1819481"/>
            <a:ext cx="2844800" cy="1097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list related practices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737600" y="3447201"/>
            <a:ext cx="2844800" cy="1097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list related industries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737600" y="5074920"/>
            <a:ext cx="2844800" cy="1097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list related locations or jurisdictions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296D22-B22E-469F-8632-16D3E0B0FB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7880FA28-76C4-4987-855A-9692127888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02BBCB-BEE1-4756-AE50-C470B216FE1F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54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360980"/>
            <a:ext cx="10972800" cy="2220421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42D6F-871D-49C4-B412-78A68F5835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96416A-3E58-46E7-8312-D54DC008CBC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9600" y="3733800"/>
            <a:ext cx="10972800" cy="2422524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7656E933-9A07-4EF2-A965-292A104345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6866A-B423-4393-A900-8F4F4638393F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C - Blu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FEA431-1612-4A60-B127-8D3EBD8AF856}"/>
              </a:ext>
            </a:extLst>
          </p:cNvPr>
          <p:cNvSpPr txBox="1"/>
          <p:nvPr userDrawn="1"/>
        </p:nvSpPr>
        <p:spPr>
          <a:xfrm>
            <a:off x="609600" y="3048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Table of Contents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524000"/>
            <a:ext cx="4470400" cy="614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3352069"/>
            <a:ext cx="4470400" cy="58258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137648"/>
            <a:ext cx="4470400" cy="60769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219200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3047269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4832848"/>
            <a:ext cx="4470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121920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025070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4830939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F902EE3-0FCE-4A83-A66F-BB805A4561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12000" y="1519187"/>
            <a:ext cx="4470400" cy="614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9473FC-450F-4329-A49B-87A1663EB2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12000" y="3338380"/>
            <a:ext cx="4470400" cy="59627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4FBABB-AEAE-4EA7-AB30-4F7B0ED974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2000" y="5132835"/>
            <a:ext cx="4470400" cy="60769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description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AE37D60-C966-41C3-AC40-892C1F5F7B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12000" y="1214387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4ABFFA4-D009-4B2A-B855-B5F2614B13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2000" y="3033578"/>
            <a:ext cx="44704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71F79F6-68DF-4217-B768-7C59C911F6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12000" y="4828035"/>
            <a:ext cx="44704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DE5D911-769D-4734-90CD-CE6BC26926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7600" y="121438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02D7852-9073-47FB-B42C-92A21F56A7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7600" y="3020257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EA82125E-BD29-44A5-97C8-6E91F7B5A9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7600" y="4826126"/>
            <a:ext cx="914400" cy="914400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Poppins" panose="00000500000000000000" pitchFamily="2" charset="0"/>
                <a:ea typeface="Segoe UI Black" panose="020B0A02040204020203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715903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ual 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163AA3-4C24-4CB2-81C5-50E3BE0C033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99200" y="1371600"/>
            <a:ext cx="914400" cy="9144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12EE39-C7C7-4F57-8FC5-52386B817A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" y="1371600"/>
            <a:ext cx="914400" cy="9144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69667" y="1371600"/>
            <a:ext cx="4324733" cy="481068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28EC518-D69C-450D-908D-CF85C198D6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59267" y="1371600"/>
            <a:ext cx="4324733" cy="481068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AD245-0C4B-4B6D-AD7F-BA2DC9D033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8D84B0C5-D62E-464D-A4B1-1E1E3DE57E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247F6-27A2-423F-946C-F1254BA7E8AF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23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Lef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727" y="1371273"/>
            <a:ext cx="7315200" cy="4811008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91127" y="1371273"/>
            <a:ext cx="3352800" cy="481134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 sz="16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 sz="14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 sz="12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 sz="12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add featured content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7ADE9-8DFE-4D81-A549-F915AF86E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589AE65-7415-426E-A462-601C31C0A9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B96F9-90DC-4E94-BDB1-931B2FFC0CF7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36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and 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3505200"/>
            <a:ext cx="5384800" cy="2667001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3505200"/>
            <a:ext cx="5384800" cy="2667001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C4DC0-FC53-4ED5-AC44-F205392C19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71089-2ECC-4C42-938E-220E34DF1A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371600"/>
            <a:ext cx="10972800" cy="1676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C0AD64-7030-4D9D-BC8A-07BC7DE69D6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3200400"/>
            <a:ext cx="5384800" cy="304800"/>
          </a:xfrm>
          <a:noFill/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FontTx/>
              <a:buNone/>
              <a:defRPr b="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b="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b="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B608AF6-5B99-4B79-A737-C3E4B9888B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6DA0742-82E3-4D35-9A7F-CBFE90A967E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97600" y="3200400"/>
            <a:ext cx="5384800" cy="304800"/>
          </a:xfrm>
          <a:noFill/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FontTx/>
              <a:buNone/>
              <a:defRPr b="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b="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b="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A24012-D443-43BC-AB1E-3C6FA5E276CC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75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371600"/>
            <a:ext cx="5386917" cy="63976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11362"/>
            <a:ext cx="5386917" cy="4160838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011362"/>
            <a:ext cx="5389033" cy="41608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D0958-2748-48EF-BF8F-D1802C4A27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C7EFE819-598F-4A49-8B96-A8212789D0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0AC09-D04C-4044-A4EB-872904F692A7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11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an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1"/>
            <a:ext cx="10972800" cy="1661161"/>
          </a:xfrm>
        </p:spPr>
        <p:txBody>
          <a:bodyPr anchor="t">
            <a:normAutofit/>
          </a:bodyPr>
          <a:lstStyle>
            <a:lvl1pPr marL="0" indent="0">
              <a:spcBef>
                <a:spcPts val="768"/>
              </a:spcBef>
              <a:buNone/>
              <a:defRPr sz="2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>
                <a:solidFill>
                  <a:srgbClr val="37A09C"/>
                </a:solidFill>
              </a:defRPr>
            </a:lvl2pPr>
            <a:lvl3pPr marL="914400" indent="0">
              <a:buNone/>
              <a:defRPr sz="1800">
                <a:solidFill>
                  <a:srgbClr val="37A09C"/>
                </a:solidFill>
              </a:defRPr>
            </a:lvl3pPr>
            <a:lvl4pPr marL="1371600" indent="0">
              <a:buNone/>
              <a:defRPr sz="1600">
                <a:solidFill>
                  <a:srgbClr val="37A09C"/>
                </a:solidFill>
              </a:defRPr>
            </a:lvl4pPr>
            <a:lvl5pPr marL="1828800" indent="0">
              <a:buNone/>
              <a:defRPr sz="1600">
                <a:solidFill>
                  <a:srgbClr val="37A09C"/>
                </a:solidFill>
              </a:defRPr>
            </a:lvl5pPr>
          </a:lstStyle>
          <a:p>
            <a:pPr lvl="0"/>
            <a:r>
              <a:rPr lang="en-US" dirty="0"/>
              <a:t>Click to add intro or featured content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581400"/>
            <a:ext cx="10972800" cy="25908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chemeClr val="tx1"/>
              </a:buClr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200">
                <a:latin typeface="Corbel" panose="020B0503020204020204" pitchFamily="34" charset="0"/>
              </a:defRPr>
            </a:lvl4pPr>
            <a:lvl5pPr>
              <a:defRPr sz="1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1AD3F-F6DA-4169-B092-D8EA346735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ADE304A7-0A79-4891-931D-B6182AF47B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87808245-7B09-4BE1-ABC4-2C84E6F110F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09600" y="3262964"/>
            <a:ext cx="10972800" cy="304800"/>
          </a:xfrm>
          <a:noFill/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FontTx/>
              <a:buNone/>
              <a:defRPr b="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b="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b="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AC81CF-134E-4145-AB18-1F9995197E1D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93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6FA8E9-F950-46D9-866D-56CDCDDF95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35760" y="1219201"/>
            <a:ext cx="8900160" cy="373062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35760" y="4953000"/>
            <a:ext cx="8900160" cy="381000"/>
          </a:xfrm>
        </p:spPr>
        <p:txBody>
          <a:bodyPr/>
          <a:lstStyle>
            <a:lvl1pPr marL="0" indent="0" algn="r">
              <a:buNone/>
              <a:defRPr sz="1800" i="1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photo caption/description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328CB-7339-4421-8AAC-7DDF15D11A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B6F32A-0F96-489C-A15E-7B527044C8FC}"/>
              </a:ext>
            </a:extLst>
          </p:cNvPr>
          <p:cNvCxnSpPr/>
          <p:nvPr userDrawn="1"/>
        </p:nvCxnSpPr>
        <p:spPr>
          <a:xfrm>
            <a:off x="1635760" y="1219200"/>
            <a:ext cx="890016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89195A-05B5-42BC-8B61-8494034FC545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54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1219200"/>
            <a:ext cx="7315200" cy="464820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52859-77A0-4567-8205-ACE39247F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419600"/>
            <a:ext cx="3454400" cy="1447800"/>
          </a:xfrm>
        </p:spPr>
        <p:txBody>
          <a:bodyPr anchor="b"/>
          <a:lstStyle>
            <a:lvl1pPr marL="0" indent="0" algn="r">
              <a:spcBef>
                <a:spcPts val="768"/>
              </a:spcBef>
              <a:buNone/>
              <a:defRPr sz="1600" i="1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photo caption/description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220F7-6398-4E37-A758-5E968A2517BD}"/>
              </a:ext>
            </a:extLst>
          </p:cNvPr>
          <p:cNvCxnSpPr/>
          <p:nvPr userDrawn="1"/>
        </p:nvCxnSpPr>
        <p:spPr>
          <a:xfrm>
            <a:off x="4267200" y="1219200"/>
            <a:ext cx="7315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5E2E5E-F6CC-4A55-82B2-E757BFC60405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40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803146"/>
          </a:xfrm>
        </p:spPr>
        <p:txBody>
          <a:bodyPr anchor="b"/>
          <a:lstStyle>
            <a:lvl1pPr algn="l">
              <a:defRPr sz="2000" b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0"/>
            <a:ext cx="6815667" cy="58991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0"/>
            <a:ext cx="4011084" cy="4727960"/>
          </a:xfrm>
        </p:spPr>
        <p:txBody>
          <a:bodyPr/>
          <a:lstStyle>
            <a:lvl1pPr marL="0" indent="0">
              <a:spcBef>
                <a:spcPts val="768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featured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7D915-86FB-46C3-924D-B7BCBE2D70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550968"/>
            <a:ext cx="1219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BAKER BOTTS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5C79A094-E4DB-455E-A968-01901F1051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1" y="1070983"/>
            <a:ext cx="4011084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36AED-3903-4570-8D96-EC5489D721A8}"/>
              </a:ext>
            </a:extLst>
          </p:cNvPr>
          <p:cNvSpPr txBox="1"/>
          <p:nvPr userDrawn="1"/>
        </p:nvSpPr>
        <p:spPr>
          <a:xfrm>
            <a:off x="9188453" y="65663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33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450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E3E3E1-4A9B-48F3-A613-E37CBA3D7E39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76782F-B57A-46EC-8BDF-2F59F150E517}"/>
              </a:ext>
            </a:extLst>
          </p:cNvPr>
          <p:cNvCxnSpPr/>
          <p:nvPr/>
        </p:nvCxnSpPr>
        <p:spPr>
          <a:xfrm>
            <a:off x="1219200" y="5444942"/>
            <a:ext cx="7315200" cy="0"/>
          </a:xfrm>
          <a:prstGeom prst="line">
            <a:avLst/>
          </a:prstGeom>
          <a:ln w="952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616A719C-10D5-433E-B9D2-97D6F9C48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843677"/>
            <a:ext cx="103632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AUSTIN 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BRUSSELS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DALLAS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DUBAI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HOUSTON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LONDON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YORK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PALO ALTO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RIYADH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 FRANCISCO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SINGAPORE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WASHINGTON</a:t>
            </a: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bakerbotts.com</a:t>
            </a:r>
          </a:p>
          <a:p>
            <a:pPr eaLnBrk="1" hangingPunct="1">
              <a:spcAft>
                <a:spcPts val="600"/>
              </a:spcAft>
            </a:pPr>
            <a:endParaRPr lang="en-US" altLang="en-US" sz="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©Baker Botts L.L.P., 2025. Unauthorized use and/or duplication of this material without express and written</a:t>
            </a:r>
          </a:p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permission from Baker Botts L.L.P. is strictly prohibited. Excerpts and links may be used, provided that full and</a:t>
            </a:r>
          </a:p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clear credit is given with appropriate and specific direction to the original content.</a:t>
            </a:r>
          </a:p>
          <a:p>
            <a:pPr eaLnBrk="1" hangingPunct="1"/>
            <a:endParaRPr lang="en-US" alt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47F8-AED1-42C5-8F34-E2CB418E5664}"/>
              </a:ext>
            </a:extLst>
          </p:cNvPr>
          <p:cNvSpPr/>
          <p:nvPr/>
        </p:nvSpPr>
        <p:spPr>
          <a:xfrm>
            <a:off x="0" y="1"/>
            <a:ext cx="12192000" cy="5394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3887" y="1897062"/>
            <a:ext cx="9431383" cy="1600199"/>
          </a:xfrm>
        </p:spPr>
        <p:txBody>
          <a:bodyPr anchor="ctr"/>
          <a:lstStyle>
            <a:lvl1pPr algn="l">
              <a:defRPr sz="4400" b="0" cap="all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7243" y="1897062"/>
            <a:ext cx="1846643" cy="1600199"/>
          </a:xfrm>
        </p:spPr>
        <p:txBody>
          <a:bodyPr/>
          <a:lstStyle>
            <a:lvl1pPr marL="0" indent="0">
              <a:buNone/>
              <a:defRPr sz="10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744C42-B2E0-2E06-D218-F319C711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76610" y="5808561"/>
            <a:ext cx="1978660" cy="4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213E95-FD55-FD94-C407-6B206B17C950}"/>
              </a:ext>
            </a:extLst>
          </p:cNvPr>
          <p:cNvSpPr txBox="1"/>
          <p:nvPr userDrawn="1"/>
        </p:nvSpPr>
        <p:spPr>
          <a:xfrm>
            <a:off x="441199" y="6021715"/>
            <a:ext cx="806291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en-US" sz="1000" dirty="0">
                <a:solidFill>
                  <a:srgbClr val="6E6E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Supply Issues in Texas | TIP Quarterly Meeting | June 5, 2025</a:t>
            </a:r>
          </a:p>
        </p:txBody>
      </p:sp>
    </p:spTree>
    <p:extLst>
      <p:ext uri="{BB962C8B-B14F-4D97-AF65-F5344CB8AC3E}">
        <p14:creationId xmlns:p14="http://schemas.microsoft.com/office/powerpoint/2010/main" val="332823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162142-9636-BF7A-B99C-A43636216BBB}"/>
              </a:ext>
            </a:extLst>
          </p:cNvPr>
          <p:cNvSpPr/>
          <p:nvPr userDrawn="1"/>
        </p:nvSpPr>
        <p:spPr>
          <a:xfrm>
            <a:off x="0" y="1"/>
            <a:ext cx="12192000" cy="539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3887" y="1897062"/>
            <a:ext cx="9431383" cy="1600199"/>
          </a:xfrm>
        </p:spPr>
        <p:txBody>
          <a:bodyPr anchor="ctr"/>
          <a:lstStyle>
            <a:lvl1pPr algn="l">
              <a:defRPr sz="4400" b="0" cap="all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7243" y="1897062"/>
            <a:ext cx="1846643" cy="1600199"/>
          </a:xfrm>
        </p:spPr>
        <p:txBody>
          <a:bodyPr/>
          <a:lstStyle>
            <a:lvl1pPr marL="0" indent="0">
              <a:buNone/>
              <a:defRPr sz="10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4CD5A-71E4-5F0E-AF85-07BDFB9DBA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76610" y="5808561"/>
            <a:ext cx="1978660" cy="4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B94EDC-0136-3C4B-0BA6-ED290819D9E1}"/>
              </a:ext>
            </a:extLst>
          </p:cNvPr>
          <p:cNvSpPr txBox="1"/>
          <p:nvPr userDrawn="1"/>
        </p:nvSpPr>
        <p:spPr>
          <a:xfrm>
            <a:off x="441199" y="6021715"/>
            <a:ext cx="806291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en-US" sz="1000" dirty="0">
                <a:solidFill>
                  <a:srgbClr val="6E6E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Supply Issues in Texas | TIP Quarterly Meeting | June 5, 2025</a:t>
            </a:r>
          </a:p>
        </p:txBody>
      </p:sp>
    </p:spTree>
    <p:extLst>
      <p:ext uri="{BB962C8B-B14F-4D97-AF65-F5344CB8AC3E}">
        <p14:creationId xmlns:p14="http://schemas.microsoft.com/office/powerpoint/2010/main" val="152521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A6A48-94B6-F5F3-BAC3-ACF588B4E5BC}"/>
              </a:ext>
            </a:extLst>
          </p:cNvPr>
          <p:cNvSpPr/>
          <p:nvPr userDrawn="1"/>
        </p:nvSpPr>
        <p:spPr>
          <a:xfrm>
            <a:off x="0" y="1"/>
            <a:ext cx="12192000" cy="53943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3887" y="1897062"/>
            <a:ext cx="9431383" cy="1600199"/>
          </a:xfrm>
        </p:spPr>
        <p:txBody>
          <a:bodyPr anchor="ctr"/>
          <a:lstStyle>
            <a:lvl1pPr algn="l">
              <a:defRPr sz="4400" b="0" cap="all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7243" y="1897062"/>
            <a:ext cx="1846644" cy="1600199"/>
          </a:xfrm>
        </p:spPr>
        <p:txBody>
          <a:bodyPr/>
          <a:lstStyle>
            <a:lvl1pPr marL="0" indent="0">
              <a:buNone/>
              <a:defRPr sz="10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7B825-B541-DD77-CACF-2A9DB9056A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76610" y="5808561"/>
            <a:ext cx="1978660" cy="4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8DAD81-C7D0-8BE9-E345-E1C934761DDC}"/>
              </a:ext>
            </a:extLst>
          </p:cNvPr>
          <p:cNvSpPr txBox="1"/>
          <p:nvPr userDrawn="1"/>
        </p:nvSpPr>
        <p:spPr>
          <a:xfrm>
            <a:off x="441199" y="6021715"/>
            <a:ext cx="806291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en-US" sz="1000" dirty="0">
                <a:solidFill>
                  <a:srgbClr val="6E6E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Supply Issues in Texas | TIP Quarterly Meeting | June 5, 2025</a:t>
            </a:r>
          </a:p>
        </p:txBody>
      </p:sp>
    </p:spTree>
    <p:extLst>
      <p:ext uri="{BB962C8B-B14F-4D97-AF65-F5344CB8AC3E}">
        <p14:creationId xmlns:p14="http://schemas.microsoft.com/office/powerpoint/2010/main" val="2633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371600"/>
            <a:ext cx="10972800" cy="4810037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add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776D119F-C907-4AB4-9539-DD1907F32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3B65-AFFF-72DA-7466-B34961E6925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AF260-D71F-928D-CEC8-15CD01C0744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2644A6-6490-43D7-AA6B-46CE1685A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D9D7E-548D-EC87-F4F4-01D879A97708}"/>
              </a:ext>
            </a:extLst>
          </p:cNvPr>
          <p:cNvSpPr txBox="1"/>
          <p:nvPr userDrawn="1"/>
        </p:nvSpPr>
        <p:spPr>
          <a:xfrm>
            <a:off x="0" y="6582383"/>
            <a:ext cx="1219200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1000" dirty="0">
                <a:solidFill>
                  <a:srgbClr val="6E6E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Texas Environmental Superconference | August 7, 2025</a:t>
            </a:r>
          </a:p>
        </p:txBody>
      </p:sp>
    </p:spTree>
    <p:extLst>
      <p:ext uri="{BB962C8B-B14F-4D97-AF65-F5344CB8AC3E}">
        <p14:creationId xmlns:p14="http://schemas.microsoft.com/office/powerpoint/2010/main" val="49160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776D119F-C907-4AB4-9539-DD1907F32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38201"/>
            <a:ext cx="109728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DB4E8-1E1C-AB72-ACC3-0EAC28C8A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B91AA-8233-731F-9B33-9A4798D1F86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2644A6-6490-43D7-AA6B-46CE1685A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FD3B0-A99C-80C9-AE92-5400078565D8}"/>
              </a:ext>
            </a:extLst>
          </p:cNvPr>
          <p:cNvSpPr txBox="1"/>
          <p:nvPr userDrawn="1"/>
        </p:nvSpPr>
        <p:spPr>
          <a:xfrm>
            <a:off x="0" y="6582383"/>
            <a:ext cx="1219200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1000" dirty="0">
                <a:solidFill>
                  <a:srgbClr val="6E6E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Texas Environmental Superconference | August 7, 2025</a:t>
            </a:r>
          </a:p>
        </p:txBody>
      </p:sp>
    </p:spTree>
    <p:extLst>
      <p:ext uri="{BB962C8B-B14F-4D97-AF65-F5344CB8AC3E}">
        <p14:creationId xmlns:p14="http://schemas.microsoft.com/office/powerpoint/2010/main" val="29286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D1DC19-54E7-431B-828E-12C544ED0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slide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19F3A6-8569-4639-91E1-C666EA12A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3849"/>
            <a:ext cx="10972800" cy="506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EABCC-2E61-9D14-E5D7-E1BE85DBE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9844"/>
            <a:ext cx="10172218" cy="215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A6B12-4BBF-EB41-F492-E4957A12A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6500" y="6269844"/>
            <a:ext cx="655899" cy="215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A2644A6-6490-43D7-AA6B-46CE1685A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AD245-0C4B-4B6D-AD7F-BA2DC9D033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627168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kern="1200" dirty="0">
                <a:solidFill>
                  <a:srgbClr val="6E6E6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BAKER BOTTS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2" r:id="rId2"/>
    <p:sldLayoutId id="2147483759" r:id="rId3"/>
    <p:sldLayoutId id="2147483807" r:id="rId4"/>
    <p:sldLayoutId id="2147483804" r:id="rId5"/>
    <p:sldLayoutId id="2147483805" r:id="rId6"/>
    <p:sldLayoutId id="2147483806" r:id="rId7"/>
    <p:sldLayoutId id="2147483717" r:id="rId8"/>
    <p:sldLayoutId id="2147483803" r:id="rId9"/>
    <p:sldLayoutId id="2147483801" r:id="rId10"/>
    <p:sldLayoutId id="2147483718" r:id="rId11"/>
    <p:sldLayoutId id="2147483719" r:id="rId12"/>
    <p:sldLayoutId id="2147483731" r:id="rId13"/>
    <p:sldLayoutId id="2147483750" r:id="rId14"/>
    <p:sldLayoutId id="2147483733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Char char="–"/>
        <a:defRPr sz="1200"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Char char="»"/>
        <a:defRPr sz="1200"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D1DC19-54E7-431B-828E-12C544ED0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slide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19F3A6-8569-4639-91E1-C666EA12A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1"/>
            <a:ext cx="109728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7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5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bg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bg1"/>
          </a:solidFill>
          <a:latin typeface="Poppins" panose="00000500000000000000" pitchFamily="2" charset="0"/>
          <a:cs typeface="Poppins" panose="00000500000000000000" pitchFamily="2" charset="0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bg1"/>
          </a:solidFill>
          <a:latin typeface="Poppins" panose="00000500000000000000" pitchFamily="2" charset="0"/>
          <a:cs typeface="Poppins" panose="00000500000000000000" pitchFamily="2" charset="0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bg1"/>
          </a:solidFill>
          <a:latin typeface="Poppins" panose="00000500000000000000" pitchFamily="2" charset="0"/>
          <a:cs typeface="Poppins" panose="00000500000000000000" pitchFamily="2" charset="0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»"/>
        <a:defRPr sz="1200">
          <a:solidFill>
            <a:schemeClr val="bg1"/>
          </a:solidFill>
          <a:latin typeface="Poppins" panose="00000500000000000000" pitchFamily="2" charset="0"/>
          <a:cs typeface="Poppins" panose="00000500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lue sky and clouds">
            <a:extLst>
              <a:ext uri="{FF2B5EF4-FFF2-40B4-BE49-F238E27FC236}">
                <a16:creationId xmlns:a16="http://schemas.microsoft.com/office/drawing/2014/main" id="{ADE041D2-C244-F131-292E-7C68190365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b="1997"/>
          <a:stretch/>
        </p:blipFill>
        <p:spPr>
          <a:xfrm>
            <a:off x="-2" y="1"/>
            <a:ext cx="10515600" cy="5486400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75C23-DDA6-32BB-88A7-C561E4146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010814"/>
            <a:ext cx="10727184" cy="822960"/>
          </a:xfrm>
        </p:spPr>
        <p:txBody>
          <a:bodyPr wrap="square" anchor="t">
            <a:normAutofit lnSpcReduction="10000"/>
          </a:bodyPr>
          <a:lstStyle/>
          <a:p>
            <a:r>
              <a:rPr lang="en-US" i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Environmental Superconference</a:t>
            </a:r>
          </a:p>
          <a:p>
            <a:r>
              <a:rPr lang="en-US" i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7,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769E4-7091-F3E7-E007-1502587B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069860"/>
            <a:ext cx="10711092" cy="950421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Quality</a:t>
            </a:r>
          </a:p>
        </p:txBody>
      </p:sp>
    </p:spTree>
    <p:extLst>
      <p:ext uri="{BB962C8B-B14F-4D97-AF65-F5344CB8AC3E}">
        <p14:creationId xmlns:p14="http://schemas.microsoft.com/office/powerpoint/2010/main" val="35993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3373B-0625-74BC-F5DF-B070484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New Source Performance Standards/Emission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4959DC-C44B-AA16-7E0F-E477CB64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b="1" dirty="0"/>
              <a:t>OOOOb: </a:t>
            </a:r>
            <a:r>
              <a:rPr lang="en-US" dirty="0"/>
              <a:t>New source performance standards for crude oil and natural gas facilities that began construction, reconstruction, or modification after December 6, 2022</a:t>
            </a:r>
          </a:p>
          <a:p>
            <a:pPr lvl="1">
              <a:buClrTx/>
            </a:pPr>
            <a:r>
              <a:rPr lang="en-US" dirty="0"/>
              <a:t>Applies to VOC and GHG emissions</a:t>
            </a:r>
          </a:p>
          <a:p>
            <a:pPr lvl="1">
              <a:buClrTx/>
            </a:pPr>
            <a:endParaRPr lang="en-US" dirty="0"/>
          </a:p>
          <a:p>
            <a:pPr>
              <a:buClrTx/>
            </a:pPr>
            <a:r>
              <a:rPr lang="en-US" b="1" dirty="0"/>
              <a:t>OOOOc: </a:t>
            </a:r>
            <a:r>
              <a:rPr lang="en-US" dirty="0"/>
              <a:t>Emission guidelines for states to follow when developing plans to regulate emissions from existing sources</a:t>
            </a:r>
          </a:p>
          <a:p>
            <a:pPr lvl="1">
              <a:buClrTx/>
            </a:pPr>
            <a:r>
              <a:rPr lang="en-US" dirty="0"/>
              <a:t>Applies to GHG emissions</a:t>
            </a:r>
          </a:p>
          <a:p>
            <a:pPr lvl="1"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EPA published OOOOb and OOOOc on March 8, 2024</a:t>
            </a:r>
          </a:p>
          <a:p>
            <a:pPr lvl="1">
              <a:buClrTx/>
            </a:pPr>
            <a:r>
              <a:rPr lang="en-US" dirty="0"/>
              <a:t>Technical amendments proposed in January 2025</a:t>
            </a:r>
          </a:p>
          <a:p>
            <a:pPr lvl="1"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On July 28, 2025, EPA issued an interim final rule</a:t>
            </a:r>
          </a:p>
          <a:p>
            <a:pPr lvl="1">
              <a:buClrTx/>
            </a:pPr>
            <a:r>
              <a:rPr lang="en-US" dirty="0"/>
              <a:t>Extends certain OOOOb compliance deadlines</a:t>
            </a:r>
          </a:p>
          <a:p>
            <a:pPr lvl="1">
              <a:buClrTx/>
            </a:pPr>
            <a:r>
              <a:rPr lang="en-US" dirty="0"/>
              <a:t>Extends deadline for OOOOc state plans</a:t>
            </a:r>
          </a:p>
          <a:p>
            <a:pPr lvl="1">
              <a:buClrTx/>
            </a:pPr>
            <a:r>
              <a:rPr lang="en-US" dirty="0"/>
              <a:t>Extends implementation of the “Super Emitter”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AE53A5-447C-4E04-D30F-92744E1FB5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 C.F.R. Part 60 Subparts OOOOb and OOOOc</a:t>
            </a:r>
          </a:p>
        </p:txBody>
      </p:sp>
    </p:spTree>
    <p:extLst>
      <p:ext uri="{BB962C8B-B14F-4D97-AF65-F5344CB8AC3E}">
        <p14:creationId xmlns:p14="http://schemas.microsoft.com/office/powerpoint/2010/main" val="249016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3373B-0625-74BC-F5DF-B070484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Greenhouse Gas Reporting Program</a:t>
            </a:r>
          </a:p>
        </p:txBody>
      </p:sp>
      <p:sp>
        <p:nvSpPr>
          <p:cNvPr id="5" name="Content Placeholder 2" descr="|">
            <a:extLst>
              <a:ext uri="{FF2B5EF4-FFF2-40B4-BE49-F238E27FC236}">
                <a16:creationId xmlns:a16="http://schemas.microsoft.com/office/drawing/2014/main" id="{DD4959DC-C44B-AA16-7E0F-E477CB64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Established in 2009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Requires certain sources of GHG emissions to report data on an annual basis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Subpart W applies to petroleum and natural gas systems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Inflation Reduction Act of 2022 directs EPA to engage in periodic reviews of the GHGRP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EPA published a final rule amending Subpart W of the GHGRP in May 2024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Added new emission sources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Included new and revised calculation methods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On March 20, 2025, EPA published a final rule extending the GHGRP reporting deadline from March 31, 2025 to May 30, 2025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EPA proposal to reconsider the GHGRP is pending</a:t>
            </a:r>
          </a:p>
        </p:txBody>
      </p:sp>
      <p:sp>
        <p:nvSpPr>
          <p:cNvPr id="6" name="Text Placeholder 20" descr="|">
            <a:extLst>
              <a:ext uri="{FF2B5EF4-FFF2-40B4-BE49-F238E27FC236}">
                <a16:creationId xmlns:a16="http://schemas.microsoft.com/office/drawing/2014/main" id="{C5AE53A5-447C-4E04-D30F-92744E1FB5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 C.F.R. Part 98 Subpart W</a:t>
            </a:r>
          </a:p>
        </p:txBody>
      </p:sp>
    </p:spTree>
    <p:extLst>
      <p:ext uri="{BB962C8B-B14F-4D97-AF65-F5344CB8AC3E}">
        <p14:creationId xmlns:p14="http://schemas.microsoft.com/office/powerpoint/2010/main" val="418334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3373B-0625-74BC-F5DF-B070484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Waste Emissions Charge</a:t>
            </a:r>
          </a:p>
        </p:txBody>
      </p:sp>
      <p:sp>
        <p:nvSpPr>
          <p:cNvPr id="5" name="Content Placeholder 2" descr="|">
            <a:extLst>
              <a:ext uri="{FF2B5EF4-FFF2-40B4-BE49-F238E27FC236}">
                <a16:creationId xmlns:a16="http://schemas.microsoft.com/office/drawing/2014/main" id="{DD4959DC-C44B-AA16-7E0F-E477CB64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Originates from Inflation Reduction Act of 2022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Oil and gas facilities reporting more than 25,000 metric tons of carbon dioxide equivalent per year are subject to a “waste emissions charge” or “WEC”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Starts at $900 for each metric ton over 25,000 for the 2024 reporting year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Increases to $1,200 for 2025 and $1,500 for 2026 and subsequent years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EPA published a rule implementing the WEC in November 2024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In February 2025, Congress eliminated the WEC rule using the Congressional Review Act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On July 4, 2025, President Trump signed the One Big Beautiful Bill Act</a:t>
            </a:r>
          </a:p>
          <a:p>
            <a:pPr lvl="1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/>
              <a:t>Postpones EPA’s imposition of the WEC to 2034</a:t>
            </a:r>
          </a:p>
        </p:txBody>
      </p:sp>
      <p:sp>
        <p:nvSpPr>
          <p:cNvPr id="6" name="Text Placeholder 20" descr="|">
            <a:extLst>
              <a:ext uri="{FF2B5EF4-FFF2-40B4-BE49-F238E27FC236}">
                <a16:creationId xmlns:a16="http://schemas.microsoft.com/office/drawing/2014/main" id="{C5AE53A5-447C-4E04-D30F-92744E1FB5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 U.S.C. § 7436</a:t>
            </a:r>
          </a:p>
        </p:txBody>
      </p:sp>
    </p:spTree>
    <p:extLst>
      <p:ext uri="{BB962C8B-B14F-4D97-AF65-F5344CB8AC3E}">
        <p14:creationId xmlns:p14="http://schemas.microsoft.com/office/powerpoint/2010/main" val="150889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|">
            <a:extLst>
              <a:ext uri="{FF2B5EF4-FFF2-40B4-BE49-F238E27FC236}">
                <a16:creationId xmlns:a16="http://schemas.microsoft.com/office/drawing/2014/main" id="{8D59C3ED-D6B0-6DDF-3F34-798BF427C2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6363" y="6270625"/>
            <a:ext cx="655637" cy="214313"/>
          </a:xfrm>
        </p:spPr>
        <p:txBody>
          <a:bodyPr/>
          <a:lstStyle/>
          <a:p>
            <a:fld id="{FA2644A6-6490-43D7-AA6B-46CE1685A4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ker Botts Template">
  <a:themeElements>
    <a:clrScheme name="Baker Botts - Contrast">
      <a:dk1>
        <a:srgbClr val="051C2C"/>
      </a:dk1>
      <a:lt1>
        <a:srgbClr val="FFFFFF"/>
      </a:lt1>
      <a:dk2>
        <a:srgbClr val="051C2C"/>
      </a:dk2>
      <a:lt2>
        <a:srgbClr val="E5E1E6"/>
      </a:lt2>
      <a:accent1>
        <a:srgbClr val="0047BB"/>
      </a:accent1>
      <a:accent2>
        <a:srgbClr val="6244BB"/>
      </a:accent2>
      <a:accent3>
        <a:srgbClr val="987DD4"/>
      </a:accent3>
      <a:accent4>
        <a:srgbClr val="A7A4E0"/>
      </a:accent4>
      <a:accent5>
        <a:srgbClr val="6CACE4"/>
      </a:accent5>
      <a:accent6>
        <a:srgbClr val="AACFF0"/>
      </a:accent6>
      <a:hlink>
        <a:srgbClr val="0047BB"/>
      </a:hlink>
      <a:folHlink>
        <a:srgbClr val="6244BB"/>
      </a:folHlink>
    </a:clrScheme>
    <a:fontScheme name="Custom 13">
      <a:majorFont>
        <a:latin typeface="Poppi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0C5FB52-BD65-4AA6-A95C-355A947E3B5C}" vid="{1D2ABE7D-7DCB-433D-BE8B-EF6903AD6C33}"/>
    </a:ext>
  </a:extLst>
</a:theme>
</file>

<file path=ppt/theme/theme2.xml><?xml version="1.0" encoding="utf-8"?>
<a:theme xmlns:a="http://schemas.openxmlformats.org/drawingml/2006/main" name="1_Baker Botts Template">
  <a:themeElements>
    <a:clrScheme name="Baker Botts - Contrast">
      <a:dk1>
        <a:srgbClr val="051C2C"/>
      </a:dk1>
      <a:lt1>
        <a:srgbClr val="FFFFFF"/>
      </a:lt1>
      <a:dk2>
        <a:srgbClr val="051C2C"/>
      </a:dk2>
      <a:lt2>
        <a:srgbClr val="E5E1E6"/>
      </a:lt2>
      <a:accent1>
        <a:srgbClr val="0047BB"/>
      </a:accent1>
      <a:accent2>
        <a:srgbClr val="6244BB"/>
      </a:accent2>
      <a:accent3>
        <a:srgbClr val="987DD4"/>
      </a:accent3>
      <a:accent4>
        <a:srgbClr val="A7A4E0"/>
      </a:accent4>
      <a:accent5>
        <a:srgbClr val="6CACE4"/>
      </a:accent5>
      <a:accent6>
        <a:srgbClr val="AACFF0"/>
      </a:accent6>
      <a:hlink>
        <a:srgbClr val="0047BB"/>
      </a:hlink>
      <a:folHlink>
        <a:srgbClr val="6244BB"/>
      </a:folHlink>
    </a:clrScheme>
    <a:fontScheme name="Baker Botts Fonts">
      <a:majorFont>
        <a:latin typeface="Cambr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0C5FB52-BD65-4AA6-A95C-355A947E3B5C}" vid="{1D2ABE7D-7DCB-433D-BE8B-EF6903AD6C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2013</TotalTime>
  <Words>368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Cambria</vt:lpstr>
      <vt:lpstr>Corbel</vt:lpstr>
      <vt:lpstr>Poppins</vt:lpstr>
      <vt:lpstr>Segoe UI</vt:lpstr>
      <vt:lpstr>Baker Botts Template</vt:lpstr>
      <vt:lpstr>1_Baker Botts Template</vt:lpstr>
      <vt:lpstr>Air Quality</vt:lpstr>
      <vt:lpstr>New Source Performance Standards/Emission Guidelines</vt:lpstr>
      <vt:lpstr>Greenhouse Gas Reporting Program</vt:lpstr>
      <vt:lpstr>Waste Emissions Charge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Bonnelle</dc:creator>
  <cp:lastModifiedBy>Roskey, Hannah</cp:lastModifiedBy>
  <cp:revision>30</cp:revision>
  <dcterms:created xsi:type="dcterms:W3CDTF">2024-11-26T16:19:37Z</dcterms:created>
  <dcterms:modified xsi:type="dcterms:W3CDTF">2025-08-04T22:00:12Z</dcterms:modified>
</cp:coreProperties>
</file>