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3"/>
  </p:notesMasterIdLst>
  <p:sldIdLst>
    <p:sldId id="7723" r:id="rId3"/>
    <p:sldId id="7732" r:id="rId4"/>
    <p:sldId id="312" r:id="rId5"/>
    <p:sldId id="7750" r:id="rId6"/>
    <p:sldId id="7749" r:id="rId7"/>
    <p:sldId id="7726" r:id="rId8"/>
    <p:sldId id="7745" r:id="rId9"/>
    <p:sldId id="7744" r:id="rId10"/>
    <p:sldId id="7743" r:id="rId11"/>
    <p:sldId id="261" r:id="rId12"/>
  </p:sldIdLst>
  <p:sldSz cx="12192000" cy="6858000"/>
  <p:notesSz cx="7011988" cy="92979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89DBF9-C482-A4E6-97A2-5CB82ADAE8CF}" name="Shea Pearson" initials="SP" userId="S::SPearson@hillcopartners.com::653fed00-1a04-4bb8-a217-5828cae0c6f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C6C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a Pearson" userId="653fed00-1a04-4bb8-a217-5828cae0c6f3" providerId="ADAL" clId="{818E86E3-B174-4EB7-AD11-933F3A039C90}"/>
    <pc:docChg chg="undo custSel addSld modSld">
      <pc:chgData name="Shea Pearson" userId="653fed00-1a04-4bb8-a217-5828cae0c6f3" providerId="ADAL" clId="{818E86E3-B174-4EB7-AD11-933F3A039C90}" dt="2025-07-14T19:47:35.367" v="227" actId="113"/>
      <pc:docMkLst>
        <pc:docMk/>
      </pc:docMkLst>
      <pc:sldChg chg="modSp mod">
        <pc:chgData name="Shea Pearson" userId="653fed00-1a04-4bb8-a217-5828cae0c6f3" providerId="ADAL" clId="{818E86E3-B174-4EB7-AD11-933F3A039C90}" dt="2025-07-14T19:45:26.854" v="159" actId="113"/>
        <pc:sldMkLst>
          <pc:docMk/>
          <pc:sldMk cId="3207592919" sldId="7749"/>
        </pc:sldMkLst>
        <pc:spChg chg="mod">
          <ac:chgData name="Shea Pearson" userId="653fed00-1a04-4bb8-a217-5828cae0c6f3" providerId="ADAL" clId="{818E86E3-B174-4EB7-AD11-933F3A039C90}" dt="2025-07-14T19:45:26.854" v="159" actId="113"/>
          <ac:spMkLst>
            <pc:docMk/>
            <pc:sldMk cId="3207592919" sldId="7749"/>
            <ac:spMk id="2" creationId="{DA604203-D6D1-7FD2-3D33-CBE3EDB41270}"/>
          </ac:spMkLst>
        </pc:spChg>
      </pc:sldChg>
      <pc:sldChg chg="delSp modSp add mod">
        <pc:chgData name="Shea Pearson" userId="653fed00-1a04-4bb8-a217-5828cae0c6f3" providerId="ADAL" clId="{818E86E3-B174-4EB7-AD11-933F3A039C90}" dt="2025-07-14T19:47:35.367" v="227" actId="113"/>
        <pc:sldMkLst>
          <pc:docMk/>
          <pc:sldMk cId="3518734441" sldId="7750"/>
        </pc:sldMkLst>
        <pc:spChg chg="mod">
          <ac:chgData name="Shea Pearson" userId="653fed00-1a04-4bb8-a217-5828cae0c6f3" providerId="ADAL" clId="{818E86E3-B174-4EB7-AD11-933F3A039C90}" dt="2025-07-14T19:47:35.367" v="227" actId="113"/>
          <ac:spMkLst>
            <pc:docMk/>
            <pc:sldMk cId="3518734441" sldId="7750"/>
            <ac:spMk id="2" creationId="{50C639FC-D50E-0151-5302-6F30EF3F465A}"/>
          </ac:spMkLst>
        </pc:spChg>
        <pc:spChg chg="mod">
          <ac:chgData name="Shea Pearson" userId="653fed00-1a04-4bb8-a217-5828cae0c6f3" providerId="ADAL" clId="{818E86E3-B174-4EB7-AD11-933F3A039C90}" dt="2025-07-14T19:45:50.418" v="169" actId="20577"/>
          <ac:spMkLst>
            <pc:docMk/>
            <pc:sldMk cId="3518734441" sldId="7750"/>
            <ac:spMk id="3" creationId="{0ABC31B4-75F2-97FC-8A24-319CF1BB747A}"/>
          </ac:spMkLst>
        </pc:spChg>
      </pc:sldChg>
    </pc:docChg>
  </pc:docChgLst>
  <pc:docChgLst>
    <pc:chgData name="Shea Pearson" userId="653fed00-1a04-4bb8-a217-5828cae0c6f3" providerId="ADAL" clId="{B5CF4451-7C1E-4D6D-8BFB-03A1290A8963}"/>
    <pc:docChg chg="custSel modSld sldOrd">
      <pc:chgData name="Shea Pearson" userId="653fed00-1a04-4bb8-a217-5828cae0c6f3" providerId="ADAL" clId="{B5CF4451-7C1E-4D6D-8BFB-03A1290A8963}" dt="2025-08-04T17:56:31.267" v="12" actId="20577"/>
      <pc:docMkLst>
        <pc:docMk/>
      </pc:docMkLst>
      <pc:sldChg chg="modSp mod">
        <pc:chgData name="Shea Pearson" userId="653fed00-1a04-4bb8-a217-5828cae0c6f3" providerId="ADAL" clId="{B5CF4451-7C1E-4D6D-8BFB-03A1290A8963}" dt="2025-08-04T17:27:10.548" v="0" actId="20577"/>
        <pc:sldMkLst>
          <pc:docMk/>
          <pc:sldMk cId="3795210411" sldId="7745"/>
        </pc:sldMkLst>
        <pc:spChg chg="mod">
          <ac:chgData name="Shea Pearson" userId="653fed00-1a04-4bb8-a217-5828cae0c6f3" providerId="ADAL" clId="{B5CF4451-7C1E-4D6D-8BFB-03A1290A8963}" dt="2025-08-04T17:27:10.548" v="0" actId="20577"/>
          <ac:spMkLst>
            <pc:docMk/>
            <pc:sldMk cId="3795210411" sldId="7745"/>
            <ac:spMk id="2" creationId="{C4F2A822-D3DE-388C-D81D-3BA12FDE686B}"/>
          </ac:spMkLst>
        </pc:spChg>
      </pc:sldChg>
      <pc:sldChg chg="modSp mod ord">
        <pc:chgData name="Shea Pearson" userId="653fed00-1a04-4bb8-a217-5828cae0c6f3" providerId="ADAL" clId="{B5CF4451-7C1E-4D6D-8BFB-03A1290A8963}" dt="2025-08-04T17:56:26.668" v="11"/>
        <pc:sldMkLst>
          <pc:docMk/>
          <pc:sldMk cId="3207592919" sldId="7749"/>
        </pc:sldMkLst>
        <pc:spChg chg="mod">
          <ac:chgData name="Shea Pearson" userId="653fed00-1a04-4bb8-a217-5828cae0c6f3" providerId="ADAL" clId="{B5CF4451-7C1E-4D6D-8BFB-03A1290A8963}" dt="2025-08-04T17:56:18.828" v="9" actId="20577"/>
          <ac:spMkLst>
            <pc:docMk/>
            <pc:sldMk cId="3207592919" sldId="7749"/>
            <ac:spMk id="3" creationId="{662244ED-181A-EB94-5D5D-64436AB53CA2}"/>
          </ac:spMkLst>
        </pc:spChg>
        <pc:picChg chg="mod">
          <ac:chgData name="Shea Pearson" userId="653fed00-1a04-4bb8-a217-5828cae0c6f3" providerId="ADAL" clId="{B5CF4451-7C1E-4D6D-8BFB-03A1290A8963}" dt="2025-08-04T17:56:11.290" v="1" actId="14100"/>
          <ac:picMkLst>
            <pc:docMk/>
            <pc:sldMk cId="3207592919" sldId="7749"/>
            <ac:picMk id="7" creationId="{EDA41425-F493-1D4B-89C2-7F8DDA348B8E}"/>
          </ac:picMkLst>
        </pc:picChg>
      </pc:sldChg>
      <pc:sldChg chg="modSp mod">
        <pc:chgData name="Shea Pearson" userId="653fed00-1a04-4bb8-a217-5828cae0c6f3" providerId="ADAL" clId="{B5CF4451-7C1E-4D6D-8BFB-03A1290A8963}" dt="2025-08-04T17:56:31.267" v="12" actId="20577"/>
        <pc:sldMkLst>
          <pc:docMk/>
          <pc:sldMk cId="3518734441" sldId="7750"/>
        </pc:sldMkLst>
        <pc:spChg chg="mod">
          <ac:chgData name="Shea Pearson" userId="653fed00-1a04-4bb8-a217-5828cae0c6f3" providerId="ADAL" clId="{B5CF4451-7C1E-4D6D-8BFB-03A1290A8963}" dt="2025-08-04T17:56:31.267" v="12" actId="20577"/>
          <ac:spMkLst>
            <pc:docMk/>
            <pc:sldMk cId="3518734441" sldId="7750"/>
            <ac:spMk id="3" creationId="{0ABC31B4-75F2-97FC-8A24-319CF1BB747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925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4D8E3-BDA9-468D-94DE-29023EC1E5AC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80062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5163"/>
            <a:ext cx="5608638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263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925" y="8831263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04C6A-80D2-4CC6-8981-CF232F44A0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75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412AA670-3F9E-CA31-1EA3-BFDAD38FE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dfce81f19_0_117:notes">
            <a:extLst>
              <a:ext uri="{FF2B5EF4-FFF2-40B4-BE49-F238E27FC236}">
                <a16:creationId xmlns:a16="http://schemas.microsoft.com/office/drawing/2014/main" id="{13255A88-8246-1C1D-2EAD-FB7E75D7CC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dfce81f19_0_117:notes">
            <a:extLst>
              <a:ext uri="{FF2B5EF4-FFF2-40B4-BE49-F238E27FC236}">
                <a16:creationId xmlns:a16="http://schemas.microsoft.com/office/drawing/2014/main" id="{F938F27E-4EDB-74B4-B617-E405CC2F94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4861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564B1-769C-4EB7-A7ED-61FC430AD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A225AC-D250-4DDF-9341-3447FEEF7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1107F-5E57-4E83-AF14-F07193884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5B1E-322A-4756-B33C-910A7D1FF6DE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F404E-67AB-44B7-8CA7-3DD6D9498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E3D77-1554-42B4-83F1-33149D8CD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40737-06B3-417B-AF8F-41D8929781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504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0A11F-0B12-49B3-8A3C-3E3907A28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2CC74-D6D3-4BF2-8E5C-584D93E88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754DF-A6CE-4F4D-B269-FB1A55157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5B1E-322A-4756-B33C-910A7D1FF6DE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50166-8247-47C3-87F7-0CEC58CFA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46A2C-5853-4795-A600-1B8097BCB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40737-06B3-417B-AF8F-41D8929781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464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28574-64F0-453E-A1A5-C491192E2B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F2D172-2B84-4F8C-A29B-2EBFBD97D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70E9-682D-44BF-816E-ECF8F6AF7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5B1E-322A-4756-B33C-910A7D1FF6DE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2FECB-A146-4FB9-8A25-A788655B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4F476-DE4F-4CC9-8E5A-BB96D7DB8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40737-06B3-417B-AF8F-41D8929781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31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ingle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66700" y="6124657"/>
            <a:ext cx="495300" cy="495300"/>
            <a:chOff x="0" y="6400800"/>
            <a:chExt cx="457200" cy="457200"/>
          </a:xfrm>
        </p:grpSpPr>
        <p:sp>
          <p:nvSpPr>
            <p:cNvPr id="21" name="Rectangle 20"/>
            <p:cNvSpPr>
              <a:spLocks noChangeAspect="1"/>
            </p:cNvSpPr>
            <p:nvPr/>
          </p:nvSpPr>
          <p:spPr>
            <a:xfrm>
              <a:off x="0" y="640080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200" b="0" i="0" u="none" dirty="0">
                <a:solidFill>
                  <a:prstClr val="white"/>
                </a:solidFill>
                <a:latin typeface="Georgia Regular" charset="0"/>
              </a:endParaRPr>
            </a:p>
          </p:txBody>
        </p:sp>
        <p:sp>
          <p:nvSpPr>
            <p:cNvPr id="22" name="AutoShape 3"/>
            <p:cNvSpPr>
              <a:spLocks noChangeAspect="1" noChangeArrowheads="1" noTextEdit="1"/>
            </p:cNvSpPr>
            <p:nvPr/>
          </p:nvSpPr>
          <p:spPr bwMode="auto">
            <a:xfrm>
              <a:off x="1" y="6400800"/>
              <a:ext cx="45719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200" b="0" u="none" dirty="0">
                <a:solidFill>
                  <a:srgbClr val="4D4D4D"/>
                </a:solidFill>
                <a:latin typeface="Adobe Caslon Pro"/>
                <a:ea typeface="+mn-ea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2117" y="6775088"/>
              <a:ext cx="24874" cy="27243"/>
            </a:xfrm>
            <a:custGeom>
              <a:avLst/>
              <a:gdLst>
                <a:gd name="T0" fmla="*/ 92 w 187"/>
                <a:gd name="T1" fmla="*/ 0 h 204"/>
                <a:gd name="T2" fmla="*/ 94 w 187"/>
                <a:gd name="T3" fmla="*/ 0 h 204"/>
                <a:gd name="T4" fmla="*/ 187 w 187"/>
                <a:gd name="T5" fmla="*/ 204 h 204"/>
                <a:gd name="T6" fmla="*/ 0 w 187"/>
                <a:gd name="T7" fmla="*/ 204 h 204"/>
                <a:gd name="T8" fmla="*/ 92 w 187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204">
                  <a:moveTo>
                    <a:pt x="92" y="0"/>
                  </a:moveTo>
                  <a:lnTo>
                    <a:pt x="94" y="0"/>
                  </a:lnTo>
                  <a:lnTo>
                    <a:pt x="187" y="204"/>
                  </a:lnTo>
                  <a:lnTo>
                    <a:pt x="0" y="204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200" b="0" u="none" dirty="0">
                <a:solidFill>
                  <a:srgbClr val="4D4D4D"/>
                </a:solidFill>
                <a:latin typeface="Adobe Caslon Pro"/>
                <a:ea typeface="+mn-ea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44504" y="6760875"/>
              <a:ext cx="41456" cy="55670"/>
            </a:xfrm>
            <a:custGeom>
              <a:avLst/>
              <a:gdLst>
                <a:gd name="T0" fmla="*/ 0 w 315"/>
                <a:gd name="T1" fmla="*/ 0 h 425"/>
                <a:gd name="T2" fmla="*/ 105 w 315"/>
                <a:gd name="T3" fmla="*/ 0 h 425"/>
                <a:gd name="T4" fmla="*/ 141 w 315"/>
                <a:gd name="T5" fmla="*/ 3 h 425"/>
                <a:gd name="T6" fmla="*/ 174 w 315"/>
                <a:gd name="T7" fmla="*/ 11 h 425"/>
                <a:gd name="T8" fmla="*/ 204 w 315"/>
                <a:gd name="T9" fmla="*/ 23 h 425"/>
                <a:gd name="T10" fmla="*/ 232 w 315"/>
                <a:gd name="T11" fmla="*/ 40 h 425"/>
                <a:gd name="T12" fmla="*/ 256 w 315"/>
                <a:gd name="T13" fmla="*/ 61 h 425"/>
                <a:gd name="T14" fmla="*/ 276 w 315"/>
                <a:gd name="T15" fmla="*/ 85 h 425"/>
                <a:gd name="T16" fmla="*/ 293 w 315"/>
                <a:gd name="T17" fmla="*/ 113 h 425"/>
                <a:gd name="T18" fmla="*/ 304 w 315"/>
                <a:gd name="T19" fmla="*/ 144 h 425"/>
                <a:gd name="T20" fmla="*/ 312 w 315"/>
                <a:gd name="T21" fmla="*/ 177 h 425"/>
                <a:gd name="T22" fmla="*/ 315 w 315"/>
                <a:gd name="T23" fmla="*/ 213 h 425"/>
                <a:gd name="T24" fmla="*/ 312 w 315"/>
                <a:gd name="T25" fmla="*/ 247 h 425"/>
                <a:gd name="T26" fmla="*/ 304 w 315"/>
                <a:gd name="T27" fmla="*/ 281 h 425"/>
                <a:gd name="T28" fmla="*/ 293 w 315"/>
                <a:gd name="T29" fmla="*/ 312 h 425"/>
                <a:gd name="T30" fmla="*/ 276 w 315"/>
                <a:gd name="T31" fmla="*/ 340 h 425"/>
                <a:gd name="T32" fmla="*/ 256 w 315"/>
                <a:gd name="T33" fmla="*/ 364 h 425"/>
                <a:gd name="T34" fmla="*/ 232 w 315"/>
                <a:gd name="T35" fmla="*/ 385 h 425"/>
                <a:gd name="T36" fmla="*/ 204 w 315"/>
                <a:gd name="T37" fmla="*/ 402 h 425"/>
                <a:gd name="T38" fmla="*/ 174 w 315"/>
                <a:gd name="T39" fmla="*/ 415 h 425"/>
                <a:gd name="T40" fmla="*/ 141 w 315"/>
                <a:gd name="T41" fmla="*/ 422 h 425"/>
                <a:gd name="T42" fmla="*/ 105 w 315"/>
                <a:gd name="T43" fmla="*/ 425 h 425"/>
                <a:gd name="T44" fmla="*/ 0 w 315"/>
                <a:gd name="T45" fmla="*/ 425 h 425"/>
                <a:gd name="T46" fmla="*/ 0 w 315"/>
                <a:gd name="T47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5" h="425">
                  <a:moveTo>
                    <a:pt x="0" y="0"/>
                  </a:moveTo>
                  <a:lnTo>
                    <a:pt x="105" y="0"/>
                  </a:lnTo>
                  <a:lnTo>
                    <a:pt x="141" y="3"/>
                  </a:lnTo>
                  <a:lnTo>
                    <a:pt x="174" y="11"/>
                  </a:lnTo>
                  <a:lnTo>
                    <a:pt x="204" y="23"/>
                  </a:lnTo>
                  <a:lnTo>
                    <a:pt x="232" y="40"/>
                  </a:lnTo>
                  <a:lnTo>
                    <a:pt x="256" y="61"/>
                  </a:lnTo>
                  <a:lnTo>
                    <a:pt x="276" y="85"/>
                  </a:lnTo>
                  <a:lnTo>
                    <a:pt x="293" y="113"/>
                  </a:lnTo>
                  <a:lnTo>
                    <a:pt x="304" y="144"/>
                  </a:lnTo>
                  <a:lnTo>
                    <a:pt x="312" y="177"/>
                  </a:lnTo>
                  <a:lnTo>
                    <a:pt x="315" y="213"/>
                  </a:lnTo>
                  <a:lnTo>
                    <a:pt x="312" y="247"/>
                  </a:lnTo>
                  <a:lnTo>
                    <a:pt x="304" y="281"/>
                  </a:lnTo>
                  <a:lnTo>
                    <a:pt x="293" y="312"/>
                  </a:lnTo>
                  <a:lnTo>
                    <a:pt x="276" y="340"/>
                  </a:lnTo>
                  <a:lnTo>
                    <a:pt x="256" y="364"/>
                  </a:lnTo>
                  <a:lnTo>
                    <a:pt x="232" y="385"/>
                  </a:lnTo>
                  <a:lnTo>
                    <a:pt x="204" y="402"/>
                  </a:lnTo>
                  <a:lnTo>
                    <a:pt x="174" y="415"/>
                  </a:lnTo>
                  <a:lnTo>
                    <a:pt x="141" y="422"/>
                  </a:lnTo>
                  <a:lnTo>
                    <a:pt x="105" y="425"/>
                  </a:lnTo>
                  <a:lnTo>
                    <a:pt x="0" y="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200" b="0" u="none" dirty="0">
                <a:solidFill>
                  <a:srgbClr val="4D4D4D"/>
                </a:solidFill>
                <a:latin typeface="Adobe Caslon Pro"/>
                <a:ea typeface="+mn-ea"/>
              </a:endParaRPr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1" y="6400800"/>
              <a:ext cx="457199" cy="457200"/>
            </a:xfrm>
            <a:custGeom>
              <a:avLst/>
              <a:gdLst>
                <a:gd name="T0" fmla="*/ 2472 w 3474"/>
                <a:gd name="T1" fmla="*/ 2633 h 3474"/>
                <a:gd name="T2" fmla="*/ 2472 w 3474"/>
                <a:gd name="T3" fmla="*/ 3266 h 3474"/>
                <a:gd name="T4" fmla="*/ 2573 w 3474"/>
                <a:gd name="T5" fmla="*/ 3274 h 3474"/>
                <a:gd name="T6" fmla="*/ 2591 w 3474"/>
                <a:gd name="T7" fmla="*/ 3256 h 3474"/>
                <a:gd name="T8" fmla="*/ 2581 w 3474"/>
                <a:gd name="T9" fmla="*/ 2627 h 3474"/>
                <a:gd name="T10" fmla="*/ 1691 w 3474"/>
                <a:gd name="T11" fmla="*/ 2624 h 3474"/>
                <a:gd name="T12" fmla="*/ 1673 w 3474"/>
                <a:gd name="T13" fmla="*/ 2639 h 3474"/>
                <a:gd name="T14" fmla="*/ 1963 w 3474"/>
                <a:gd name="T15" fmla="*/ 3276 h 3474"/>
                <a:gd name="T16" fmla="*/ 1973 w 3474"/>
                <a:gd name="T17" fmla="*/ 3283 h 3474"/>
                <a:gd name="T18" fmla="*/ 1992 w 3474"/>
                <a:gd name="T19" fmla="*/ 3283 h 3474"/>
                <a:gd name="T20" fmla="*/ 2001 w 3474"/>
                <a:gd name="T21" fmla="*/ 3276 h 3474"/>
                <a:gd name="T22" fmla="*/ 2293 w 3474"/>
                <a:gd name="T23" fmla="*/ 2639 h 3474"/>
                <a:gd name="T24" fmla="*/ 2275 w 3474"/>
                <a:gd name="T25" fmla="*/ 2624 h 3474"/>
                <a:gd name="T26" fmla="*/ 2172 w 3474"/>
                <a:gd name="T27" fmla="*/ 2627 h 3474"/>
                <a:gd name="T28" fmla="*/ 2164 w 3474"/>
                <a:gd name="T29" fmla="*/ 2634 h 3474"/>
                <a:gd name="T30" fmla="*/ 1801 w 3474"/>
                <a:gd name="T31" fmla="*/ 2634 h 3474"/>
                <a:gd name="T32" fmla="*/ 1794 w 3474"/>
                <a:gd name="T33" fmla="*/ 2627 h 3474"/>
                <a:gd name="T34" fmla="*/ 1691 w 3474"/>
                <a:gd name="T35" fmla="*/ 2624 h 3474"/>
                <a:gd name="T36" fmla="*/ 982 w 3474"/>
                <a:gd name="T37" fmla="*/ 2633 h 3474"/>
                <a:gd name="T38" fmla="*/ 982 w 3474"/>
                <a:gd name="T39" fmla="*/ 3266 h 3474"/>
                <a:gd name="T40" fmla="*/ 1217 w 3474"/>
                <a:gd name="T41" fmla="*/ 3274 h 3474"/>
                <a:gd name="T42" fmla="*/ 1343 w 3474"/>
                <a:gd name="T43" fmla="*/ 3249 h 3474"/>
                <a:gd name="T44" fmla="*/ 1448 w 3474"/>
                <a:gd name="T45" fmla="*/ 3179 h 3474"/>
                <a:gd name="T46" fmla="*/ 1517 w 3474"/>
                <a:gd name="T47" fmla="*/ 3075 h 3474"/>
                <a:gd name="T48" fmla="*/ 1543 w 3474"/>
                <a:gd name="T49" fmla="*/ 2949 h 3474"/>
                <a:gd name="T50" fmla="*/ 1517 w 3474"/>
                <a:gd name="T51" fmla="*/ 2822 h 3474"/>
                <a:gd name="T52" fmla="*/ 1448 w 3474"/>
                <a:gd name="T53" fmla="*/ 2719 h 3474"/>
                <a:gd name="T54" fmla="*/ 1343 w 3474"/>
                <a:gd name="T55" fmla="*/ 2650 h 3474"/>
                <a:gd name="T56" fmla="*/ 1217 w 3474"/>
                <a:gd name="T57" fmla="*/ 2624 h 3474"/>
                <a:gd name="T58" fmla="*/ 486 w 3474"/>
                <a:gd name="T59" fmla="*/ 2615 h 3474"/>
                <a:gd name="T60" fmla="*/ 477 w 3474"/>
                <a:gd name="T61" fmla="*/ 2621 h 3474"/>
                <a:gd name="T62" fmla="*/ 184 w 3474"/>
                <a:gd name="T63" fmla="*/ 3259 h 3474"/>
                <a:gd name="T64" fmla="*/ 201 w 3474"/>
                <a:gd name="T65" fmla="*/ 3274 h 3474"/>
                <a:gd name="T66" fmla="*/ 300 w 3474"/>
                <a:gd name="T67" fmla="*/ 3269 h 3474"/>
                <a:gd name="T68" fmla="*/ 355 w 3474"/>
                <a:gd name="T69" fmla="*/ 3155 h 3474"/>
                <a:gd name="T70" fmla="*/ 683 w 3474"/>
                <a:gd name="T71" fmla="*/ 3265 h 3474"/>
                <a:gd name="T72" fmla="*/ 705 w 3474"/>
                <a:gd name="T73" fmla="*/ 3274 h 3474"/>
                <a:gd name="T74" fmla="*/ 801 w 3474"/>
                <a:gd name="T75" fmla="*/ 3267 h 3474"/>
                <a:gd name="T76" fmla="*/ 516 w 3474"/>
                <a:gd name="T77" fmla="*/ 2624 h 3474"/>
                <a:gd name="T78" fmla="*/ 511 w 3474"/>
                <a:gd name="T79" fmla="*/ 2618 h 3474"/>
                <a:gd name="T80" fmla="*/ 500 w 3474"/>
                <a:gd name="T81" fmla="*/ 2615 h 3474"/>
                <a:gd name="T82" fmla="*/ 3474 w 3474"/>
                <a:gd name="T83" fmla="*/ 0 h 3474"/>
                <a:gd name="T84" fmla="*/ 0 w 3474"/>
                <a:gd name="T85" fmla="*/ 0 h 3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474" h="3474">
                  <a:moveTo>
                    <a:pt x="2487" y="2624"/>
                  </a:moveTo>
                  <a:lnTo>
                    <a:pt x="2478" y="2627"/>
                  </a:lnTo>
                  <a:lnTo>
                    <a:pt x="2472" y="2633"/>
                  </a:lnTo>
                  <a:lnTo>
                    <a:pt x="2469" y="2641"/>
                  </a:lnTo>
                  <a:lnTo>
                    <a:pt x="2469" y="3256"/>
                  </a:lnTo>
                  <a:lnTo>
                    <a:pt x="2472" y="3266"/>
                  </a:lnTo>
                  <a:lnTo>
                    <a:pt x="2478" y="3272"/>
                  </a:lnTo>
                  <a:lnTo>
                    <a:pt x="2487" y="3274"/>
                  </a:lnTo>
                  <a:lnTo>
                    <a:pt x="2573" y="3274"/>
                  </a:lnTo>
                  <a:lnTo>
                    <a:pt x="2581" y="3272"/>
                  </a:lnTo>
                  <a:lnTo>
                    <a:pt x="2588" y="3266"/>
                  </a:lnTo>
                  <a:lnTo>
                    <a:pt x="2591" y="3256"/>
                  </a:lnTo>
                  <a:lnTo>
                    <a:pt x="2591" y="2641"/>
                  </a:lnTo>
                  <a:lnTo>
                    <a:pt x="2588" y="2633"/>
                  </a:lnTo>
                  <a:lnTo>
                    <a:pt x="2581" y="2627"/>
                  </a:lnTo>
                  <a:lnTo>
                    <a:pt x="2573" y="2624"/>
                  </a:lnTo>
                  <a:lnTo>
                    <a:pt x="2487" y="2624"/>
                  </a:lnTo>
                  <a:close/>
                  <a:moveTo>
                    <a:pt x="1691" y="2624"/>
                  </a:moveTo>
                  <a:lnTo>
                    <a:pt x="1681" y="2627"/>
                  </a:lnTo>
                  <a:lnTo>
                    <a:pt x="1675" y="2632"/>
                  </a:lnTo>
                  <a:lnTo>
                    <a:pt x="1673" y="2639"/>
                  </a:lnTo>
                  <a:lnTo>
                    <a:pt x="1675" y="2649"/>
                  </a:lnTo>
                  <a:lnTo>
                    <a:pt x="1962" y="3273"/>
                  </a:lnTo>
                  <a:lnTo>
                    <a:pt x="1963" y="3276"/>
                  </a:lnTo>
                  <a:lnTo>
                    <a:pt x="1966" y="3279"/>
                  </a:lnTo>
                  <a:lnTo>
                    <a:pt x="1970" y="3281"/>
                  </a:lnTo>
                  <a:lnTo>
                    <a:pt x="1973" y="3283"/>
                  </a:lnTo>
                  <a:lnTo>
                    <a:pt x="1978" y="3283"/>
                  </a:lnTo>
                  <a:lnTo>
                    <a:pt x="1986" y="3283"/>
                  </a:lnTo>
                  <a:lnTo>
                    <a:pt x="1992" y="3283"/>
                  </a:lnTo>
                  <a:lnTo>
                    <a:pt x="1995" y="3281"/>
                  </a:lnTo>
                  <a:lnTo>
                    <a:pt x="1998" y="3279"/>
                  </a:lnTo>
                  <a:lnTo>
                    <a:pt x="2001" y="3276"/>
                  </a:lnTo>
                  <a:lnTo>
                    <a:pt x="2002" y="3273"/>
                  </a:lnTo>
                  <a:lnTo>
                    <a:pt x="2291" y="2649"/>
                  </a:lnTo>
                  <a:lnTo>
                    <a:pt x="2293" y="2639"/>
                  </a:lnTo>
                  <a:lnTo>
                    <a:pt x="2290" y="2632"/>
                  </a:lnTo>
                  <a:lnTo>
                    <a:pt x="2284" y="2627"/>
                  </a:lnTo>
                  <a:lnTo>
                    <a:pt x="2275" y="2624"/>
                  </a:lnTo>
                  <a:lnTo>
                    <a:pt x="2180" y="2624"/>
                  </a:lnTo>
                  <a:lnTo>
                    <a:pt x="2175" y="2624"/>
                  </a:lnTo>
                  <a:lnTo>
                    <a:pt x="2172" y="2627"/>
                  </a:lnTo>
                  <a:lnTo>
                    <a:pt x="2169" y="2629"/>
                  </a:lnTo>
                  <a:lnTo>
                    <a:pt x="2165" y="2632"/>
                  </a:lnTo>
                  <a:lnTo>
                    <a:pt x="2164" y="2634"/>
                  </a:lnTo>
                  <a:lnTo>
                    <a:pt x="1985" y="3034"/>
                  </a:lnTo>
                  <a:lnTo>
                    <a:pt x="1979" y="3034"/>
                  </a:lnTo>
                  <a:lnTo>
                    <a:pt x="1801" y="2634"/>
                  </a:lnTo>
                  <a:lnTo>
                    <a:pt x="1799" y="2632"/>
                  </a:lnTo>
                  <a:lnTo>
                    <a:pt x="1797" y="2629"/>
                  </a:lnTo>
                  <a:lnTo>
                    <a:pt x="1794" y="2627"/>
                  </a:lnTo>
                  <a:lnTo>
                    <a:pt x="1790" y="2624"/>
                  </a:lnTo>
                  <a:lnTo>
                    <a:pt x="1785" y="2624"/>
                  </a:lnTo>
                  <a:lnTo>
                    <a:pt x="1691" y="2624"/>
                  </a:lnTo>
                  <a:close/>
                  <a:moveTo>
                    <a:pt x="997" y="2624"/>
                  </a:moveTo>
                  <a:lnTo>
                    <a:pt x="989" y="2627"/>
                  </a:lnTo>
                  <a:lnTo>
                    <a:pt x="982" y="2633"/>
                  </a:lnTo>
                  <a:lnTo>
                    <a:pt x="980" y="2641"/>
                  </a:lnTo>
                  <a:lnTo>
                    <a:pt x="980" y="3256"/>
                  </a:lnTo>
                  <a:lnTo>
                    <a:pt x="982" y="3266"/>
                  </a:lnTo>
                  <a:lnTo>
                    <a:pt x="989" y="3272"/>
                  </a:lnTo>
                  <a:lnTo>
                    <a:pt x="997" y="3274"/>
                  </a:lnTo>
                  <a:lnTo>
                    <a:pt x="1217" y="3274"/>
                  </a:lnTo>
                  <a:lnTo>
                    <a:pt x="1261" y="3271"/>
                  </a:lnTo>
                  <a:lnTo>
                    <a:pt x="1303" y="3262"/>
                  </a:lnTo>
                  <a:lnTo>
                    <a:pt x="1343" y="3249"/>
                  </a:lnTo>
                  <a:lnTo>
                    <a:pt x="1381" y="3230"/>
                  </a:lnTo>
                  <a:lnTo>
                    <a:pt x="1416" y="3207"/>
                  </a:lnTo>
                  <a:lnTo>
                    <a:pt x="1448" y="3179"/>
                  </a:lnTo>
                  <a:lnTo>
                    <a:pt x="1475" y="3148"/>
                  </a:lnTo>
                  <a:lnTo>
                    <a:pt x="1498" y="3113"/>
                  </a:lnTo>
                  <a:lnTo>
                    <a:pt x="1517" y="3075"/>
                  </a:lnTo>
                  <a:lnTo>
                    <a:pt x="1532" y="3035"/>
                  </a:lnTo>
                  <a:lnTo>
                    <a:pt x="1540" y="2993"/>
                  </a:lnTo>
                  <a:lnTo>
                    <a:pt x="1543" y="2949"/>
                  </a:lnTo>
                  <a:lnTo>
                    <a:pt x="1540" y="2904"/>
                  </a:lnTo>
                  <a:lnTo>
                    <a:pt x="1532" y="2862"/>
                  </a:lnTo>
                  <a:lnTo>
                    <a:pt x="1517" y="2822"/>
                  </a:lnTo>
                  <a:lnTo>
                    <a:pt x="1498" y="2784"/>
                  </a:lnTo>
                  <a:lnTo>
                    <a:pt x="1475" y="2751"/>
                  </a:lnTo>
                  <a:lnTo>
                    <a:pt x="1448" y="2719"/>
                  </a:lnTo>
                  <a:lnTo>
                    <a:pt x="1416" y="2692"/>
                  </a:lnTo>
                  <a:lnTo>
                    <a:pt x="1381" y="2669"/>
                  </a:lnTo>
                  <a:lnTo>
                    <a:pt x="1343" y="2650"/>
                  </a:lnTo>
                  <a:lnTo>
                    <a:pt x="1303" y="2636"/>
                  </a:lnTo>
                  <a:lnTo>
                    <a:pt x="1261" y="2627"/>
                  </a:lnTo>
                  <a:lnTo>
                    <a:pt x="1217" y="2624"/>
                  </a:lnTo>
                  <a:lnTo>
                    <a:pt x="997" y="2624"/>
                  </a:lnTo>
                  <a:close/>
                  <a:moveTo>
                    <a:pt x="491" y="2615"/>
                  </a:moveTo>
                  <a:lnTo>
                    <a:pt x="486" y="2615"/>
                  </a:lnTo>
                  <a:lnTo>
                    <a:pt x="482" y="2617"/>
                  </a:lnTo>
                  <a:lnTo>
                    <a:pt x="479" y="2619"/>
                  </a:lnTo>
                  <a:lnTo>
                    <a:pt x="477" y="2621"/>
                  </a:lnTo>
                  <a:lnTo>
                    <a:pt x="475" y="2624"/>
                  </a:lnTo>
                  <a:lnTo>
                    <a:pt x="185" y="3250"/>
                  </a:lnTo>
                  <a:lnTo>
                    <a:pt x="184" y="3259"/>
                  </a:lnTo>
                  <a:lnTo>
                    <a:pt x="186" y="3267"/>
                  </a:lnTo>
                  <a:lnTo>
                    <a:pt x="193" y="3272"/>
                  </a:lnTo>
                  <a:lnTo>
                    <a:pt x="201" y="3274"/>
                  </a:lnTo>
                  <a:lnTo>
                    <a:pt x="282" y="3274"/>
                  </a:lnTo>
                  <a:lnTo>
                    <a:pt x="293" y="3273"/>
                  </a:lnTo>
                  <a:lnTo>
                    <a:pt x="300" y="3269"/>
                  </a:lnTo>
                  <a:lnTo>
                    <a:pt x="305" y="3262"/>
                  </a:lnTo>
                  <a:lnTo>
                    <a:pt x="310" y="3256"/>
                  </a:lnTo>
                  <a:lnTo>
                    <a:pt x="355" y="3155"/>
                  </a:lnTo>
                  <a:lnTo>
                    <a:pt x="633" y="3155"/>
                  </a:lnTo>
                  <a:lnTo>
                    <a:pt x="678" y="3256"/>
                  </a:lnTo>
                  <a:lnTo>
                    <a:pt x="683" y="3265"/>
                  </a:lnTo>
                  <a:lnTo>
                    <a:pt x="688" y="3270"/>
                  </a:lnTo>
                  <a:lnTo>
                    <a:pt x="696" y="3273"/>
                  </a:lnTo>
                  <a:lnTo>
                    <a:pt x="705" y="3274"/>
                  </a:lnTo>
                  <a:lnTo>
                    <a:pt x="786" y="3274"/>
                  </a:lnTo>
                  <a:lnTo>
                    <a:pt x="795" y="3272"/>
                  </a:lnTo>
                  <a:lnTo>
                    <a:pt x="801" y="3267"/>
                  </a:lnTo>
                  <a:lnTo>
                    <a:pt x="803" y="3259"/>
                  </a:lnTo>
                  <a:lnTo>
                    <a:pt x="802" y="3250"/>
                  </a:lnTo>
                  <a:lnTo>
                    <a:pt x="516" y="2624"/>
                  </a:lnTo>
                  <a:lnTo>
                    <a:pt x="514" y="2622"/>
                  </a:lnTo>
                  <a:lnTo>
                    <a:pt x="513" y="2620"/>
                  </a:lnTo>
                  <a:lnTo>
                    <a:pt x="511" y="2618"/>
                  </a:lnTo>
                  <a:lnTo>
                    <a:pt x="507" y="2616"/>
                  </a:lnTo>
                  <a:lnTo>
                    <a:pt x="504" y="2615"/>
                  </a:lnTo>
                  <a:lnTo>
                    <a:pt x="500" y="2615"/>
                  </a:lnTo>
                  <a:lnTo>
                    <a:pt x="491" y="2615"/>
                  </a:lnTo>
                  <a:close/>
                  <a:moveTo>
                    <a:pt x="0" y="0"/>
                  </a:moveTo>
                  <a:lnTo>
                    <a:pt x="3474" y="0"/>
                  </a:lnTo>
                  <a:lnTo>
                    <a:pt x="3474" y="3474"/>
                  </a:lnTo>
                  <a:lnTo>
                    <a:pt x="0" y="34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200" b="0" u="none" dirty="0">
                <a:solidFill>
                  <a:srgbClr val="4D4D4D"/>
                </a:solidFill>
                <a:latin typeface="Adobe Caslon Pro"/>
                <a:ea typeface="+mn-ea"/>
              </a:endParaRPr>
            </a:p>
          </p:txBody>
        </p:sp>
      </p:grp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A442BE4-E3E9-4A89-AB04-C624F32CD5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8686" y="1627304"/>
            <a:ext cx="9274629" cy="4497354"/>
          </a:xfrm>
          <a:prstGeom prst="rect">
            <a:avLst/>
          </a:prstGeom>
        </p:spPr>
        <p:txBody>
          <a:bodyPr/>
          <a:lstStyle>
            <a:lvl1pPr marL="304815" indent="-304815">
              <a:lnSpc>
                <a:spcPct val="1000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09630" indent="-304815">
              <a:lnSpc>
                <a:spcPct val="100000"/>
              </a:lnSpc>
              <a:spcBef>
                <a:spcPts val="533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33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14446" indent="-304815">
              <a:lnSpc>
                <a:spcPct val="100000"/>
              </a:lnSpc>
              <a:buClr>
                <a:schemeClr val="accent1"/>
              </a:buClr>
              <a:buSzPct val="80000"/>
              <a:buFont typeface="Calibri" panose="020F0502020204030204" pitchFamily="34" charset="0"/>
              <a:buChar char="−"/>
              <a:defRPr sz="1867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800140" indent="-171459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333">
                <a:latin typeface="Century Gothic" panose="020B0502020202020204" pitchFamily="34" charset="0"/>
              </a:defRPr>
            </a:lvl4pPr>
            <a:lvl5pPr marL="974774" indent="-171459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333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99802" y="428148"/>
            <a:ext cx="0" cy="685800"/>
          </a:xfrm>
          <a:prstGeom prst="line">
            <a:avLst/>
          </a:prstGeom>
          <a:ln w="762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7">
            <a:extLst>
              <a:ext uri="{FF2B5EF4-FFF2-40B4-BE49-F238E27FC236}">
                <a16:creationId xmlns:a16="http://schemas.microsoft.com/office/drawing/2014/main" id="{77EA9C2C-083C-4EEA-99AD-26438D6B22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502419"/>
            <a:ext cx="75438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200" b="1" i="0">
                <a:solidFill>
                  <a:schemeClr val="accent1"/>
                </a:solidFill>
                <a:latin typeface="Century Gothic Bold" charset="0"/>
                <a:ea typeface="Century Gothic Bold" charset="0"/>
                <a:cs typeface="Century Gothic Bold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EC2A05D4-AC87-48F0-92AA-24EA62B446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64538" y="6179085"/>
            <a:ext cx="504216" cy="379656"/>
          </a:xfrm>
          <a:prstGeom prst="rect">
            <a:avLst/>
          </a:prstGeom>
        </p:spPr>
        <p:txBody>
          <a:bodyPr/>
          <a:lstStyle>
            <a:lvl1pPr algn="ctr">
              <a:defRPr sz="2000" b="0">
                <a:solidFill>
                  <a:schemeClr val="tx2"/>
                </a:solidFill>
                <a:latin typeface="+mn-lt"/>
              </a:defRPr>
            </a:lvl1pPr>
          </a:lstStyle>
          <a:p>
            <a:fld id="{5A698C26-2BAB-4D79-9E28-7E99FCB3058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F917BF-781C-42A5-BA68-684720DE075F}"/>
              </a:ext>
            </a:extLst>
          </p:cNvPr>
          <p:cNvCxnSpPr/>
          <p:nvPr/>
        </p:nvCxnSpPr>
        <p:spPr>
          <a:xfrm>
            <a:off x="11163300" y="6124657"/>
            <a:ext cx="0" cy="4953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17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an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266067" y="1963500"/>
            <a:ext cx="56600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64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64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64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64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64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64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64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64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64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61167" y="3868800"/>
            <a:ext cx="6669600" cy="9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None/>
              <a:defRPr>
                <a:solidFill>
                  <a:srgbClr val="CCCCC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3733">
                <a:solidFill>
                  <a:srgbClr val="CCCCC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3733">
                <a:solidFill>
                  <a:srgbClr val="CCCCC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3733">
                <a:solidFill>
                  <a:srgbClr val="CCCCC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3733">
                <a:solidFill>
                  <a:srgbClr val="CCCCC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3733">
                <a:solidFill>
                  <a:srgbClr val="CCCCC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3733">
                <a:solidFill>
                  <a:srgbClr val="CCCCC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3733">
                <a:solidFill>
                  <a:srgbClr val="CCCCC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3733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5977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 flipH="1">
            <a:off x="6406496" y="2831200"/>
            <a:ext cx="3796000" cy="11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1"/>
          </p:nvPr>
        </p:nvSpPr>
        <p:spPr>
          <a:xfrm>
            <a:off x="2905276" y="2913668"/>
            <a:ext cx="2661200" cy="15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7324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Title + sub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ctrTitle"/>
          </p:nvPr>
        </p:nvSpPr>
        <p:spPr>
          <a:xfrm>
            <a:off x="5161200" y="501997"/>
            <a:ext cx="5156400" cy="2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6339933" y="3085633"/>
            <a:ext cx="3977600" cy="2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3058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1">
  <p:cSld name="Headline design 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ctrTitle"/>
          </p:nvPr>
        </p:nvSpPr>
        <p:spPr>
          <a:xfrm flipH="1">
            <a:off x="5468967" y="2990967"/>
            <a:ext cx="3674400" cy="256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3600"/>
              <a:buNone/>
              <a:defRPr sz="4800">
                <a:solidFill>
                  <a:srgbClr val="CCCCC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8666">
                <a:solidFill>
                  <a:srgbClr val="CCCCC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8666">
                <a:solidFill>
                  <a:srgbClr val="CCCCC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8666">
                <a:solidFill>
                  <a:srgbClr val="CCCCC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8666">
                <a:solidFill>
                  <a:srgbClr val="CCCCC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8666">
                <a:solidFill>
                  <a:srgbClr val="CCCCC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8666">
                <a:solidFill>
                  <a:srgbClr val="CCCCC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8666">
                <a:solidFill>
                  <a:srgbClr val="CCCCC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8666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-994733" y="3225767"/>
            <a:ext cx="5984400" cy="21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0"/>
              <a:buNone/>
              <a:defRPr sz="21333">
                <a:solidFill>
                  <a:srgbClr val="CCCCC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8666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8666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8666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8666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8666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8666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8666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8666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" name="Google Shape;43;p6"/>
          <p:cNvSpPr/>
          <p:nvPr/>
        </p:nvSpPr>
        <p:spPr>
          <a:xfrm>
            <a:off x="3363200" y="1004167"/>
            <a:ext cx="5465600" cy="4777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825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+ subtitle">
  <p:cSld name="Title + design + subtitl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subTitle" idx="1"/>
          </p:nvPr>
        </p:nvSpPr>
        <p:spPr>
          <a:xfrm>
            <a:off x="4708757" y="4415500"/>
            <a:ext cx="66424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333">
                <a:solidFill>
                  <a:srgbClr val="CCCCCC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333">
                <a:solidFill>
                  <a:srgbClr val="CCCCCC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333">
                <a:solidFill>
                  <a:srgbClr val="CCCCCC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333">
                <a:solidFill>
                  <a:srgbClr val="CCCCCC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333">
                <a:solidFill>
                  <a:srgbClr val="CCCCCC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333">
                <a:solidFill>
                  <a:srgbClr val="CCCCCC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333">
                <a:solidFill>
                  <a:srgbClr val="CCCCCC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333">
                <a:solidFill>
                  <a:srgbClr val="CCCCCC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333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ctrTitle"/>
          </p:nvPr>
        </p:nvSpPr>
        <p:spPr>
          <a:xfrm>
            <a:off x="964800" y="627500"/>
            <a:ext cx="19968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808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wo columns 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subTitle" idx="1"/>
          </p:nvPr>
        </p:nvSpPr>
        <p:spPr>
          <a:xfrm>
            <a:off x="1246221" y="3192433"/>
            <a:ext cx="38364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ubTitle" idx="2"/>
          </p:nvPr>
        </p:nvSpPr>
        <p:spPr>
          <a:xfrm>
            <a:off x="1246221" y="3429000"/>
            <a:ext cx="38364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B7B7B7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3"/>
          </p:nvPr>
        </p:nvSpPr>
        <p:spPr>
          <a:xfrm>
            <a:off x="7161720" y="3192433"/>
            <a:ext cx="38364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733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ubTitle" idx="4"/>
          </p:nvPr>
        </p:nvSpPr>
        <p:spPr>
          <a:xfrm>
            <a:off x="7161720" y="3429000"/>
            <a:ext cx="38364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6368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2">
  <p:cSld name="Headline design 2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>
            <a:off x="3363200" y="1004167"/>
            <a:ext cx="5465600" cy="4777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B7B7B7"/>
              </a:solidFill>
            </a:endParaRPr>
          </a:p>
        </p:txBody>
      </p:sp>
      <p:sp>
        <p:nvSpPr>
          <p:cNvPr id="71" name="Google Shape;71;p11"/>
          <p:cNvSpPr txBox="1">
            <a:spLocks noGrp="1"/>
          </p:cNvSpPr>
          <p:nvPr>
            <p:ph type="ctrTitle"/>
          </p:nvPr>
        </p:nvSpPr>
        <p:spPr>
          <a:xfrm flipH="1">
            <a:off x="3640167" y="2990967"/>
            <a:ext cx="3674400" cy="256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600"/>
              <a:buNone/>
              <a:defRPr sz="4800">
                <a:solidFill>
                  <a:srgbClr val="B7B7B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8666">
                <a:solidFill>
                  <a:srgbClr val="B7B7B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8666">
                <a:solidFill>
                  <a:srgbClr val="B7B7B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8666">
                <a:solidFill>
                  <a:srgbClr val="B7B7B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8666">
                <a:solidFill>
                  <a:srgbClr val="B7B7B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8666">
                <a:solidFill>
                  <a:srgbClr val="B7B7B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8666">
                <a:solidFill>
                  <a:srgbClr val="B7B7B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8666">
                <a:solidFill>
                  <a:srgbClr val="B7B7B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8666"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685400" y="3225767"/>
            <a:ext cx="5984400" cy="21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0"/>
              <a:buNone/>
              <a:defRPr sz="21333">
                <a:solidFill>
                  <a:srgbClr val="B7B7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8666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8666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8666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8666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8666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8666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8666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8666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77427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8727D-8728-41E5-9F27-8B0FCE7F9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60981-B377-4095-B459-D19629533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FE61A-8AEF-4127-BE2C-74FA04EC4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5B1E-322A-4756-B33C-910A7D1FF6DE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D83A-3F5D-408B-A934-96BCF871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80A93-16F5-4387-A888-8A4644B89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40737-06B3-417B-AF8F-41D8929781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017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ctrTitle"/>
          </p:nvPr>
        </p:nvSpPr>
        <p:spPr>
          <a:xfrm>
            <a:off x="964800" y="627500"/>
            <a:ext cx="19968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5744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153600" y="4047533"/>
            <a:ext cx="24240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2"/>
          </p:nvPr>
        </p:nvSpPr>
        <p:spPr>
          <a:xfrm>
            <a:off x="4884000" y="4047533"/>
            <a:ext cx="24240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ctrTitle"/>
          </p:nvPr>
        </p:nvSpPr>
        <p:spPr>
          <a:xfrm>
            <a:off x="619467" y="3636067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 idx="3"/>
          </p:nvPr>
        </p:nvSpPr>
        <p:spPr>
          <a:xfrm>
            <a:off x="4349800" y="3636067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ubTitle" idx="4"/>
          </p:nvPr>
        </p:nvSpPr>
        <p:spPr>
          <a:xfrm>
            <a:off x="8614333" y="4047533"/>
            <a:ext cx="24240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ctrTitle" idx="5"/>
          </p:nvPr>
        </p:nvSpPr>
        <p:spPr>
          <a:xfrm>
            <a:off x="8080133" y="3636067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6"/>
          </p:nvPr>
        </p:nvSpPr>
        <p:spPr>
          <a:xfrm>
            <a:off x="964800" y="627500"/>
            <a:ext cx="27708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229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7559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6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98011-41D2-4AFA-A0C4-D05DBBBD1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C5CE3-2E5C-415F-81DF-1FB52DA65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56B85-3ACF-4209-B032-24871EF35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5B1E-322A-4756-B33C-910A7D1FF6DE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103A7-3A20-4F61-BBD1-23F26ABF6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60D46-828C-428A-BC82-98716D73D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40737-06B3-417B-AF8F-41D8929781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88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B203E-6D70-405C-A910-37D414BA1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F8EF1-1409-4882-B470-48337FE289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B600EE-D162-441F-BE76-A0BBF3CF9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1B1D97-CFD0-4FC7-9BCA-708596F45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5B1E-322A-4756-B33C-910A7D1FF6DE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7BE0F-5C8E-45CC-A9C9-CCB6BA4F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70DA3-E608-4284-996B-EEDD5493A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40737-06B3-417B-AF8F-41D8929781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552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5DC07-2A2E-4CE6-80C4-5AAA85184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4D430-D242-4D09-9C09-CBA4FDEB1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8C9889-4556-450E-98FE-E08904B1B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73CD8D-26A0-427E-A432-40EF24077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423E5F-4745-4A28-BD2D-6DE338A839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F10E5C-78CA-4A40-8E01-46FF0DAF0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5B1E-322A-4756-B33C-910A7D1FF6DE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8AB1D8-7824-4235-AE9A-02EC87E3B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7F9200-F0DD-4AD8-B562-AA1956C9C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40737-06B3-417B-AF8F-41D8929781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870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3AFE3-8120-403B-9A19-3929FAA67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A34250-3974-413A-BC3B-5E754FCDC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5B1E-322A-4756-B33C-910A7D1FF6DE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910E54-553F-421E-8ABC-82390D876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636E-B500-4437-BED7-35AC1885B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40737-06B3-417B-AF8F-41D8929781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213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8784FA-08C4-4609-8170-3ABA8D8BC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5B1E-322A-4756-B33C-910A7D1FF6DE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E77C0C-936F-4842-9935-D89B093AE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ABE77-9120-4851-AF43-A8516A84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40737-06B3-417B-AF8F-41D8929781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94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84DEB-BF81-4725-8AE7-C952991B7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FEA9D-8869-49AD-BE1B-FA44380A5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40515-F058-4344-AD45-44EF8BAA0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90932-126C-4CDC-9C6F-88502AF9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5B1E-322A-4756-B33C-910A7D1FF6DE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DE5ED0-5BA7-4EEB-AB45-ED45ADA5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BDF96-A2BD-4A5F-A0A2-8D934D69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40737-06B3-417B-AF8F-41D8929781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751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D6AB5-86F0-4677-9D0D-3C8F19C87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47D067-7E02-4B0F-9624-1D25959097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1094F-460D-4A72-812A-BFBC36EDBB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2FBB64-1A40-48F9-82F0-31F672BBF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5B1E-322A-4756-B33C-910A7D1FF6DE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BDD1B-0DEA-43A2-8A0C-279659577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EAE1F-CDD3-4C95-87BD-DF7CBE9C4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40737-06B3-417B-AF8F-41D8929781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139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E45A76-DEDA-4A72-92CF-DFD59BC45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41E33-0084-4FD5-9A1A-EB1003C79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FE0B4-934F-4007-AD7D-E5319439D8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F5B1E-322A-4756-B33C-910A7D1FF6DE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6B701-FDD6-4057-B848-EF86D23E7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896B0-E5F5-4FA2-8417-A4E386E7AE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40737-06B3-417B-AF8F-41D8929781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5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504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apitol.texas.gov/BillLookup/History.aspx?LegSess=89R&amp;Bill=SB1758" TargetMode="External"/><Relationship Id="rId2" Type="http://schemas.openxmlformats.org/officeDocument/2006/relationships/hyperlink" Target="https://capitol.texas.gov/BillLookup/History.aspx?LegSess=89R&amp;Bill=SB648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hyperlink" Target="https://capitol.texas.gov/BillLookup/history.aspx?LegSess=89R&amp;Bill=SB125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apitol.texas.gov/BillLookup/History.aspx?LegSess=89R&amp;Bill=SB7" TargetMode="External"/><Relationship Id="rId7" Type="http://schemas.openxmlformats.org/officeDocument/2006/relationships/image" Target="../media/image9.png"/><Relationship Id="rId2" Type="http://schemas.openxmlformats.org/officeDocument/2006/relationships/hyperlink" Target="https://capitol.texas.gov/BillLookup/History.aspx?LegSess=89R&amp;Bill=HB500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nam04.safelinks.protection.outlook.com/?url=https%3A%2F%2Fhillcopartners.com%2F%3Fmailpoet_router%26endpoint%3Dtrack%26action%3Dclick%26data%3DWyIzMTM2IiwiajNlb2FodGc1bW8wY3c0a2NrOGtzNHNvc3Mwczhra3MiLCI5MjQiLCIzMjlhOTIzOWYxYjIiLGZhbHNlXQ&amp;data=05%7C02%7Cspearson%40hillcopartners.com%7Cb13ffc6c25024ea5e1af08dda51bd69a%7Cd311f17359f64975b3e08b8f0311514f%7C0%7C0%7C638848261204675975%7CUnknown%7CTWFpbGZsb3d8eyJFbXB0eU1hcGkiOnRydWUsIlYiOiIwLjAuMDAwMCIsIlAiOiJXaW4zMiIsIkFOIjoiTWFpbCIsIldUIjoyfQ%3D%3D%7C0%7C%7C%7C&amp;sdata=3%2B8lGh0XC5pgwdD3nBK8fBpsUj7dXkxu%2F6XDwdDhJ3I%3D&amp;reserved=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capitol.texas.gov/BillLookup/History.aspx?LegSess=89R&amp;Bill=SB2321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capitol.texas.gov/BillLookup/History.aspx?LegSess=89R&amp;Bill=HB5057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capitol.texas.gov/BillLookup/History.aspx?LegSess=89R&amp;Bill=HB3071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capitol.texas.gov/BillLookup/History.aspx?LegSess=89R&amp;Bill=HB1227" TargetMode="External"/><Relationship Id="rId4" Type="http://schemas.openxmlformats.org/officeDocument/2006/relationships/hyperlink" Target="https://capitol.texas.gov/BillLookup/History.aspx?LegSess=89R&amp;Bill=SB207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apitol.texas.gov/BillLookup/History.aspx?LegSess=89R&amp;Bill=SB565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s://capitol.texas.gov/BillLookup/History.aspx?LegSess=89R&amp;Bill=SB2203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capitol.texas.gov/BillLookup/History.aspx?LegSess=89R&amp;Bill=SB307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4EE26-2A43-4C03-8DCE-0D0C9549D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815840"/>
            <a:ext cx="10515600" cy="756059"/>
          </a:xfrm>
          <a:noFill/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Britannic Bold" panose="020B0903060703020204" pitchFamily="34" charset="0"/>
              </a:rPr>
              <a:t>89</a:t>
            </a:r>
            <a:r>
              <a:rPr lang="en-US" sz="3200" baseline="30000" dirty="0">
                <a:solidFill>
                  <a:schemeClr val="accent1">
                    <a:lumMod val="75000"/>
                  </a:schemeClr>
                </a:solidFill>
                <a:latin typeface="Britannic Bold" panose="020B0903060703020204" pitchFamily="34" charset="0"/>
              </a:rPr>
              <a:t>th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Britannic Bold" panose="020B0903060703020204" pitchFamily="34" charset="0"/>
              </a:rPr>
              <a:t> Legislative Session Update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Britannic Bold" panose="020B0903060703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C699C0-7546-44EE-B8E6-1E5B57C81C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571899"/>
            <a:ext cx="10515600" cy="557186"/>
          </a:xfrm>
          <a:noFill/>
        </p:spPr>
        <p:txBody>
          <a:bodyPr>
            <a:noAutofit/>
          </a:bodyPr>
          <a:lstStyle/>
          <a:p>
            <a:endParaRPr lang="en-US" sz="16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logo with a flag and stars&#10;&#10;AI-generated content may be incorrect.">
            <a:extLst>
              <a:ext uri="{FF2B5EF4-FFF2-40B4-BE49-F238E27FC236}">
                <a16:creationId xmlns:a16="http://schemas.microsoft.com/office/drawing/2014/main" id="{A255207C-D6EC-ED29-F253-B21172B06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5632633"/>
            <a:ext cx="1295400" cy="695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837628-7687-271B-B761-AFCF8576F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040" y="0"/>
            <a:ext cx="694944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64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4469908-40F0-48EB-8B29-996548C19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71B108-2914-5C5C-91A7-8810ABEB4492}"/>
              </a:ext>
            </a:extLst>
          </p:cNvPr>
          <p:cNvSpPr txBox="1"/>
          <p:nvPr/>
        </p:nvSpPr>
        <p:spPr>
          <a:xfrm>
            <a:off x="836675" y="4483007"/>
            <a:ext cx="10515600" cy="12860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dirty="0">
                <a:ea typeface="+mj-ea"/>
                <a:cs typeface="+mj-cs"/>
              </a:rPr>
              <a:t>Thank You!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dirty="0">
                <a:ea typeface="+mj-ea"/>
                <a:cs typeface="+mj-cs"/>
              </a:rPr>
              <a:t>Shea Pearson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dirty="0">
                <a:ea typeface="+mj-ea"/>
                <a:cs typeface="+mj-cs"/>
              </a:rPr>
              <a:t>spearson@hillcopartners.com</a:t>
            </a:r>
          </a:p>
        </p:txBody>
      </p:sp>
      <p:pic>
        <p:nvPicPr>
          <p:cNvPr id="6" name="Picture 2" descr="Grounds">
            <a:extLst>
              <a:ext uri="{FF2B5EF4-FFF2-40B4-BE49-F238E27FC236}">
                <a16:creationId xmlns:a16="http://schemas.microsoft.com/office/drawing/2014/main" id="{C0C77565-7A5F-26E5-D023-8445F9E8A9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r="7159"/>
          <a:stretch>
            <a:fillRect/>
          </a:stretch>
        </p:blipFill>
        <p:spPr bwMode="auto">
          <a:xfrm>
            <a:off x="20" y="1"/>
            <a:ext cx="12191979" cy="390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stuffed animal on a road&#10;&#10;AI-generated content may be incorrect.">
            <a:extLst>
              <a:ext uri="{FF2B5EF4-FFF2-40B4-BE49-F238E27FC236}">
                <a16:creationId xmlns:a16="http://schemas.microsoft.com/office/drawing/2014/main" id="{A31560FD-B3CA-2472-FBA1-BCC31E4F7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749" y="4069848"/>
            <a:ext cx="2618628" cy="26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68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EDC97-876B-2C92-8D33-3EA27F74A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1BF9A4-4A57-8CC6-B5EA-D814D54BF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02419"/>
            <a:ext cx="10068560" cy="535531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Basic Facts of the 89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Legislative Session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03801-347C-68B4-41F5-E34E87B34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98C26-2BAB-4D79-9E28-7E99FCB3058F}" type="slidenum">
              <a:rPr lang="en-US" smtClean="0"/>
              <a:t>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5EDA95-5096-6D76-FD9D-E9192928E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45" y="6006169"/>
            <a:ext cx="792549" cy="725487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DD5CF38-F9E6-C858-1996-8863916F1208}"/>
              </a:ext>
            </a:extLst>
          </p:cNvPr>
          <p:cNvSpPr txBox="1">
            <a:spLocks/>
          </p:cNvSpPr>
          <p:nvPr/>
        </p:nvSpPr>
        <p:spPr>
          <a:xfrm>
            <a:off x="443386" y="1355144"/>
            <a:ext cx="10821152" cy="4823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04815" indent="-30481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09630" indent="-304815" algn="l" defTabSz="914400" rtl="0" eaLnBrk="1" latinLnBrk="0" hangingPunct="1">
              <a:lnSpc>
                <a:spcPct val="100000"/>
              </a:lnSpc>
              <a:spcBef>
                <a:spcPts val="533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3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46" indent="-30481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Calibri" panose="020F0502020204030204" pitchFamily="34" charset="0"/>
              <a:buChar char="−"/>
              <a:defRPr sz="186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0140" indent="-17145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974774" indent="-17145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Session Lasted 140 Days (Jan. 14 – June 2)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Last Day for Governor to Sign or Veto Bills – June 22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734" b="1" dirty="0">
                <a:solidFill>
                  <a:srgbClr val="FF0000"/>
                </a:solidFill>
              </a:rPr>
              <a:t>28 Bills Vetoed by Governor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b="1" dirty="0"/>
              <a:t>Freshman:</a:t>
            </a:r>
            <a:r>
              <a:rPr lang="en-US" sz="3000" dirty="0"/>
              <a:t> </a:t>
            </a:r>
            <a:r>
              <a:rPr lang="en-US" sz="3000" u="sng" dirty="0"/>
              <a:t>Senate</a:t>
            </a:r>
            <a:r>
              <a:rPr lang="en-US" sz="3000" dirty="0"/>
              <a:t> (3) / </a:t>
            </a:r>
            <a:r>
              <a:rPr lang="en-US" sz="3000" u="sng" dirty="0"/>
              <a:t>House</a:t>
            </a:r>
            <a:r>
              <a:rPr lang="en-US" sz="3000" dirty="0"/>
              <a:t> (32)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b="1" dirty="0"/>
              <a:t>13.9% of bills filed passed</a:t>
            </a:r>
            <a:r>
              <a:rPr lang="en-US" sz="3000" dirty="0"/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000" u="sng" dirty="0"/>
              <a:t>Total:</a:t>
            </a:r>
            <a:r>
              <a:rPr lang="en-US" sz="3000" dirty="0"/>
              <a:t> 1213 (passed) / 8719 (filed)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000" u="sng" dirty="0"/>
              <a:t>Senate:</a:t>
            </a:r>
            <a:r>
              <a:rPr lang="en-US" sz="3000" dirty="0"/>
              <a:t> 594 (passed) /  3075 (filed)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000" u="sng" dirty="0"/>
              <a:t>House:</a:t>
            </a:r>
            <a:r>
              <a:rPr lang="en-US" sz="3000" dirty="0"/>
              <a:t> 619 (passed) / 5644 (filed)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Previous Session Bill Passage: 88</a:t>
            </a:r>
            <a:r>
              <a:rPr lang="en-US" sz="3000" baseline="30000" dirty="0"/>
              <a:t>th</a:t>
            </a:r>
            <a:r>
              <a:rPr lang="en-US" sz="3000" dirty="0"/>
              <a:t> (15.4%)/ 87</a:t>
            </a:r>
            <a:r>
              <a:rPr lang="en-US" sz="3000" baseline="30000" dirty="0"/>
              <a:t>th</a:t>
            </a:r>
            <a:r>
              <a:rPr lang="en-US" sz="3000" dirty="0"/>
              <a:t> (15.5%)</a:t>
            </a:r>
            <a:endParaRPr lang="en-US" sz="3334" b="1" dirty="0"/>
          </a:p>
          <a:p>
            <a:pPr lvl="1">
              <a:buFont typeface="Arial" panose="020B0604020202020204" pitchFamily="34" charset="0"/>
              <a:buChar char="•"/>
            </a:pPr>
            <a:endParaRPr lang="en-US" sz="3334" b="1" dirty="0"/>
          </a:p>
          <a:p>
            <a:pPr lvl="1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609631" lvl="2" indent="0">
              <a:buFont typeface="Calibri" panose="020F0502020204030204" pitchFamily="34" charset="0"/>
              <a:buNone/>
            </a:pPr>
            <a:endParaRPr lang="en-US" sz="1468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459863-B1AC-9244-074E-ED2772EF5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263" y="6092628"/>
            <a:ext cx="1027589" cy="552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6A5701-2931-4CB5-C6A1-E8D9841C6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579" y="585889"/>
            <a:ext cx="2174955" cy="360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0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an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>
          <a:extLst>
            <a:ext uri="{FF2B5EF4-FFF2-40B4-BE49-F238E27FC236}">
              <a16:creationId xmlns:a16="http://schemas.microsoft.com/office/drawing/2014/main" id="{ED328CF9-0CA3-E047-0AA1-0FA892F39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DE1B85-D7F0-3261-E97A-913C5E58E79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b="13088"/>
          <a:stretch>
            <a:fillRect/>
          </a:stretch>
        </p:blipFill>
        <p:spPr>
          <a:xfrm>
            <a:off x="6072162" y="-21984"/>
            <a:ext cx="6105561" cy="6861568"/>
          </a:xfrm>
          <a:prstGeom prst="rect">
            <a:avLst/>
          </a:prstGeom>
        </p:spPr>
      </p:pic>
      <p:pic>
        <p:nvPicPr>
          <p:cNvPr id="209" name="Google Shape;209;p35">
            <a:extLst>
              <a:ext uri="{FF2B5EF4-FFF2-40B4-BE49-F238E27FC236}">
                <a16:creationId xmlns:a16="http://schemas.microsoft.com/office/drawing/2014/main" id="{4C6259D8-467C-F0B5-4F98-C3ECEE8FC5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37" t="7910" r="51178" b="11365"/>
          <a:stretch>
            <a:fillRect/>
          </a:stretch>
        </p:blipFill>
        <p:spPr>
          <a:xfrm>
            <a:off x="-26960" y="-21984"/>
            <a:ext cx="6099123" cy="686156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5">
            <a:extLst>
              <a:ext uri="{FF2B5EF4-FFF2-40B4-BE49-F238E27FC236}">
                <a16:creationId xmlns:a16="http://schemas.microsoft.com/office/drawing/2014/main" id="{74A55FC9-2B23-8594-79A3-604ADEAF6ECC}"/>
              </a:ext>
            </a:extLst>
          </p:cNvPr>
          <p:cNvSpPr/>
          <p:nvPr/>
        </p:nvSpPr>
        <p:spPr>
          <a:xfrm>
            <a:off x="-13479" y="-40400"/>
            <a:ext cx="6072161" cy="6898400"/>
          </a:xfrm>
          <a:prstGeom prst="rect">
            <a:avLst/>
          </a:prstGeom>
          <a:solidFill>
            <a:schemeClr val="lt1">
              <a:alpha val="723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29ED5C-F615-908B-84AE-59B694D0982C}"/>
              </a:ext>
            </a:extLst>
          </p:cNvPr>
          <p:cNvSpPr/>
          <p:nvPr/>
        </p:nvSpPr>
        <p:spPr>
          <a:xfrm>
            <a:off x="5939760" y="3223816"/>
            <a:ext cx="25039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Google Shape;214;p35">
            <a:extLst>
              <a:ext uri="{FF2B5EF4-FFF2-40B4-BE49-F238E27FC236}">
                <a16:creationId xmlns:a16="http://schemas.microsoft.com/office/drawing/2014/main" id="{A345F8B8-EDA5-3CE2-8976-7BBD52DEA55C}"/>
              </a:ext>
            </a:extLst>
          </p:cNvPr>
          <p:cNvSpPr txBox="1">
            <a:spLocks/>
          </p:cNvSpPr>
          <p:nvPr/>
        </p:nvSpPr>
        <p:spPr>
          <a:xfrm>
            <a:off x="193980" y="946237"/>
            <a:ext cx="5680424" cy="204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marL="0" indent="0" defTabSz="1219170">
              <a:spcAft>
                <a:spcPts val="2133"/>
              </a:spcAft>
              <a:buClr>
                <a:srgbClr val="254C6D"/>
              </a:buClr>
            </a:pPr>
            <a:r>
              <a:rPr lang="en-US" b="1" kern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89th Legislative Session Major Issues</a:t>
            </a:r>
          </a:p>
        </p:txBody>
      </p:sp>
      <p:sp>
        <p:nvSpPr>
          <p:cNvPr id="11" name="Google Shape;340;p41">
            <a:extLst>
              <a:ext uri="{FF2B5EF4-FFF2-40B4-BE49-F238E27FC236}">
                <a16:creationId xmlns:a16="http://schemas.microsoft.com/office/drawing/2014/main" id="{9EAE5DF1-7CDF-256C-45D9-5D7593909945}"/>
              </a:ext>
            </a:extLst>
          </p:cNvPr>
          <p:cNvSpPr txBox="1"/>
          <p:nvPr/>
        </p:nvSpPr>
        <p:spPr>
          <a:xfrm>
            <a:off x="136876" y="964653"/>
            <a:ext cx="5652529" cy="591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no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Property Tax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“Texas-Size Investment in Water”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Electric Grid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 Choice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Teacher Pay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Bail Reform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Border Security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 Development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Centers/Bitcoin Facilities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BA2AF0-2587-91B0-7D4C-60745E794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7410" y="36215"/>
            <a:ext cx="1027589" cy="55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62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78880-6CC5-A5BE-7DB5-59BB2E6E4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C639FC-D50E-0151-5302-6F30EF3F46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3246" y="1311216"/>
            <a:ext cx="9567974" cy="5065772"/>
          </a:xfrm>
        </p:spPr>
        <p:txBody>
          <a:bodyPr>
            <a:normAutofit/>
          </a:bodyPr>
          <a:lstStyle/>
          <a:p>
            <a:r>
              <a:rPr lang="en-US" dirty="0"/>
              <a:t>Governor Abbott placed the below relevant issues on the Special Session Docket:  </a:t>
            </a:r>
          </a:p>
          <a:p>
            <a:pPr lvl="1"/>
            <a:r>
              <a:rPr lang="en-US" b="1" dirty="0"/>
              <a:t>Flood Warning Systems</a:t>
            </a:r>
            <a:r>
              <a:rPr lang="en-US" dirty="0"/>
              <a:t>: Legislation to improve early warning systems and other preparedness infrastructure in flood-prone areas throughout Texas.</a:t>
            </a:r>
          </a:p>
          <a:p>
            <a:pPr lvl="1"/>
            <a:r>
              <a:rPr lang="en-US" b="1" dirty="0"/>
              <a:t>Flood Emergency Communication System</a:t>
            </a:r>
            <a:r>
              <a:rPr lang="en-US" dirty="0"/>
              <a:t>: Legislation to strengthen emergency communications and other response infrastructure in flood-prone areas throughout Texas.</a:t>
            </a:r>
          </a:p>
          <a:p>
            <a:pPr lvl="1"/>
            <a:r>
              <a:rPr lang="en-US" b="1" dirty="0"/>
              <a:t>Relief Funding for Hill Country Flooding</a:t>
            </a:r>
            <a:r>
              <a:rPr lang="en-US" dirty="0"/>
              <a:t>: Legislation to provide relief funding for response to and recovery from the storms which began in early July 2025, including local match funding for jurisdictions eligible for FEMA public assistance.</a:t>
            </a:r>
          </a:p>
          <a:p>
            <a:pPr lvl="1"/>
            <a:r>
              <a:rPr lang="en-US" b="1" dirty="0"/>
              <a:t>Natural Disaster Preparation &amp; Recovery</a:t>
            </a:r>
            <a:r>
              <a:rPr lang="en-US" dirty="0"/>
              <a:t>: Legislation to evaluate and streamline rules and regulations to speed preparedness for and recovery from natural disasters.</a:t>
            </a:r>
          </a:p>
          <a:p>
            <a:pPr lvl="1"/>
            <a:endParaRPr lang="en-US" dirty="0"/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BC31B4-75F2-97FC-8A24-319CF1BB7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02419"/>
            <a:ext cx="9926320" cy="535531"/>
          </a:xfrm>
        </p:spPr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89</a:t>
            </a:r>
            <a:r>
              <a:rPr lang="en-US" sz="3200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Legislative Session Special Session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99825-D619-08DD-8DA8-E3E5535047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98C26-2BAB-4D79-9E28-7E99FCB3058F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AE8783-2802-362E-A1BB-FC69E18AC771}"/>
              </a:ext>
            </a:extLst>
          </p:cNvPr>
          <p:cNvSpPr/>
          <p:nvPr/>
        </p:nvSpPr>
        <p:spPr>
          <a:xfrm>
            <a:off x="171450" y="6019800"/>
            <a:ext cx="781050" cy="714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13544-5C04-EBFA-390A-5C2F6B2F3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1220" y="6092627"/>
            <a:ext cx="1027589" cy="55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3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an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22EB2-3749-DFC4-2380-2EAB16A12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604203-D6D1-7FD2-3D33-CBE3EDB412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3246" y="1311216"/>
            <a:ext cx="9567974" cy="5065772"/>
          </a:xfrm>
        </p:spPr>
        <p:txBody>
          <a:bodyPr>
            <a:normAutofit/>
          </a:bodyPr>
          <a:lstStyle/>
          <a:p>
            <a:r>
              <a:rPr lang="en-US" dirty="0"/>
              <a:t>Governor Abbott placed the below relevant bills that were vetoed or filed without signature on the Special Session agenda for further consideration: </a:t>
            </a:r>
          </a:p>
          <a:p>
            <a:pPr lvl="1"/>
            <a:r>
              <a:rPr lang="en-US" dirty="0">
                <a:hlinkClick r:id="rId2"/>
              </a:rPr>
              <a:t>SB 648</a:t>
            </a:r>
            <a:r>
              <a:rPr lang="en-US" dirty="0"/>
              <a:t> (West) Relating to recording requirements for certain instruments concerning real property.</a:t>
            </a:r>
          </a:p>
          <a:p>
            <a:pPr lvl="1"/>
            <a:r>
              <a:rPr lang="en-US" b="1" dirty="0">
                <a:hlinkClick r:id="rId3"/>
              </a:rPr>
              <a:t>SB 1758</a:t>
            </a:r>
            <a:r>
              <a:rPr lang="en-US" b="1" dirty="0"/>
              <a:t> (Birdwell) Relating to the operation of a cement kiln and the production of aggregates near a semiconductor wafer manufacturing facility.</a:t>
            </a:r>
          </a:p>
          <a:p>
            <a:pPr lvl="1"/>
            <a:r>
              <a:rPr lang="en-US" b="1" dirty="0"/>
              <a:t>Water Project Incentives</a:t>
            </a:r>
            <a:r>
              <a:rPr lang="en-US" dirty="0"/>
              <a:t>: Legislation, similar to </a:t>
            </a:r>
            <a:r>
              <a:rPr lang="en-US" b="1" dirty="0">
                <a:hlinkClick r:id="rId4"/>
              </a:rPr>
              <a:t>SB 1253 </a:t>
            </a:r>
            <a:r>
              <a:rPr lang="en-US" dirty="0"/>
              <a:t>(Perry) that authorizes political subdivisions to reduce impact fees for builders who include water conservation and efficiency measures.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2244ED-181A-EB94-5D5D-64436AB5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02419"/>
            <a:ext cx="9926320" cy="535531"/>
          </a:xfrm>
        </p:spPr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89</a:t>
            </a:r>
            <a:r>
              <a:rPr lang="en-US" sz="3200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Legislative Session Special Session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5A331-47B0-30EA-A88B-C54BA83CDE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98C26-2BAB-4D79-9E28-7E99FCB3058F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5FEA1B-A8FF-40C1-DFE4-CCE52F712B1A}"/>
              </a:ext>
            </a:extLst>
          </p:cNvPr>
          <p:cNvSpPr/>
          <p:nvPr/>
        </p:nvSpPr>
        <p:spPr>
          <a:xfrm>
            <a:off x="171450" y="6019800"/>
            <a:ext cx="781050" cy="714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B7CC53-1533-BEE1-C0ED-E5715993F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1220" y="6092627"/>
            <a:ext cx="1027589" cy="552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A41425-F493-1D4B-89C2-7F8DDA348B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10537"/>
          <a:stretch>
            <a:fillRect/>
          </a:stretch>
        </p:blipFill>
        <p:spPr>
          <a:xfrm>
            <a:off x="9915525" y="0"/>
            <a:ext cx="2262809" cy="154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9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an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4A7444-932D-4CE1-9791-E7B6BAE614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977" y="1191986"/>
            <a:ext cx="10945561" cy="5366755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hlinkClick r:id="rId2"/>
              </a:rPr>
              <a:t>HB 500 </a:t>
            </a:r>
            <a:r>
              <a:rPr lang="en-US" sz="2000" dirty="0">
                <a:latin typeface="+mn-lt"/>
              </a:rPr>
              <a:t>(Bonnen)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Provides </a:t>
            </a:r>
            <a:r>
              <a:rPr lang="en-US" sz="20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$2.5 billion in one-time, new funding to TWDB.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Passed: Signed by Governor on 6/22/25 (Effective Immediately)</a:t>
            </a:r>
            <a:r>
              <a:rPr lang="en-US" sz="20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09631" lvl="2" indent="0">
              <a:buNone/>
            </a:pPr>
            <a:endParaRPr lang="en-US" sz="2000" dirty="0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hlinkClick r:id="rId3"/>
              </a:rPr>
              <a:t>SB 7</a:t>
            </a:r>
            <a:r>
              <a:rPr lang="en-US" sz="2000" dirty="0">
                <a:latin typeface="+mn-lt"/>
              </a:rPr>
              <a:t> (Perry/Harris)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provides funding for new water supply and existing water infrastructure.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Adds flood mitigation projects; projects under the State Water Implementation Fund (SWIFT); water and wastewater reuse projects; and shovel ready reservoirs as available uses for “new water fund”.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The House and Senate were able to agree on a 50-50 ratio for the funding split between new water supply projects and existing infrastructure projects.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SB 7 enables </a:t>
            </a:r>
            <a:r>
              <a:rPr lang="en-US" sz="2000" u="sng" dirty="0">
                <a:solidFill>
                  <a:srgbClr val="467886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HJR 7</a:t>
            </a:r>
            <a:r>
              <a:rPr lang="en-US" sz="20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the accompanying constitutional amendment which provides $1 billion in annual funding to the Texas Water Fund.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Passed: Signed by Governor on 6/20/25 (Effective 9/1/25)</a:t>
            </a:r>
            <a:r>
              <a:rPr lang="en-US" sz="20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609631" lvl="2" indent="0">
              <a:buNone/>
            </a:pPr>
            <a:endParaRPr lang="en-US" sz="20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04815" lvl="1" indent="0">
              <a:buNone/>
            </a:pPr>
            <a:endParaRPr lang="en-US" sz="20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609631" lvl="2" indent="0">
              <a:buNone/>
            </a:pPr>
            <a:endParaRPr lang="en-US" sz="1468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FD0935-F450-4890-BCAF-B2B45ADBC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 Texas Sized Investment in Water 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4C09F-F3B7-48FF-985C-3B47F619F8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98C26-2BAB-4D79-9E28-7E99FCB3058F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95839C-8197-4ABC-85C3-36C6C3681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645" y="6006169"/>
            <a:ext cx="792549" cy="725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0A3443-52E2-0514-1D26-152A1A327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5263" y="6092626"/>
            <a:ext cx="1027589" cy="552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F6940A-6C59-D134-762B-903792367A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110" y="236370"/>
            <a:ext cx="2936913" cy="293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3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an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0C73E-5D91-39CE-97AD-9D72D2814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F2A822-D3DE-388C-D81D-3BA12FDE68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977" y="1037950"/>
            <a:ext cx="10945561" cy="5317631"/>
          </a:xfrm>
        </p:spPr>
        <p:txBody>
          <a:bodyPr>
            <a:normAutofit/>
          </a:bodyPr>
          <a:lstStyle/>
          <a:p>
            <a:pPr marL="304815" lvl="1" indent="0">
              <a:buNone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hlinkClick r:id="rId2"/>
              </a:rPr>
              <a:t>SB 2321 </a:t>
            </a:r>
            <a:r>
              <a:rPr lang="en-US" sz="2000" dirty="0"/>
              <a:t>(King) Relating to the regulation of emissions by the Texas Commission on Environmental Quality during an event affecting electric demand or grid reliability.                                            </a:t>
            </a:r>
            <a:r>
              <a:rPr lang="en-US" sz="2000" b="1" dirty="0"/>
              <a:t>Passed: Signed by Governor on 6/20/25 (Effective 9/1/25)</a:t>
            </a:r>
          </a:p>
          <a:p>
            <a:pPr marL="304815" lvl="1" indent="0">
              <a:buNone/>
            </a:pPr>
            <a:endParaRPr lang="en-US" sz="20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Numerous bills filed regarding the following topics which did not pass: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/>
              <a:t>Cumulative Impacts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/>
              <a:t>Aggregate operations/Concrete Batch Plants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/>
              <a:t>Environmental Justice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609631" lvl="2" indent="0">
              <a:buNone/>
            </a:pPr>
            <a:endParaRPr lang="en-US" sz="1468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51FF40-122D-F3F8-91C2-7EC3BB51C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AIR Legislation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0739C-9E6A-1164-FC5E-4A50A83AF9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98C26-2BAB-4D79-9E28-7E99FCB3058F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DBB68C-550E-FDE4-6E12-F3484F1D5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45" y="6006169"/>
            <a:ext cx="792549" cy="725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AB835D-75AC-FEA3-CFC0-5F53E7A1E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5263" y="6079295"/>
            <a:ext cx="1027589" cy="552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A58A2-6D6F-6B4C-AF45-E267178F75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" t="10834"/>
          <a:stretch>
            <a:fillRect/>
          </a:stretch>
        </p:blipFill>
        <p:spPr>
          <a:xfrm>
            <a:off x="6224698" y="3822852"/>
            <a:ext cx="2925900" cy="264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an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D96FF-8B61-3CC1-26B9-D9E0560A3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2EC9A0-D98E-2EB7-2244-E002B3DA06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978" y="1037950"/>
            <a:ext cx="9656286" cy="5317631"/>
          </a:xfrm>
        </p:spPr>
        <p:txBody>
          <a:bodyPr>
            <a:normAutofit/>
          </a:bodyPr>
          <a:lstStyle/>
          <a:p>
            <a:pPr marL="304815" lvl="1" indent="0">
              <a:buNone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hlinkClick r:id="rId2"/>
              </a:rPr>
              <a:t>HB 3071</a:t>
            </a:r>
            <a:r>
              <a:rPr lang="en-US" sz="2000" dirty="0"/>
              <a:t> (Geren) Relating to cancellation of certain solid waste disposal permits issued by the Texas Commission on Environmental Quality. </a:t>
            </a:r>
            <a:r>
              <a:rPr lang="en-US" sz="2000" b="1" dirty="0"/>
              <a:t>Passed: Filed without Governor’s Signature on 6/20/25 (Effective Immediately)</a:t>
            </a:r>
            <a:r>
              <a:rPr lang="en-US" sz="2000" dirty="0"/>
              <a:t>.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hlinkClick r:id="rId3"/>
              </a:rPr>
              <a:t>HB 5057</a:t>
            </a:r>
            <a:r>
              <a:rPr lang="en-US" sz="2000" dirty="0"/>
              <a:t> (Landgraf) Relating to exclusive contracts for municipal solid waste management services. </a:t>
            </a:r>
            <a:r>
              <a:rPr lang="en-US" sz="2000" b="1" dirty="0"/>
              <a:t>Passed: Signed by Governor on 6/20/25 (Effective Immediately)</a:t>
            </a:r>
            <a:r>
              <a:rPr lang="en-US" sz="2000" dirty="0"/>
              <a:t>.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hlinkClick r:id="rId4"/>
              </a:rPr>
              <a:t>SB 2078 </a:t>
            </a:r>
            <a:r>
              <a:rPr lang="en-US" sz="2000" dirty="0"/>
              <a:t>(Kolkhorst) . Relating to the regulation of composting in certain counties; authorizing a civil penalty. </a:t>
            </a:r>
            <a:r>
              <a:rPr lang="en-US" sz="2000" b="1" dirty="0"/>
              <a:t>Passed: Filed without Governor’s Signature on 6/22/25 (Effective 9/1/25)</a:t>
            </a:r>
            <a:r>
              <a:rPr lang="en-US" sz="2000" dirty="0"/>
              <a:t>.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hlinkClick r:id="rId5"/>
              </a:rPr>
              <a:t>HB 1227 </a:t>
            </a:r>
            <a:r>
              <a:rPr lang="en-US" sz="2000" dirty="0"/>
              <a:t>(Gates) Relating to municipal solid waste management services contracts; limiting the amount of a fee. </a:t>
            </a:r>
            <a:r>
              <a:rPr lang="en-US" sz="2000" b="1" dirty="0">
                <a:solidFill>
                  <a:srgbClr val="FF0000"/>
                </a:solidFill>
              </a:rPr>
              <a:t>Did Not Pass</a:t>
            </a:r>
            <a:r>
              <a:rPr lang="en-US" sz="2000" dirty="0"/>
              <a:t>.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609631" lvl="2" indent="0">
              <a:buNone/>
            </a:pPr>
            <a:endParaRPr lang="en-US" sz="1468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D62AA2-8401-7DA1-FDE8-919247255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WASTE Legislation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DD2C6-48DC-5EDA-FB25-9AE6AB0153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98C26-2BAB-4D79-9E28-7E99FCB3058F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108111-4A56-0C66-01DD-7028EF3B7C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645" y="6006169"/>
            <a:ext cx="792549" cy="725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87E2B6-27FB-6DEE-8602-966D564D4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5263" y="6079295"/>
            <a:ext cx="1027589" cy="552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A78A65-FFBF-7FD1-F4F0-D49AFC7DD4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658" y="226134"/>
            <a:ext cx="2465941" cy="369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an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7F208-76CF-5BCA-CDC9-648C64043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38A3A3-51EE-CC83-9EE5-4569FB6EAB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978" y="1037950"/>
            <a:ext cx="9298748" cy="5317631"/>
          </a:xfrm>
        </p:spPr>
        <p:txBody>
          <a:bodyPr>
            <a:normAutofit lnSpcReduction="10000"/>
          </a:bodyPr>
          <a:lstStyle/>
          <a:p>
            <a:pPr marL="304815" lvl="1" indent="0">
              <a:buNone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hlinkClick r:id="rId2"/>
              </a:rPr>
              <a:t>SB 2203</a:t>
            </a:r>
            <a:r>
              <a:rPr lang="en-US" sz="2000" dirty="0"/>
              <a:t> (Birdwell) Relating to the certification of discovery issues to the Texas Commission on Environmental Quality in contested cases referred to the State Office of Administrative Hearings by the commission. </a:t>
            </a:r>
            <a:r>
              <a:rPr lang="en-US" sz="2000" b="1" dirty="0">
                <a:solidFill>
                  <a:srgbClr val="FF0000"/>
                </a:solidFill>
              </a:rPr>
              <a:t>Did Not Pass</a:t>
            </a:r>
            <a:r>
              <a:rPr lang="en-US" sz="2000" dirty="0"/>
              <a:t>.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3"/>
              </a:rPr>
              <a:t>SB 565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(Perry) Relating to a compliance agreement for the suspension of an enforcement action against a regional water supply, sewer, wastewater treatment, or solid waste disposal service for certain violations.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Passed: Signed by Governor on 6/20/25 (Effective 9/1/25).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b="1" dirty="0">
              <a:solidFill>
                <a:prstClr val="black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hlinkClick r:id="rId4"/>
              </a:rPr>
              <a:t>SB 3074 </a:t>
            </a:r>
            <a:r>
              <a:rPr lang="en-US" sz="2000" dirty="0">
                <a:solidFill>
                  <a:prstClr val="black"/>
                </a:solidFill>
              </a:rPr>
              <a:t>(Birdwell)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Relating to communications between the Texas Commission on Environmental Quality and the governor, the lieutenant governor, or a member of the legislature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  <a:r>
              <a:rPr lang="en-US" sz="2000" b="1" dirty="0">
                <a:solidFill>
                  <a:srgbClr val="FF0000"/>
                </a:solidFill>
              </a:rPr>
              <a:t>Did Not Pass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Over 20 bills filed that did not pass which would have impacted the TCEQ regulatory/SOAH process. </a:t>
            </a:r>
          </a:p>
          <a:p>
            <a:pPr marL="609631" lvl="2" indent="0">
              <a:buNone/>
            </a:pPr>
            <a:endParaRPr lang="en-US" sz="1468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81EEA3-5AEE-AE5C-FEEF-43A6DAC7C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REGULATORY Legislation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68D4B-587B-2453-C179-AAA5507F44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98C26-2BAB-4D79-9E28-7E99FCB3058F}" type="slidenum">
              <a:rPr lang="en-US" smtClean="0"/>
              <a:t>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87F255-F5A2-0D87-EC2B-BAD188A8C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645" y="6006169"/>
            <a:ext cx="792549" cy="725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251C4-A66E-09BB-0CEB-C80CD615F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5263" y="6079295"/>
            <a:ext cx="1027589" cy="552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6BF519-CD77-E23A-6E8A-B569DA3033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726" y="202190"/>
            <a:ext cx="2329716" cy="349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8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an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vesment Business Plan by Slidego">
  <a:themeElements>
    <a:clrScheme name="Simple Light">
      <a:dk1>
        <a:srgbClr val="254C6D"/>
      </a:dk1>
      <a:lt1>
        <a:srgbClr val="F3F3F3"/>
      </a:lt1>
      <a:dk2>
        <a:srgbClr val="254C6D"/>
      </a:dk2>
      <a:lt2>
        <a:srgbClr val="EEEEEE"/>
      </a:lt2>
      <a:accent1>
        <a:srgbClr val="254C6D"/>
      </a:accent1>
      <a:accent2>
        <a:srgbClr val="254C6D"/>
      </a:accent2>
      <a:accent3>
        <a:srgbClr val="254C6D"/>
      </a:accent3>
      <a:accent4>
        <a:srgbClr val="254C6D"/>
      </a:accent4>
      <a:accent5>
        <a:srgbClr val="254C6D"/>
      </a:accent5>
      <a:accent6>
        <a:srgbClr val="254C6D"/>
      </a:accent6>
      <a:hlink>
        <a:srgbClr val="254C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6670</TotalTime>
  <Words>847</Words>
  <Application>Microsoft Office PowerPoint</Application>
  <PresentationFormat>Widescreen</PresentationFormat>
  <Paragraphs>89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Adobe Caslon Pro</vt:lpstr>
      <vt:lpstr>Aptos</vt:lpstr>
      <vt:lpstr>Arial</vt:lpstr>
      <vt:lpstr>Britannic Bold</vt:lpstr>
      <vt:lpstr>Calibri</vt:lpstr>
      <vt:lpstr>Calibri Light</vt:lpstr>
      <vt:lpstr>Century Gothic</vt:lpstr>
      <vt:lpstr>Century Gothic Bold</vt:lpstr>
      <vt:lpstr>DM Serif Display</vt:lpstr>
      <vt:lpstr>Fira Sans Extra Condensed Medium</vt:lpstr>
      <vt:lpstr>Georgia Regular</vt:lpstr>
      <vt:lpstr>Open Sans Light</vt:lpstr>
      <vt:lpstr>Times New Roman</vt:lpstr>
      <vt:lpstr>Wingdings</vt:lpstr>
      <vt:lpstr>Office Theme</vt:lpstr>
      <vt:lpstr>Invesment Business Plan by Slidego</vt:lpstr>
      <vt:lpstr>89th Legislative Session Update</vt:lpstr>
      <vt:lpstr>Basic Facts of the 89th Legislative Session</vt:lpstr>
      <vt:lpstr>PowerPoint Presentation</vt:lpstr>
      <vt:lpstr>89th Legislative Session Special Session</vt:lpstr>
      <vt:lpstr>89th Legislative Session Special Session Cont’d</vt:lpstr>
      <vt:lpstr>A Texas Sized Investment in Water </vt:lpstr>
      <vt:lpstr>AIR Legislation </vt:lpstr>
      <vt:lpstr>WASTE Legislation </vt:lpstr>
      <vt:lpstr>REGULATORY Legislation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Mauro</dc:creator>
  <cp:lastModifiedBy>Shea Pearson</cp:lastModifiedBy>
  <cp:revision>23</cp:revision>
  <cp:lastPrinted>2025-03-04T18:39:18Z</cp:lastPrinted>
  <dcterms:created xsi:type="dcterms:W3CDTF">2021-02-22T17:40:07Z</dcterms:created>
  <dcterms:modified xsi:type="dcterms:W3CDTF">2025-08-04T17:56:41Z</dcterms:modified>
</cp:coreProperties>
</file>