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93" r:id="rId5"/>
  </p:sldMasterIdLst>
  <p:notesMasterIdLst>
    <p:notesMasterId r:id="rId31"/>
  </p:notesMasterIdLst>
  <p:handoutMasterIdLst>
    <p:handoutMasterId r:id="rId32"/>
  </p:handoutMasterIdLst>
  <p:sldIdLst>
    <p:sldId id="289" r:id="rId6"/>
    <p:sldId id="288" r:id="rId7"/>
    <p:sldId id="276" r:id="rId8"/>
    <p:sldId id="291" r:id="rId9"/>
    <p:sldId id="292" r:id="rId10"/>
    <p:sldId id="261" r:id="rId11"/>
    <p:sldId id="283" r:id="rId12"/>
    <p:sldId id="331" r:id="rId13"/>
    <p:sldId id="298" r:id="rId14"/>
    <p:sldId id="309" r:id="rId15"/>
    <p:sldId id="303" r:id="rId16"/>
    <p:sldId id="311" r:id="rId17"/>
    <p:sldId id="301" r:id="rId18"/>
    <p:sldId id="907" r:id="rId19"/>
    <p:sldId id="306" r:id="rId20"/>
    <p:sldId id="312" r:id="rId21"/>
    <p:sldId id="326" r:id="rId22"/>
    <p:sldId id="313" r:id="rId23"/>
    <p:sldId id="316" r:id="rId24"/>
    <p:sldId id="328" r:id="rId25"/>
    <p:sldId id="257" r:id="rId26"/>
    <p:sldId id="905" r:id="rId27"/>
    <p:sldId id="314" r:id="rId28"/>
    <p:sldId id="323" r:id="rId29"/>
    <p:sldId id="26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49" autoAdjust="0"/>
  </p:normalViewPr>
  <p:slideViewPr>
    <p:cSldViewPr snapToGrid="0">
      <p:cViewPr>
        <p:scale>
          <a:sx n="58" d="100"/>
          <a:sy n="58" d="100"/>
        </p:scale>
        <p:origin x="916" y="1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4772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92922744462453E-2"/>
          <c:y val="2.8953229398663696E-2"/>
          <c:w val="0.94381415451107509"/>
          <c:h val="0.9420935412026726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19.954219525648096</c:v>
                </c:pt>
                <c:pt idx="1">
                  <c:v>29.105263157894733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1-4024-8F75-0F13DC110574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0.69167126309983473</c:v>
                </c:pt>
                <c:pt idx="1">
                  <c:v>4.0625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91-4024-8F75-0F13DC110574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3.0347490347490336</c:v>
                </c:pt>
                <c:pt idx="1">
                  <c:v>7.088815789473685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91-4024-8F75-0F13DC110574}"/>
            </c:ext>
          </c:extLst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1.2211803640375081</c:v>
                </c:pt>
                <c:pt idx="1">
                  <c:v>2.973684210526315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91-4024-8F75-0F13DC110574}"/>
            </c:ext>
          </c:extLst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Sheet1!$A$5:$B$5</c:f>
              <c:numCache>
                <c:formatCode>General</c:formatCode>
                <c:ptCount val="2"/>
                <c:pt idx="0">
                  <c:v>2.9249862107004958</c:v>
                </c:pt>
                <c:pt idx="1">
                  <c:v>4.6052631578947398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91-4024-8F75-0F13DC110574}"/>
            </c:ext>
          </c:extLst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Sheet1!$A$6:$B$6</c:f>
              <c:numCache>
                <c:formatCode>General</c:formatCode>
                <c:ptCount val="2"/>
                <c:pt idx="0">
                  <c:v>0.16492002206287992</c:v>
                </c:pt>
                <c:pt idx="1">
                  <c:v>1.3125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91-4024-8F75-0F13DC110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8552448"/>
        <c:axId val="1"/>
      </c:barChart>
      <c:catAx>
        <c:axId val="2785524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9.14802631578947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785524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% ISsued cocs within 2</a:t>
            </a:r>
            <a:r>
              <a:rPr lang="en-US" sz="2400" baseline="0" dirty="0"/>
              <a:t> years 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806322243938293E-2"/>
          <c:y val="0.24744261731267711"/>
          <c:w val="0.8789029544581618"/>
          <c:h val="0.67650272318891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Summary!$L$3</c:f>
              <c:strCache>
                <c:ptCount val="1"/>
                <c:pt idx="0">
                  <c:v>%COC - 2YR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4005602240896359E-3"/>
                  <c:y val="-6.0566413573303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FF-4E1C-A909-C5837CFDBE15}"/>
                </c:ext>
              </c:extLst>
            </c:dLbl>
            <c:dLbl>
              <c:idx val="4"/>
              <c:layout>
                <c:manualLayout>
                  <c:x val="-1.0170501375277473E-16"/>
                  <c:y val="-4.1116867952261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FF-4E1C-A909-C5837CFDBE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Summary!$A$4:$A$8</c:f>
              <c:strCache>
                <c:ptCount val="5"/>
                <c:pt idx="0">
                  <c:v>500-700</c:v>
                </c:pt>
                <c:pt idx="1">
                  <c:v>1000-1200</c:v>
                </c:pt>
                <c:pt idx="2">
                  <c:v>1800-2000</c:v>
                </c:pt>
                <c:pt idx="3">
                  <c:v>2800-3000</c:v>
                </c:pt>
                <c:pt idx="4">
                  <c:v>3150-3250</c:v>
                </c:pt>
              </c:strCache>
            </c:strRef>
          </c:cat>
          <c:val>
            <c:numRef>
              <c:f>Summary!$L$4:$L$8</c:f>
              <c:numCache>
                <c:formatCode>0%</c:formatCode>
                <c:ptCount val="5"/>
                <c:pt idx="0">
                  <c:v>0.33500000000000002</c:v>
                </c:pt>
                <c:pt idx="1">
                  <c:v>0.31</c:v>
                </c:pt>
                <c:pt idx="2">
                  <c:v>0.32</c:v>
                </c:pt>
                <c:pt idx="3">
                  <c:v>0.36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FF-4E1C-A909-C5837CFDB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axId val="1458720208"/>
        <c:axId val="1458719248"/>
      </c:barChart>
      <c:catAx>
        <c:axId val="1458720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19248"/>
        <c:crosses val="autoZero"/>
        <c:auto val="0"/>
        <c:lblAlgn val="ctr"/>
        <c:lblOffset val="100"/>
        <c:noMultiLvlLbl val="0"/>
      </c:catAx>
      <c:valAx>
        <c:axId val="14587192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2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0.10195</cdr:x>
      <cdr:y>0.90544</cdr:y>
    </cdr:from>
    <cdr:to>
      <cdr:x>0.88608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00FA261-3567-DF56-80E1-058C101223EA}"/>
            </a:ext>
          </a:extLst>
        </cdr:cNvPr>
        <cdr:cNvSpPr txBox="1"/>
      </cdr:nvSpPr>
      <cdr:spPr>
        <a:xfrm xmlns:a="http://schemas.openxmlformats.org/drawingml/2006/main">
          <a:off x="926138" y="4010140"/>
          <a:ext cx="7123323" cy="418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2AA77-9902-A581-EB7C-DD55A5FCD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F1EAEC-13CD-166B-683D-42E386553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8D13A8-5320-E3DA-0E1C-79F7ACBE8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D19AAE6-3BD3-5F6D-8FDA-602DB2EB60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B195D-A5BA-0E87-5D1D-2124009E3B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8449E-729D-9994-4CD9-76E10BC1F0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ktramm@moderngeosciences.com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ADEA9-E138-071F-003F-E04D6FACBA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61EC3-8BE2-476F-8862-9DCCB90390D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5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0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37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39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211733" y="651510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2C3C0-8CFA-4437-AA25-FB9CA2BF1123}" type="datetime1">
              <a:rPr lang="en-US" altLang="en-US" smtClean="0"/>
              <a:t>7/23/2025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29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211733" y="6229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D5C2E3-E2D9-4367-BBD0-ED8A879F86A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971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535B-F2D2-CEB6-272F-791111CE0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6DB93-1A28-05C3-0A7A-39986FA94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FAB3-F66E-0925-D169-C8C78CD4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CD018-A311-D41A-5BC6-A9FFD582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23ABE-3F8C-54E7-EA15-AB95FD3F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2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013F-80ED-C3EB-28F2-F55819F3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BFBAF-456F-9FDC-5C53-FB6D35CE4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54F7-EE20-6C91-A7B4-39BAF008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3929F-E8FA-CE26-ACCA-9F368615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5479F-FF68-BEC3-3900-20980B78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3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2B65-5DBC-33A6-4F59-A87257A5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12DFF-B676-F08E-4485-F68EF96AC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44F92-2C89-F1A7-4FF2-22C99AB5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33CDF-8523-F298-102C-AA50F42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4B4AF-C56A-3C96-B9DE-7F993971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5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D09B-2A23-02BE-E7BA-EA4C0052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0AD20-F915-559E-95ED-CC6BC8BD8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21D7B-6287-96F2-FE33-EADFC1D36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939DC-B946-52FC-4687-3FB25FBD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86B0E-5F65-E596-3C5C-416795DA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57EA5-AD4E-2593-DEC2-61B2A74A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2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09E0-2B11-E855-CC23-5F9F548E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8E135-30D1-B6C0-00B9-6DE436B8C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75013-9254-4724-3D25-23CC3173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2364A-D43E-D087-8972-EA3656678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DC8-D25B-C484-F608-E3F1EE955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D1847-B929-BC44-C3A0-C1B9E27E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F0821-F022-222B-F9E0-BA206A2D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0E1A4-D633-7CB1-9037-69B7EFD5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8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B631-2687-CAA1-75DF-01448F65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1372C-122E-27F4-33A6-80D25E6A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D8734-E3DE-B8F6-7DB4-24579D81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81958-44F5-2291-4E4B-C16ADC35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7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53091-20AE-0685-F653-CB1A6D01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F1481-C42E-56EC-DBED-77BE93C6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E0EE9-A01A-8293-4DAB-AC29B422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F213-2BE6-30E0-7240-6C86DDE6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643D9-52FE-4EDE-2CC3-7E1AE4B5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EA4DD-5832-2EE5-C071-936F149DD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F4728-5013-F61D-41A5-0B9D20E1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852A5-A4C8-2674-90B5-E2E8DDF7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D7CFE-A619-F0AF-9BF4-843BF75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5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FF28-5D22-A6CE-DE51-2D6B489E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BBEDA-76F6-A686-FFB8-E0E2712D8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23489-D2DF-CE9A-0FE6-D4783E568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64B62-E25B-1C8E-8E4D-EC428B70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2BF57-6B19-D29F-E71F-851F3F30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FEE27-B984-DE1F-498B-DCC45BAE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ABF3-5E82-6295-3873-E5ACF203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9C7B0-56CB-4485-5A11-266B367E1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15795-9DB4-94B2-5468-D3A49BEB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5A849-B374-E267-BA60-E4477BB3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0DBC-06BE-A516-EC24-59D1F4CF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EE9FE-FF32-3CCC-F208-02B51BD26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DEB19-371D-A0B3-161D-4F9E11E95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F911-BF90-845A-41E9-36FB761F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223EC-35F7-E9F6-D5AD-8F1604E7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10694-8FB6-C660-560B-B2F11269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0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91" r:id="rId17"/>
    <p:sldLayoutId id="2147483692" r:id="rId18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1FEB527-A6B6-239D-9855-F082B1F5A1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50750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4" imgH="405" progId="TCLayout.ActiveDocument.1">
                  <p:embed/>
                </p:oleObj>
              </mc:Choice>
              <mc:Fallback>
                <p:oleObj name="think-cell Slide" r:id="rId14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FEB527-A6B6-239D-9855-F082B1F5A1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9EDE9-339B-F1E7-DD50-99117218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630E7-D998-CE4D-3041-36868EA1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7A5BE-7F82-C67A-89E5-A98348E03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DD9D1-23A3-4E4C-9B1C-9ABE162EC9A1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8F1EB-A8EA-DD09-C146-EA1909C40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42A9F-8151-2760-1B21-5766609D8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0F135-54C8-427A-88FC-A1BF3CB2D1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1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4036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4036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4036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chart" Target="../charts/chart1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.emf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oleObject" Target="../embeddings/oleObject2.bin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0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26" y="403944"/>
            <a:ext cx="5646074" cy="5061908"/>
          </a:xfrm>
        </p:spPr>
        <p:txBody>
          <a:bodyPr/>
          <a:lstStyle/>
          <a:p>
            <a:r>
              <a:rPr lang="en-US" sz="4000" dirty="0"/>
              <a:t>Texas Voluntary Cleanup Program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 thirty-year Retrospective and thoughts on the future</a:t>
            </a:r>
          </a:p>
        </p:txBody>
      </p:sp>
      <p:pic>
        <p:nvPicPr>
          <p:cNvPr id="7" name="Picture Placeholder 6" descr="Looking up view of a city with skyscrapers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/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32D-76BD-976C-A024-BCCCC5A5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Release from liability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9D9B-6EBC-45F1-160F-9B4B7FD46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Once property is  cleaned up and issued a final Certificate of Completion, a statutory release applies, releasing liability to the state for cleanup costs for all future landowners.</a:t>
            </a:r>
          </a:p>
          <a:p>
            <a:pPr lvl="1"/>
            <a:r>
              <a:rPr lang="en-US" sz="4000" dirty="0"/>
              <a:t> </a:t>
            </a:r>
            <a:r>
              <a:rPr lang="en-US" sz="2400" dirty="0"/>
              <a:t>Texas Health and Safety Code 361.610</a:t>
            </a:r>
            <a:endParaRPr lang="en-US" sz="4000" dirty="0"/>
          </a:p>
          <a:p>
            <a:r>
              <a:rPr lang="en-US" sz="3200" dirty="0"/>
              <a:t>Makes the property imminently marketable and financeable.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7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AACCE-B371-5317-36E0-B7B47F5B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en-US" dirty="0"/>
              <a:t> Practice Note !</a:t>
            </a:r>
          </a:p>
        </p:txBody>
      </p:sp>
      <p:pic>
        <p:nvPicPr>
          <p:cNvPr id="5" name="Picture 4" descr="A red button with a silver frame">
            <a:extLst>
              <a:ext uri="{FF2B5EF4-FFF2-40B4-BE49-F238E27FC236}">
                <a16:creationId xmlns:a16="http://schemas.microsoft.com/office/drawing/2014/main" id="{24A8A1F8-E954-DAEE-77F7-75C0E96F9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708" r="15047" b="1"/>
          <a:stretch>
            <a:fillRect/>
          </a:stretch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3EDEF-83FB-A028-BCC7-09F7706DC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800" dirty="0"/>
              <a:t>Release is </a:t>
            </a:r>
            <a:r>
              <a:rPr lang="en-US" sz="2800" u="sng" dirty="0"/>
              <a:t>limited</a:t>
            </a:r>
            <a:r>
              <a:rPr lang="en-US" sz="2800" dirty="0"/>
              <a:t>: only releases liability </a:t>
            </a:r>
            <a:r>
              <a:rPr lang="en-US" sz="2800" u="sng" dirty="0"/>
              <a:t>to the state for future cleanup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Does  not release liability to private parties and under federal Superfund Act.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Theoretically, because the property has been cleaned up, there should be no liability to private parties and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Gaining the BFPP defense should protect against federal Superfund liability.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9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AFEC3-F411-7D29-F938-AB2D8CEAA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17C3-139A-F4A6-F3BC-91B34D86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en-US" dirty="0"/>
              <a:t> Practice Note!</a:t>
            </a:r>
          </a:p>
        </p:txBody>
      </p:sp>
      <p:pic>
        <p:nvPicPr>
          <p:cNvPr id="5" name="Picture 4" descr="A red button with a silver frame">
            <a:extLst>
              <a:ext uri="{FF2B5EF4-FFF2-40B4-BE49-F238E27FC236}">
                <a16:creationId xmlns:a16="http://schemas.microsoft.com/office/drawing/2014/main" id="{3DBDD988-50AF-7FF5-0675-E8809DE16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708" r="15047" b="1"/>
          <a:stretch>
            <a:fillRect/>
          </a:stretch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E2F4-AFA0-6C45-C2B1-8DB9EC99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200" dirty="0"/>
              <a:t>The release from liability will not apply to a purchaser of property unless they enter the property into the VCP </a:t>
            </a:r>
            <a:r>
              <a:rPr lang="en-US" sz="3200" u="sng" dirty="0"/>
              <a:t>before t</a:t>
            </a:r>
            <a:r>
              <a:rPr lang="en-US" sz="3200" dirty="0"/>
              <a:t>hey purchase the property.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Texas Health and Safety Code 361.610</a:t>
            </a:r>
            <a:endParaRPr lang="en-US" sz="3200" dirty="0"/>
          </a:p>
          <a:p>
            <a:pPr lvl="0">
              <a:lnSpc>
                <a:spcPct val="90000"/>
              </a:lnSpc>
            </a:pPr>
            <a:r>
              <a:rPr lang="en-US" sz="3200" dirty="0"/>
              <a:t>Purchaser must not be strictly liable for site (by owning it already) before VCP application is </a:t>
            </a:r>
            <a:r>
              <a:rPr lang="en-US" sz="3000" dirty="0"/>
              <a:t>filed.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1299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E316A-D687-1090-B249-E77F7D47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90" y="515160"/>
            <a:ext cx="11335337" cy="994152"/>
          </a:xfrm>
        </p:spPr>
        <p:txBody>
          <a:bodyPr anchor="t">
            <a:normAutofit/>
          </a:bodyPr>
          <a:lstStyle/>
          <a:p>
            <a:r>
              <a:rPr lang="en-US" dirty="0"/>
              <a:t> Clean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DB5E5-9503-45EA-8137-1DF219CC0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73" y="1304581"/>
            <a:ext cx="11067360" cy="5791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Release applies to </a:t>
            </a:r>
            <a:r>
              <a:rPr lang="en-US" sz="3200" u="sng" dirty="0">
                <a:solidFill>
                  <a:srgbClr val="FF0000"/>
                </a:solidFill>
              </a:rPr>
              <a:t>all contaminants in all media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present at the site when the Certificate of Completion is issued.</a:t>
            </a:r>
          </a:p>
          <a:p>
            <a:pPr>
              <a:lnSpc>
                <a:spcPct val="90000"/>
              </a:lnSpc>
            </a:pPr>
            <a:endParaRPr lang="en-US" sz="32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</a:pPr>
            <a:r>
              <a:rPr lang="en-US" sz="3200" dirty="0"/>
              <a:t>TCEQ carefully reviews (“Pin Pricks”) a site and requests as much sampling as they need to be confident the site is fully addressed.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Heightened  level of review increases the confidence that a Final Certificate of Completion means a site is technically clean and should not pose costs in the future. 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8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F2066-E374-FB79-2962-F700C31CA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701E-3278-2426-667E-2109398E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238891"/>
            <a:ext cx="6238688" cy="1382233"/>
          </a:xfrm>
        </p:spPr>
        <p:txBody>
          <a:bodyPr>
            <a:normAutofit/>
          </a:bodyPr>
          <a:lstStyle/>
          <a:p>
            <a:r>
              <a:rPr lang="en-US" dirty="0"/>
              <a:t> Practice Note!</a:t>
            </a:r>
          </a:p>
        </p:txBody>
      </p:sp>
      <p:pic>
        <p:nvPicPr>
          <p:cNvPr id="5" name="Picture 4" descr="A red button with a silver frame">
            <a:extLst>
              <a:ext uri="{FF2B5EF4-FFF2-40B4-BE49-F238E27FC236}">
                <a16:creationId xmlns:a16="http://schemas.microsoft.com/office/drawing/2014/main" id="{AC51B984-878B-D4CF-8BEE-C27FAA3E6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708" r="15047" b="1"/>
          <a:stretch>
            <a:fillRect/>
          </a:stretch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1D636-92A9-4177-4CC5-E0135589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9" y="1905342"/>
            <a:ext cx="6238687" cy="402265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en-US" sz="3200" dirty="0"/>
              <a:t>What happens if you discover contamination on property after the issuance of the COC? </a:t>
            </a:r>
          </a:p>
          <a:p>
            <a:pPr lvl="0">
              <a:lnSpc>
                <a:spcPct val="90000"/>
              </a:lnSpc>
            </a:pPr>
            <a:r>
              <a:rPr lang="en-US" sz="3200" dirty="0"/>
              <a:t>Release from liability only covers contaminants present at time COC issued.</a:t>
            </a:r>
          </a:p>
          <a:p>
            <a:pPr lvl="0">
              <a:lnSpc>
                <a:spcPct val="90000"/>
              </a:lnSpc>
            </a:pPr>
            <a:r>
              <a:rPr lang="en-US" sz="3200" dirty="0"/>
              <a:t>Be prepared to prove the negative: that newly discovered contamination existed prior to COC issuance. </a:t>
            </a:r>
          </a:p>
          <a:p>
            <a:pPr lvl="0">
              <a:lnSpc>
                <a:spcPct val="90000"/>
              </a:lnSpc>
            </a:pPr>
            <a:r>
              <a:rPr lang="en-US" sz="3200" dirty="0"/>
              <a:t>TCEQ may be reluctant to agree to release.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6388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B7C3-4041-B869-6E3A-3ABD6D5C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 to play : Quick  Processing times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3ED5-9509-136F-1789-4C972A36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9906000" cy="454548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Legislative purpose of VCP is to foster Real Estate transactions because this generates rapid, private cleanup of sites.</a:t>
            </a:r>
          </a:p>
          <a:p>
            <a:r>
              <a:rPr lang="en-US" sz="2800" dirty="0"/>
              <a:t>In VCP,  Applicants pay up front fee and pay for  costs of review. In exchange, VCP program offered quick reviews and approvals to move cleanup quickly.</a:t>
            </a:r>
          </a:p>
          <a:p>
            <a:r>
              <a:rPr lang="en-US" sz="2800" dirty="0"/>
              <a:t>TCEQ goal of 45 day turnaround for document review  was critical to success.</a:t>
            </a:r>
          </a:p>
          <a:p>
            <a:pPr lvl="1"/>
            <a:r>
              <a:rPr lang="en-US" sz="2800" dirty="0"/>
              <a:t>“Staff will make every attempt to review a [workplan or report]  within 45 days, but it does not believe adopting a specific time frame as a rule is appropriate”.</a:t>
            </a:r>
            <a:r>
              <a:rPr lang="en-US" sz="1900" dirty="0"/>
              <a:t> 21 TexReg 3206</a:t>
            </a:r>
            <a:endParaRPr lang="en-US" sz="2800" dirty="0"/>
          </a:p>
          <a:p>
            <a:r>
              <a:rPr lang="en-US" sz="2800" dirty="0"/>
              <a:t>In 2006, average time for review of the APAR was 50 days</a:t>
            </a:r>
            <a:r>
              <a:rPr lang="en-US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119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AAB1-8AA1-46B4-5F49-B3B83095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predictability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24C84-EAD4-B40B-9F49-ED2F95C9C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VCP had experienced Project Managers with good understanding of TRRP cleanup rules and off-ramps. </a:t>
            </a:r>
          </a:p>
          <a:p>
            <a:pPr lvl="1"/>
            <a:r>
              <a:rPr lang="en-US" sz="2800" dirty="0"/>
              <a:t>Resulted in early identification of </a:t>
            </a:r>
            <a:r>
              <a:rPr lang="en-US" sz="2800" u="sng" dirty="0"/>
              <a:t>all</a:t>
            </a:r>
            <a:r>
              <a:rPr lang="en-US" sz="2800" dirty="0"/>
              <a:t> issues; reduced back and forth iterations between applicant and VCP</a:t>
            </a:r>
          </a:p>
          <a:p>
            <a:pPr lvl="1"/>
            <a:r>
              <a:rPr lang="en-US" sz="2800" dirty="0"/>
              <a:t>Experience in assessing all the various TRRP flexibility options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367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B54B6BC3-2B8F-4DD8-B857-0F8930EC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A ladder in the desert">
            <a:extLst>
              <a:ext uri="{FF2B5EF4-FFF2-40B4-BE49-F238E27FC236}">
                <a16:creationId xmlns:a16="http://schemas.microsoft.com/office/drawing/2014/main" id="{A40EB2D0-E845-B9B4-137E-F1C18CB6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77"/>
          <a:stretch>
            <a:fillRect/>
          </a:stretch>
        </p:blipFill>
        <p:spPr>
          <a:xfrm>
            <a:off x="20" y="10"/>
            <a:ext cx="12198803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3FB6CB-B795-6C3A-7092-D08F9F2D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35624"/>
            <a:ext cx="6232201" cy="30684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Future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61572A-1D1B-4050-AAAD-AE4B2AB1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14464"/>
            <a:ext cx="12188952" cy="2583133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CC6741-2D53-4EFF-85C0-42C95E27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4293" y="5336275"/>
            <a:ext cx="6507707" cy="15217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0C4E58-6752-4DBB-B0C2-2D3206A07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33465" y="4490113"/>
            <a:ext cx="2058535" cy="237471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44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AE50-AC59-712B-6461-BE5BBAF6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the future hold?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0A199-3CDC-109F-EF3B-4D5AA8C4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VCP program has lost key staff and institutional knowledge.</a:t>
            </a:r>
          </a:p>
          <a:p>
            <a:r>
              <a:rPr lang="en-US" sz="3200" dirty="0"/>
              <a:t>Result has been decline in elements that made VCP so successful:</a:t>
            </a:r>
          </a:p>
          <a:p>
            <a:r>
              <a:rPr lang="en-US" sz="3200" dirty="0"/>
              <a:t> Now have:</a:t>
            </a:r>
          </a:p>
          <a:p>
            <a:pPr lvl="1"/>
            <a:r>
              <a:rPr lang="en-US" sz="2800" dirty="0"/>
              <a:t>Longer processing times</a:t>
            </a:r>
          </a:p>
          <a:p>
            <a:pPr lvl="1"/>
            <a:r>
              <a:rPr lang="en-US" sz="2800" dirty="0"/>
              <a:t>Uncertainty about what information an applicant needs to supply.</a:t>
            </a:r>
          </a:p>
          <a:p>
            <a:pPr lvl="1"/>
            <a:r>
              <a:rPr lang="en-US" sz="2800" dirty="0"/>
              <a:t>Unpredictable outcomes over application of  various TRRP standards.</a:t>
            </a:r>
          </a:p>
          <a:p>
            <a:pPr lvl="1"/>
            <a:r>
              <a:rPr lang="en-US" sz="2800" dirty="0"/>
              <a:t>Drop off in Sites entering the VCP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9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B67F-9F28-1482-CDBE-1DAC926A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Loss of institutional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F17B-B0DE-2B4C-3CA7-5CDFCB418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 </a:t>
            </a:r>
            <a:r>
              <a:rPr lang="en-US" sz="3200" dirty="0"/>
              <a:t>“</a:t>
            </a:r>
            <a:r>
              <a:rPr lang="en-US" sz="3200" u="sng" dirty="0">
                <a:solidFill>
                  <a:srgbClr val="FF0000"/>
                </a:solidFill>
              </a:rPr>
              <a:t>Staff turnover in the last few years and the resultant loss of institutional knowledge have increased the demands on remaining staff</a:t>
            </a:r>
            <a:r>
              <a:rPr lang="en-US" sz="3200" dirty="0"/>
              <a:t>” </a:t>
            </a:r>
            <a:r>
              <a:rPr lang="en-US" dirty="0"/>
              <a:t>TCEQ 2024 Biennium Report p.4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VCP has lost many senior staff through attrition.</a:t>
            </a:r>
          </a:p>
          <a:p>
            <a:pPr lvl="1"/>
            <a:r>
              <a:rPr lang="en-US" sz="2800" dirty="0"/>
              <a:t>Reduced knowledge of TRRP flexibility.</a:t>
            </a:r>
          </a:p>
          <a:p>
            <a:pPr lvl="1"/>
            <a:r>
              <a:rPr lang="en-US" sz="2800" dirty="0"/>
              <a:t>Less confidence in decision making with tendency to  second guess and revert to most conservative option. </a:t>
            </a:r>
          </a:p>
          <a:p>
            <a:pPr lvl="1"/>
            <a:r>
              <a:rPr lang="en-US" sz="2800" dirty="0"/>
              <a:t>More frequent re-inventing the wheel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10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anchor="ctr"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The Creation Story</a:t>
            </a:r>
          </a:p>
          <a:p>
            <a:r>
              <a:rPr lang="en-US" sz="3200" dirty="0"/>
              <a:t>Successes</a:t>
            </a:r>
          </a:p>
          <a:p>
            <a:r>
              <a:rPr lang="en-US" sz="3200" dirty="0"/>
              <a:t>The  Future</a:t>
            </a:r>
          </a:p>
          <a:p>
            <a:r>
              <a:rPr lang="en-US" sz="3200" dirty="0"/>
              <a:t>Recommendations</a:t>
            </a:r>
          </a:p>
          <a:p>
            <a:endParaRPr lang="en-US" dirty="0"/>
          </a:p>
        </p:txBody>
      </p:sp>
      <p:pic>
        <p:nvPicPr>
          <p:cNvPr id="25" name="Picture Placeholder 6" descr="A city skyline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/>
        </p:blipFill>
        <p:spPr/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7D49-3DB7-3233-4D09-4FA75BFB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processing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99E2D-05FD-9887-A017-2195F5913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PM currently has 30-50 sites</a:t>
            </a:r>
          </a:p>
          <a:p>
            <a:r>
              <a:rPr lang="en-US" sz="2800" dirty="0"/>
              <a:t>Between 2020 and 2023, VCP  was understaffed; TCEQ reports they are back up to full complement of staff</a:t>
            </a:r>
          </a:p>
          <a:p>
            <a:r>
              <a:rPr lang="en-US" sz="2800" dirty="0"/>
              <a:t>Example:</a:t>
            </a:r>
          </a:p>
          <a:p>
            <a:pPr lvl="1"/>
            <a:r>
              <a:rPr lang="en-US" sz="2400" dirty="0"/>
              <a:t>APAR Review: the average time for TCEQ to approve  an </a:t>
            </a:r>
            <a:r>
              <a:rPr lang="en-US" sz="2400" dirty="0">
                <a:solidFill>
                  <a:srgbClr val="FF0000"/>
                </a:solidFill>
              </a:rPr>
              <a:t>APAR </a:t>
            </a:r>
            <a:r>
              <a:rPr lang="en-US" sz="2400" u="sng" dirty="0">
                <a:solidFill>
                  <a:srgbClr val="FF0000"/>
                </a:solidFill>
              </a:rPr>
              <a:t>doubled from 51 days in 2006 to over 120 days beginning in 2020.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6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E511FDF2-46A1-7A24-A13E-F4E1B34430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404" imgH="405" progId="TCLayout.ActiveDocument.1">
                  <p:embed/>
                </p:oleObj>
              </mc:Choice>
              <mc:Fallback>
                <p:oleObj name="think-cell Slide" r:id="rId24" imgW="404" imgH="40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11FDF2-46A1-7A24-A13E-F4E1B3443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D8378A8-5DE4-6934-A443-3E52B5AD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6" y="365126"/>
            <a:ext cx="9099932" cy="722312"/>
          </a:xfrm>
        </p:spPr>
        <p:txBody>
          <a:bodyPr vert="horz">
            <a:normAutofit fontScale="90000"/>
          </a:bodyPr>
          <a:lstStyle/>
          <a:p>
            <a:r>
              <a:rPr lang="en-US" dirty="0"/>
              <a:t>LONGER PROCESSING TIME: </a:t>
            </a:r>
            <a:br>
              <a:rPr lang="en-US" dirty="0"/>
            </a:br>
            <a:r>
              <a:rPr lang="en-US" dirty="0"/>
              <a:t>Increasing VCP Communication Burden</a:t>
            </a:r>
          </a:p>
        </p:txBody>
      </p:sp>
      <p:graphicFrame>
        <p:nvGraphicFramePr>
          <p:cNvPr id="545" name="Chart 544">
            <a:extLst>
              <a:ext uri="{FF2B5EF4-FFF2-40B4-BE49-F238E27FC236}">
                <a16:creationId xmlns:a16="http://schemas.microsoft.com/office/drawing/2014/main" id="{D0717919-732E-524E-864A-9C1BBF0F3AB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0599057"/>
              </p:ext>
            </p:extLst>
          </p:nvPr>
        </p:nvGraphicFramePr>
        <p:xfrm>
          <a:off x="946944" y="2610046"/>
          <a:ext cx="2938462" cy="285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296459EA-AAC0-8F0C-E691-EFC4484028DA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1723231" y="2284608"/>
            <a:ext cx="0" cy="1308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5AB7A28B-288D-15AB-AB4C-B92F123E43D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723230" y="2284608"/>
            <a:ext cx="13858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E612B8CC-359A-5D8F-43C7-F60061C8EEE4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109119" y="228460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C0630E7-D998-CE4D-3041-36868EA1446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383506" y="5437383"/>
            <a:ext cx="6810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2B0BE74-A373-42C1-9B1A-0B736ADC1B3D}" type="datetime'''P''''''''''r''e'''' ''''''2''''0''''''''''2''''''''''''0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Pre 2020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B503FF5-784F-622D-AC6C-109C0606FFE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726531" y="5437383"/>
            <a:ext cx="7667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D906309-BDEC-468B-9284-2E48FA4BD740}" type="datetime'''''P''''''''''o''''st'''''' ''''2''''0''''''''''20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Post 2020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C0630E7-D998-CE4D-3041-36868EA1446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602581" y="3630808"/>
            <a:ext cx="241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C8E5621-3B20-4AB9-9862-2FB4BE1B93EB}" type="datetime'''''''''2''8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0630E7-D998-CE4D-3041-36868EA1446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988469" y="2475108"/>
            <a:ext cx="241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4DE94C2-50A2-421D-8CAF-7461B0E281C9}" type="datetime'''''''''''''4''''''''''9''''''''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0" name="Text Placeholder 2">
            <a:extLst>
              <a:ext uri="{FF2B5EF4-FFF2-40B4-BE49-F238E27FC236}">
                <a16:creationId xmlns:a16="http://schemas.microsoft.com/office/drawing/2014/main" id="{0C0630E7-D998-CE4D-3041-36868EA1446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213769" y="2148083"/>
            <a:ext cx="40481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14674E8-F186-47AA-8F0A-CC3F13EB54FE}" type="datetime'''''''''''+''''''''2''''''''''1''''''''''''''''''''''''''''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+21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37241E6-C5AA-9A9D-0DA9-E5BC616D3F4F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2151063" y="6172200"/>
            <a:ext cx="214313" cy="1603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E366191-648D-C77E-5E15-C5A0D4EE519D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2151063" y="6396038"/>
            <a:ext cx="214313" cy="16033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673B3F3-0829-A539-CE98-1295B37E1416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4286250" y="6172200"/>
            <a:ext cx="214313" cy="1603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106CF50-B645-FE1A-64D3-54555367C06A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4286250" y="6396038"/>
            <a:ext cx="214313" cy="16033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7DD323B-7BFC-63C6-3B4F-45F4D3D3E562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438900" y="6172200"/>
            <a:ext cx="214313" cy="1603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97774EC-DB47-7255-7FDA-E9E25ECDB226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438900" y="6396038"/>
            <a:ext cx="214313" cy="160338"/>
          </a:xfrm>
          <a:prstGeom prst="rect">
            <a:avLst/>
          </a:prstGeom>
          <a:solidFill>
            <a:srgbClr val="C0C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C0630E7-D998-CE4D-3041-36868EA1446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416175" y="6180138"/>
            <a:ext cx="176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60C3031-932E-436D-9AE2-BE9B36F83725}" type="datetime'''A''PP''R''O''V''''A''L W/ ''''C''''''''OM''ME''N''''T''S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APPROVAL W/ COMMENTS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0630E7-D998-CE4D-3041-36868EA14461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416175" y="6403975"/>
            <a:ext cx="11795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A18261C-C5F3-4014-B023-7584BB97A431}" type="datetime'''C''O''''''''MMEN''''''''''''''''T''''S/''N''''''''''OD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COMMENTS/NOD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33F95D4-8544-2D4F-6D9A-C7426FE371E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551363" y="6180138"/>
            <a:ext cx="1785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686DC65-C382-4CBD-8FFF-01F4905F5DFD}" type="datetime'R''ESPO''NSE'' ''''''T''O'''''' ''C''''''OM''''ME''N''T''S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RESPONSE TO COMMENTS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8CD014F-22FD-EE3F-E1D1-E77326F56C00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551363" y="6403975"/>
            <a:ext cx="10588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10C9F12-509F-4B9C-AF7E-3273B100B883}" type="datetime'S''''T''''''''''''''AT''''''US UPD''''A''''T''''''''''E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STATUS UPDATE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FEFE89F-7E82-7E92-2854-7B2FBC87B0CC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704013" y="6180138"/>
            <a:ext cx="1833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ECF200A-763C-4C9B-8558-79301A5B9712}" type="datetime'''''NO RESP''O''N''SE'''''''' ''''''N''EC''''''''ESSAR''Y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NO RESPONSE NECESSARY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52A1DDFF-A655-7D59-FF5A-7939C73D67B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704013" y="6403975"/>
            <a:ext cx="463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CE240FC-675A-404A-9B1C-EF25CF7C9C2E}" type="datetime'O''''''''''TH''''''''E''''''''''''''''R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OTHER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42FD604B-3966-BB71-DCF5-F62195403AA3}"/>
              </a:ext>
            </a:extLst>
          </p:cNvPr>
          <p:cNvSpPr/>
          <p:nvPr/>
        </p:nvSpPr>
        <p:spPr>
          <a:xfrm>
            <a:off x="365087" y="1324804"/>
            <a:ext cx="6570701" cy="32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Communication Burden per VCP Application ID with COC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E9F21CB8-7008-19D6-58F1-971A870662D0}"/>
              </a:ext>
            </a:extLst>
          </p:cNvPr>
          <p:cNvSpPr/>
          <p:nvPr/>
        </p:nvSpPr>
        <p:spPr>
          <a:xfrm>
            <a:off x="1809767" y="1743329"/>
            <a:ext cx="3634565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Average # of 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communications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22E98726-C185-8563-C442-A09BABDF3336}"/>
              </a:ext>
            </a:extLst>
          </p:cNvPr>
          <p:cNvSpPr/>
          <p:nvPr/>
        </p:nvSpPr>
        <p:spPr>
          <a:xfrm>
            <a:off x="3882231" y="2313470"/>
            <a:ext cx="782638" cy="3232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+ 1.1</a:t>
            </a:r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62F93966-E5B4-5445-77B0-9C1F1FA43F19}"/>
              </a:ext>
            </a:extLst>
          </p:cNvPr>
          <p:cNvSpPr/>
          <p:nvPr/>
        </p:nvSpPr>
        <p:spPr>
          <a:xfrm>
            <a:off x="3882231" y="2825052"/>
            <a:ext cx="782638" cy="3232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97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+ 1.7</a:t>
            </a:r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0D3A0208-FB15-DDE1-80F1-A0878F0DC09C}"/>
              </a:ext>
            </a:extLst>
          </p:cNvPr>
          <p:cNvSpPr/>
          <p:nvPr/>
        </p:nvSpPr>
        <p:spPr>
          <a:xfrm>
            <a:off x="3882231" y="3336634"/>
            <a:ext cx="782638" cy="3232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196B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+ 1.8</a:t>
            </a:r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id="{CDAE30B6-98AE-B84B-CAD3-8F3378AD8E6D}"/>
              </a:ext>
            </a:extLst>
          </p:cNvPr>
          <p:cNvSpPr/>
          <p:nvPr/>
        </p:nvSpPr>
        <p:spPr>
          <a:xfrm>
            <a:off x="3882231" y="3848216"/>
            <a:ext cx="782638" cy="3232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F9E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+ 4.1</a:t>
            </a:r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2B1B78EF-EC3A-F32E-FC04-31A016CF6017}"/>
              </a:ext>
            </a:extLst>
          </p:cNvPr>
          <p:cNvSpPr/>
          <p:nvPr/>
        </p:nvSpPr>
        <p:spPr>
          <a:xfrm>
            <a:off x="3882231" y="4359797"/>
            <a:ext cx="782638" cy="3232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A02B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+ 3.4</a:t>
            </a:r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id="{BDAB5FDD-CC1B-3EA7-C972-1415BC4AA2AD}"/>
              </a:ext>
            </a:extLst>
          </p:cNvPr>
          <p:cNvSpPr/>
          <p:nvPr/>
        </p:nvSpPr>
        <p:spPr>
          <a:xfrm>
            <a:off x="3882231" y="4871378"/>
            <a:ext cx="782638" cy="3232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C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+ 9.2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34E7C-C761-6EA7-58DE-CB61902AC998}"/>
              </a:ext>
            </a:extLst>
          </p:cNvPr>
          <p:cNvSpPr txBox="1"/>
          <p:nvPr/>
        </p:nvSpPr>
        <p:spPr>
          <a:xfrm>
            <a:off x="5739795" y="2072922"/>
            <a:ext cx="58609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Analyzed all  VCP Sites  issued a Final COC (113,000 communication records  from  TCEQ  Central Registry  Correspondence Tracking  Data Base 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Burden almost doubled after 2020.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Every iteration adds time to project 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B6D12-E97B-D269-11CB-110B158D2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3E3398-AF01-A219-9C2C-FA23AD6F308B}"/>
              </a:ext>
            </a:extLst>
          </p:cNvPr>
          <p:cNvSpPr txBox="1">
            <a:spLocks/>
          </p:cNvSpPr>
          <p:nvPr/>
        </p:nvSpPr>
        <p:spPr>
          <a:xfrm>
            <a:off x="11533992" y="60147"/>
            <a:ext cx="622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E4C5A-BBE7-42BA-B0F4-AABA2F3508F5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9352EA-14D9-39F4-B131-C8522F7EA69D}"/>
              </a:ext>
            </a:extLst>
          </p:cNvPr>
          <p:cNvSpPr/>
          <p:nvPr/>
        </p:nvSpPr>
        <p:spPr>
          <a:xfrm>
            <a:off x="7275695" y="4895989"/>
            <a:ext cx="4395730" cy="6924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Data sets: Years listed</a:t>
            </a:r>
          </a:p>
          <a:p>
            <a:r>
              <a:rPr lang="en-US" sz="1200" dirty="0">
                <a:solidFill>
                  <a:schemeClr val="tx1"/>
                </a:solidFill>
              </a:rPr>
              <a:t>Sources: TCEQ Central Registry – Correspondence Tracking; Historic VCP Databases (for VCP500-2000) (Review time in calendar days)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AE60E-375E-9A1C-99FB-EAA06B684AFB}"/>
              </a:ext>
            </a:extLst>
          </p:cNvPr>
          <p:cNvGrpSpPr/>
          <p:nvPr/>
        </p:nvGrpSpPr>
        <p:grpSpPr>
          <a:xfrm>
            <a:off x="520576" y="1689259"/>
            <a:ext cx="6326224" cy="4599204"/>
            <a:chOff x="1452029" y="1134906"/>
            <a:chExt cx="9285713" cy="4599204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3478DAE-5852-401A-9E42-D339BCD6D3B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11844410"/>
                </p:ext>
              </p:extLst>
            </p:nvPr>
          </p:nvGraphicFramePr>
          <p:xfrm>
            <a:off x="1452029" y="1134906"/>
            <a:ext cx="9236695" cy="45881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E8EF10-3B44-D5A9-5E56-3C2A375BCCD5}"/>
                </a:ext>
              </a:extLst>
            </p:cNvPr>
            <p:cNvSpPr txBox="1"/>
            <p:nvPr/>
          </p:nvSpPr>
          <p:spPr>
            <a:xfrm>
              <a:off x="8866903" y="5364778"/>
              <a:ext cx="18708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2021-2022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8DB529-AD74-9551-C381-980792E759BF}"/>
                </a:ext>
              </a:extLst>
            </p:cNvPr>
            <p:cNvSpPr txBox="1"/>
            <p:nvPr/>
          </p:nvSpPr>
          <p:spPr>
            <a:xfrm>
              <a:off x="7216885" y="5332090"/>
              <a:ext cx="15029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2016-2019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FD35B9-B93D-4AB7-2691-D99E3D4D2BB8}"/>
                </a:ext>
              </a:extLst>
            </p:cNvPr>
            <p:cNvSpPr txBox="1"/>
            <p:nvPr/>
          </p:nvSpPr>
          <p:spPr>
            <a:xfrm>
              <a:off x="5621234" y="5332090"/>
              <a:ext cx="1502967" cy="3491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2005-2006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7381B8-EF83-7038-A6DC-671FBA0B3CB1}"/>
                </a:ext>
              </a:extLst>
            </p:cNvPr>
            <p:cNvSpPr txBox="1"/>
            <p:nvPr/>
          </p:nvSpPr>
          <p:spPr>
            <a:xfrm>
              <a:off x="4025583" y="5353761"/>
              <a:ext cx="15029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1999-2000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91EF71-A273-1413-F9F7-51539A3B31BC}"/>
                </a:ext>
              </a:extLst>
            </p:cNvPr>
            <p:cNvSpPr txBox="1"/>
            <p:nvPr/>
          </p:nvSpPr>
          <p:spPr>
            <a:xfrm>
              <a:off x="2319051" y="5364778"/>
              <a:ext cx="17522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1997-1998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90209F-26F1-7C1F-62B3-F0322AE0A82E}"/>
              </a:ext>
            </a:extLst>
          </p:cNvPr>
          <p:cNvSpPr txBox="1"/>
          <p:nvPr/>
        </p:nvSpPr>
        <p:spPr>
          <a:xfrm>
            <a:off x="236863" y="242709"/>
            <a:ext cx="92366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cap="all" dirty="0">
                <a:solidFill>
                  <a:srgbClr val="001E2E"/>
                </a:solidFill>
                <a:latin typeface="Walbaum Display Light"/>
                <a:ea typeface="+mj-ea"/>
                <a:cs typeface="+mj-cs"/>
              </a:rPr>
              <a:t>The result:</a:t>
            </a:r>
          </a:p>
          <a:p>
            <a:r>
              <a:rPr lang="en-US" sz="4400" i="1" cap="all" dirty="0">
                <a:solidFill>
                  <a:srgbClr val="001E2E"/>
                </a:solidFill>
                <a:latin typeface="Walbaum Display Light"/>
                <a:ea typeface="+mj-ea"/>
                <a:cs typeface="+mj-cs"/>
              </a:rPr>
              <a:t>Time to closure increasing</a:t>
            </a:r>
            <a:r>
              <a:rPr kumimoji="0" lang="en-US" sz="4400" b="0" i="1" u="none" strike="noStrike" kern="1200" cap="all" spc="0" normalizeH="0" baseline="0" noProof="0" dirty="0">
                <a:ln>
                  <a:noFill/>
                </a:ln>
                <a:solidFill>
                  <a:srgbClr val="001E2E"/>
                </a:solidFill>
                <a:effectLst/>
                <a:uLnTx/>
                <a:uFillTx/>
                <a:latin typeface="Walbaum Display Light"/>
                <a:ea typeface="+mj-ea"/>
                <a:cs typeface="+mj-cs"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4D866-CADA-7FF2-8AE6-820C397686B4}"/>
              </a:ext>
            </a:extLst>
          </p:cNvPr>
          <p:cNvSpPr txBox="1"/>
          <p:nvPr/>
        </p:nvSpPr>
        <p:spPr>
          <a:xfrm>
            <a:off x="7275694" y="2382177"/>
            <a:ext cx="4395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of  Sites issued COC within two years </a:t>
            </a:r>
          </a:p>
          <a:p>
            <a:r>
              <a:rPr lang="en-US" sz="2400" dirty="0"/>
              <a:t> decreased  dramatically after 2019.</a:t>
            </a:r>
          </a:p>
          <a:p>
            <a:endParaRPr lang="en-US" sz="2400" dirty="0"/>
          </a:p>
          <a:p>
            <a:r>
              <a:rPr lang="en-US" sz="2400" dirty="0"/>
              <a:t>Real Estate transactions are not incentivized by long  closures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2727A7-2CF3-E3F0-673A-57B2A23F963E}"/>
              </a:ext>
            </a:extLst>
          </p:cNvPr>
          <p:cNvCxnSpPr/>
          <p:nvPr/>
        </p:nvCxnSpPr>
        <p:spPr>
          <a:xfrm>
            <a:off x="1418451" y="3409292"/>
            <a:ext cx="5244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86F92C-C671-24F3-8966-A4A6C53D5C19}"/>
              </a:ext>
            </a:extLst>
          </p:cNvPr>
          <p:cNvCxnSpPr>
            <a:cxnSpLocks/>
          </p:cNvCxnSpPr>
          <p:nvPr/>
        </p:nvCxnSpPr>
        <p:spPr>
          <a:xfrm>
            <a:off x="5230287" y="4321856"/>
            <a:ext cx="1432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CB78C6-F813-5D6E-6C61-3A0D74C79542}"/>
              </a:ext>
            </a:extLst>
          </p:cNvPr>
          <p:cNvCxnSpPr>
            <a:cxnSpLocks/>
          </p:cNvCxnSpPr>
          <p:nvPr/>
        </p:nvCxnSpPr>
        <p:spPr>
          <a:xfrm>
            <a:off x="6464176" y="3486410"/>
            <a:ext cx="0" cy="74914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2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18CE-DF42-7EC6-542E-344E9C62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253E6-418E-0577-59C2-412DCBE64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65" y="1915557"/>
            <a:ext cx="9906000" cy="426164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The VCP program has been a tremendous success in its history.</a:t>
            </a:r>
          </a:p>
          <a:p>
            <a:r>
              <a:rPr lang="en-US" sz="3000" dirty="0"/>
              <a:t>It is experiencing problems in fulfilling its mission of facilitating real estate transactions.</a:t>
            </a:r>
          </a:p>
          <a:p>
            <a:pPr lvl="1"/>
            <a:r>
              <a:rPr lang="en-US" sz="2600" dirty="0"/>
              <a:t>Longer processing times are frustrating developers and lenders </a:t>
            </a:r>
          </a:p>
          <a:p>
            <a:pPr lvl="1"/>
            <a:r>
              <a:rPr lang="en-US" sz="2600" dirty="0"/>
              <a:t>Inconsistent application of flexibility offered under TRRP  is frustrating consultants</a:t>
            </a:r>
          </a:p>
          <a:p>
            <a:pPr lvl="1"/>
            <a:r>
              <a:rPr lang="en-US" sz="2600" dirty="0"/>
              <a:t>Interesting Datapoint:  Applications are dropping off: From 100 per year to  only  39 in 2024/ 30 to date in 2025</a:t>
            </a:r>
          </a:p>
          <a:p>
            <a:r>
              <a:rPr lang="en-US" sz="3000" dirty="0"/>
              <a:t>These issues clearly relate to the TCEQ’s acknowledged loss of staffing and  institutional knowledge.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9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8F99-2AC5-B6C9-1B7C-51A26E33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1019D-824B-6F07-F02B-5DCB62A1E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TCEQ has been made aware of these concerns.</a:t>
            </a:r>
          </a:p>
          <a:p>
            <a:r>
              <a:rPr lang="en-US" dirty="0"/>
              <a:t>Have suggested dialog between TCEQ Management and Stakeholders to discuss issues and explore workable  solutions.</a:t>
            </a:r>
          </a:p>
          <a:p>
            <a:r>
              <a:rPr lang="en-US" dirty="0"/>
              <a:t>Explore ways to increase funding for VCP program to better pay and retain PMs.</a:t>
            </a:r>
          </a:p>
          <a:p>
            <a:pPr lvl="1"/>
            <a:r>
              <a:rPr lang="en-US" dirty="0"/>
              <a:t>Suggest regulated entities would not object to significant increases in charges if it resulted in faster turnaround.</a:t>
            </a:r>
          </a:p>
          <a:p>
            <a:r>
              <a:rPr lang="en-US" dirty="0"/>
              <a:t>Refocus on core mission of program: facilitating Real Estate transactions to generate funds for property cleanup.</a:t>
            </a:r>
          </a:p>
        </p:txBody>
      </p:sp>
    </p:spTree>
    <p:extLst>
      <p:ext uri="{BB962C8B-B14F-4D97-AF65-F5344CB8AC3E}">
        <p14:creationId xmlns:p14="http://schemas.microsoft.com/office/powerpoint/2010/main" val="283649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5" descr="Close-up of a bridge with wires">
            <a:extLst>
              <a:ext uri="{FF2B5EF4-FFF2-40B4-BE49-F238E27FC236}">
                <a16:creationId xmlns:a16="http://schemas.microsoft.com/office/drawing/2014/main" id="{E461669C-A7BA-D639-22CB-B5FBBE698B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anchor="t">
            <a:normAutofit/>
          </a:bodyPr>
          <a:lstStyle/>
          <a:p>
            <a:r>
              <a:rPr lang="en-US" dirty="0"/>
              <a:t>Steve Morton</a:t>
            </a:r>
          </a:p>
          <a:p>
            <a:r>
              <a:rPr lang="en-US" dirty="0"/>
              <a:t>512-796-3856</a:t>
            </a:r>
          </a:p>
          <a:p>
            <a:r>
              <a:rPr lang="en-US" dirty="0"/>
              <a:t>steve@themortonfirm.com</a:t>
            </a:r>
          </a:p>
        </p:txBody>
      </p:sp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202" y="165253"/>
            <a:ext cx="9144000" cy="3966072"/>
          </a:xfrm>
          <a:noFill/>
        </p:spPr>
        <p:txBody>
          <a:bodyPr anchor="b"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VCP creation Story: 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follow the money</a:t>
            </a:r>
            <a:br>
              <a:rPr lang="en-US" sz="40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17" name="Picture Placeholder 16" descr="A city with tall buildings">
            <a:extLst>
              <a:ext uri="{FF2B5EF4-FFF2-40B4-BE49-F238E27FC236}">
                <a16:creationId xmlns:a16="http://schemas.microsoft.com/office/drawing/2014/main" id="{4D6EE8D1-247A-B95F-BD1A-A2D76964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7620" y="3547431"/>
            <a:ext cx="12207240" cy="3340411"/>
          </a:xfrm>
        </p:spPr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5F24A-BE38-8624-21B9-A3859883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57" y="533400"/>
            <a:ext cx="11292289" cy="1671639"/>
          </a:xfrm>
        </p:spPr>
        <p:txBody>
          <a:bodyPr>
            <a:normAutofit/>
          </a:bodyPr>
          <a:lstStyle/>
          <a:p>
            <a:r>
              <a:rPr lang="en-US" dirty="0"/>
              <a:t>Superfund  Strict Liability stunted  property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A646-AB5F-CA9C-CB68-3AE517AE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64" y="2480460"/>
            <a:ext cx="9353321" cy="36779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Federal and State Superfund generally imposed  strict liability on landowners of contaminated property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Lenders and developers were hesitant to lend money/purchase contaminated property, as they would be strictly liable for cleanup.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Existing landowners were liable for cleanup, but without money from sale of property often had no financial means to perform cleanup.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89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4D11-54F5-52E4-336A-078741BD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7" y="533401"/>
            <a:ext cx="10652393" cy="1382156"/>
          </a:xfrm>
        </p:spPr>
        <p:txBody>
          <a:bodyPr>
            <a:noAutofit/>
          </a:bodyPr>
          <a:lstStyle/>
          <a:p>
            <a:r>
              <a:rPr lang="en-US" sz="3200" dirty="0"/>
              <a:t>How to Encourage acquisition and clean up  of impacted property: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5FE38-8E16-3035-EC90-0A879C960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09" y="2140027"/>
            <a:ext cx="9906000" cy="3886200"/>
          </a:xfrm>
        </p:spPr>
        <p:txBody>
          <a:bodyPr>
            <a:normAutofit/>
          </a:bodyPr>
          <a:lstStyle/>
          <a:p>
            <a:r>
              <a:rPr lang="en-US" sz="3200" dirty="0"/>
              <a:t>Adopt regulatory programs that: </a:t>
            </a:r>
          </a:p>
          <a:p>
            <a:pPr lvl="1"/>
            <a:r>
              <a:rPr lang="en-US" sz="2800" dirty="0"/>
              <a:t>reduce threat of strict liability and </a:t>
            </a:r>
          </a:p>
          <a:p>
            <a:pPr lvl="1"/>
            <a:r>
              <a:rPr lang="en-US" sz="2800" dirty="0"/>
              <a:t>reduce costs of cleanup.</a:t>
            </a:r>
          </a:p>
          <a:p>
            <a:r>
              <a:rPr lang="en-US" sz="3200" dirty="0"/>
              <a:t>Federal: BFPP Defense; Lender  Liability Defense</a:t>
            </a:r>
          </a:p>
          <a:p>
            <a:r>
              <a:rPr lang="en-US" sz="3200" dirty="0"/>
              <a:t>State: </a:t>
            </a:r>
            <a:r>
              <a:rPr lang="en-US" sz="3200" dirty="0">
                <a:solidFill>
                  <a:srgbClr val="FF0000"/>
                </a:solidFill>
              </a:rPr>
              <a:t>VCP Program</a:t>
            </a:r>
            <a:r>
              <a:rPr lang="en-US" sz="3200" dirty="0"/>
              <a:t>, IOP Program, TRRP rules, Municipal Settings Designations</a:t>
            </a:r>
          </a:p>
        </p:txBody>
      </p:sp>
    </p:spTree>
    <p:extLst>
      <p:ext uri="{BB962C8B-B14F-4D97-AF65-F5344CB8AC3E}">
        <p14:creationId xmlns:p14="http://schemas.microsoft.com/office/powerpoint/2010/main" val="137718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934" y="194723"/>
            <a:ext cx="6238688" cy="13822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 </a:t>
            </a:r>
            <a:r>
              <a:rPr lang="en-US" dirty="0"/>
              <a:t>VCP just turned 30 years old!</a:t>
            </a:r>
          </a:p>
        </p:txBody>
      </p:sp>
      <p:pic>
        <p:nvPicPr>
          <p:cNvPr id="24" name="Picture Placeholder 7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r="25918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6158" y="1784733"/>
            <a:ext cx="6238687" cy="45398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100" dirty="0"/>
              <a:t>Texas VCP was adopted by statute in 1995. Texas Health and Safety Code 361.602 .</a:t>
            </a:r>
          </a:p>
          <a:p>
            <a:r>
              <a:rPr lang="en-US" sz="3100" dirty="0"/>
              <a:t> Rules were adopted in 1996. 30 Texas Administrative Code Chapter 333, 21 Tex.Reg. 3203.</a:t>
            </a:r>
          </a:p>
          <a:p>
            <a:r>
              <a:rPr lang="en-US" sz="3100" dirty="0"/>
              <a:t>Kudos to original TCEQ staff drafters, Chuck Epperson and Ramon Dasch.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6E0D4398-84C2-41B8-BF30-3157F7B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Placeholder 42" descr="A plane flying over a city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9" r="1" b="19509"/>
          <a:stretch>
            <a:fillRect/>
          </a:stretch>
        </p:blipFill>
        <p:spPr>
          <a:xfrm>
            <a:off x="20" y="10"/>
            <a:ext cx="9137156" cy="6857989"/>
          </a:xfrm>
          <a:prstGeom prst="rect">
            <a:avLst/>
          </a:prstGeom>
        </p:spPr>
      </p:pic>
      <p:sp>
        <p:nvSpPr>
          <p:cNvPr id="64" name="Rectangle 23">
            <a:extLst>
              <a:ext uri="{FF2B5EF4-FFF2-40B4-BE49-F238E27FC236}">
                <a16:creationId xmlns:a16="http://schemas.microsoft.com/office/drawing/2014/main" id="{1E519840-CB5B-442F-AF8C-F848E7699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5558" y="-6724"/>
            <a:ext cx="4265457" cy="686873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1747097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747097 w 5170888"/>
              <a:gd name="connsiteY4" fmla="*/ 0 h 6865085"/>
              <a:gd name="connsiteX0" fmla="*/ 1404766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404766 w 5170888"/>
              <a:gd name="connsiteY4" fmla="*/ 0 h 6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88" h="6865085">
                <a:moveTo>
                  <a:pt x="1404766" y="0"/>
                </a:moveTo>
                <a:lnTo>
                  <a:pt x="5170888" y="0"/>
                </a:lnTo>
                <a:lnTo>
                  <a:pt x="5170888" y="6857998"/>
                </a:lnTo>
                <a:lnTo>
                  <a:pt x="0" y="6865085"/>
                </a:lnTo>
                <a:lnTo>
                  <a:pt x="14047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940" y="3425638"/>
            <a:ext cx="3880692" cy="19533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en-US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dirty="0" err="1"/>
              <a:t>VCp</a:t>
            </a:r>
            <a:r>
              <a:rPr lang="en-US" dirty="0"/>
              <a:t> is A huge success</a:t>
            </a:r>
            <a:endParaRPr lang="en-US" i="1" kern="1200" cap="all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176" y="1116873"/>
            <a:ext cx="2521424" cy="1520669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20000"/>
              </a:lnSpc>
            </a:pPr>
            <a:endParaRPr lang="en-US" sz="1600" spc="300" dirty="0">
              <a:solidFill>
                <a:schemeClr val="tx2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C7EF422-3076-48F2-A38B-7CA85177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31959" y="0"/>
            <a:ext cx="5279056" cy="777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896548C-21A4-493D-B220-64E89F1E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81082" y="-6724"/>
            <a:ext cx="2279175" cy="68647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008F6-FCB8-7764-361E-04C55F3E5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7DB-1710-7C1F-0E4E-384F2C82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VCP is a huge success!!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25697-1330-393D-2293-FEF54A023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&gt; </a:t>
            </a:r>
            <a:r>
              <a:rPr lang="en-US" sz="4000" b="1" i="1" u="sng" dirty="0">
                <a:solidFill>
                  <a:srgbClr val="FF0000"/>
                </a:solidFill>
              </a:rPr>
              <a:t>2800</a:t>
            </a:r>
            <a:r>
              <a:rPr lang="en-US" sz="4000" dirty="0"/>
              <a:t>  COCs </a:t>
            </a:r>
            <a:r>
              <a:rPr lang="en-US" dirty="0"/>
              <a:t>issued</a:t>
            </a:r>
          </a:p>
          <a:p>
            <a:pPr lvl="1"/>
            <a:r>
              <a:rPr lang="en-US" dirty="0"/>
              <a:t> </a:t>
            </a:r>
            <a:r>
              <a:rPr lang="en-US" sz="2800" dirty="0"/>
              <a:t>American Airlines Center, Seaholm, Love Field</a:t>
            </a:r>
          </a:p>
          <a:p>
            <a:r>
              <a:rPr lang="en-US" sz="4000" b="1" i="1" u="sng" dirty="0">
                <a:solidFill>
                  <a:srgbClr val="FF0000"/>
                </a:solidFill>
              </a:rPr>
              <a:t>&gt; $300,000,000 </a:t>
            </a:r>
            <a:r>
              <a:rPr lang="en-US" dirty="0"/>
              <a:t>in private funds spent to cleanup sites, </a:t>
            </a:r>
          </a:p>
          <a:p>
            <a:r>
              <a:rPr lang="en-US" sz="4000" b="1" i="1" u="sng" dirty="0">
                <a:solidFill>
                  <a:srgbClr val="FF0000"/>
                </a:solidFill>
              </a:rPr>
              <a:t>&gt; $515,000,000  </a:t>
            </a:r>
            <a:r>
              <a:rPr lang="en-US" dirty="0"/>
              <a:t>increase in taxable value (2019-date)</a:t>
            </a:r>
          </a:p>
          <a:p>
            <a:r>
              <a:rPr lang="en-US" sz="4000" b="1" i="1" u="sng" dirty="0">
                <a:solidFill>
                  <a:srgbClr val="FF0000"/>
                </a:solidFill>
              </a:rPr>
              <a:t>&gt; 5000 </a:t>
            </a:r>
            <a:r>
              <a:rPr lang="en-US" dirty="0"/>
              <a:t> jobs created (2019-date)</a:t>
            </a:r>
          </a:p>
          <a:p>
            <a:r>
              <a:rPr lang="en-US" sz="2800" dirty="0"/>
              <a:t>TCEQ deserves enormous credit for this.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0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79DD-96A9-5D8B-2A66-CAD5C4AB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Elements for vCP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59C3-23D2-A2EC-C65A-F27DFC5EA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u="sng" dirty="0"/>
              <a:t>Enforceable Release From Liability</a:t>
            </a:r>
            <a:endParaRPr lang="en-US" sz="3200" dirty="0"/>
          </a:p>
          <a:p>
            <a:r>
              <a:rPr lang="en-US" sz="3200" dirty="0"/>
              <a:t>Confidence that </a:t>
            </a:r>
            <a:r>
              <a:rPr lang="en-US" sz="3200" u="sng" dirty="0"/>
              <a:t>site is actually clean</a:t>
            </a:r>
            <a:r>
              <a:rPr lang="en-US" sz="3200" dirty="0"/>
              <a:t>.</a:t>
            </a:r>
          </a:p>
          <a:p>
            <a:r>
              <a:rPr lang="en-US" sz="3200" u="sng" dirty="0"/>
              <a:t>Quick processing times </a:t>
            </a:r>
            <a:r>
              <a:rPr lang="en-US" sz="3200" dirty="0"/>
              <a:t> consistent with speed of real estate transactions.</a:t>
            </a:r>
          </a:p>
          <a:p>
            <a:r>
              <a:rPr lang="en-US" sz="3200" u="sng" dirty="0"/>
              <a:t>Predictability</a:t>
            </a:r>
            <a:r>
              <a:rPr lang="en-US" sz="3200" dirty="0"/>
              <a:t> in cleanup requirements.</a:t>
            </a:r>
          </a:p>
          <a:p>
            <a:endParaRPr lang="en-US" sz="3200" dirty="0"/>
          </a:p>
          <a:p>
            <a:r>
              <a:rPr lang="en-US" sz="3200" dirty="0"/>
              <a:t>Any loss of these elements could hurt the efficacy of the VCP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0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gf5OFmcS9dHgQ0sZL0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3.7Q6rSs4MmNwhDb3t_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J6EkndKIQVn4LxrBjh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Uo60MSsvWeGqfuwEDVy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dUhakE2wGJe5JqRd1Q6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z0SyrZiZu1W9oWx6v_r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K_6fs.cjjEXmyCRiH6_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jHtnCZhNuqmg8bGPXMe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0lqMdJGYSsWSW0O2_V7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VtnKFqLSFzf3q.xx9e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fk4a8km_UE4BFNBtmWB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ZvxwNEOEXoFnbwXFYAk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6Z2y78bK116VlZPRVW6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E4JNt_uY3Jhr__dcxB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ShbB0dgq68JJgEwC9H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xkQFpxoSQV87.GJc._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5tcSwy5mFgY_YZMu0T3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l4m0WIkw9UMoWwpHy5K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O2gJ1NzoBFTFn7wJtl7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youvHbHfqPVok9f.PN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6NgMirQQu2AiYeGOkFpA"/>
</p:tagLst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{F527F8F8-3295-48D3-BF32-6633E07A9ACE}tf22797433_win32</Template>
  <TotalTime>33898</TotalTime>
  <Words>1309</Words>
  <Application>Microsoft Office PowerPoint</Application>
  <PresentationFormat>Widescreen</PresentationFormat>
  <Paragraphs>163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Candara</vt:lpstr>
      <vt:lpstr>Univers Condensed Light</vt:lpstr>
      <vt:lpstr>Walbaum Display Light</vt:lpstr>
      <vt:lpstr>AngleLinesVTI</vt:lpstr>
      <vt:lpstr>Office Theme</vt:lpstr>
      <vt:lpstr>think-cell Slide</vt:lpstr>
      <vt:lpstr>Texas Voluntary Cleanup Program  A thirty-year Retrospective and thoughts on the future</vt:lpstr>
      <vt:lpstr>AGENDA</vt:lpstr>
      <vt:lpstr>    The VCP creation Story:   follow the money  </vt:lpstr>
      <vt:lpstr>Superfund  Strict Liability stunted  property development</vt:lpstr>
      <vt:lpstr>How to Encourage acquisition and clean up  of impacted property:</vt:lpstr>
      <vt:lpstr> VCP just turned 30 years old!</vt:lpstr>
      <vt:lpstr> VCp is A huge success</vt:lpstr>
      <vt:lpstr>VCP is a huge success!!</vt:lpstr>
      <vt:lpstr> Elements for vCP success</vt:lpstr>
      <vt:lpstr> Release from liability </vt:lpstr>
      <vt:lpstr> Practice Note !</vt:lpstr>
      <vt:lpstr> Practice Note!</vt:lpstr>
      <vt:lpstr> Clean Site</vt:lpstr>
      <vt:lpstr> Practice Note!</vt:lpstr>
      <vt:lpstr>pay to play : Quick  Processing times </vt:lpstr>
      <vt:lpstr> predictability </vt:lpstr>
      <vt:lpstr>The Future</vt:lpstr>
      <vt:lpstr>What does the future hold?</vt:lpstr>
      <vt:lpstr> Loss of institutional knowledge</vt:lpstr>
      <vt:lpstr>Longer processing times</vt:lpstr>
      <vt:lpstr>LONGER PROCESSING TIME:  Increasing VCP Communication Burden</vt:lpstr>
      <vt:lpstr>PowerPoint Presentation</vt:lpstr>
      <vt:lpstr>summary</vt:lpstr>
      <vt:lpstr>Final thoughts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Morton</dc:creator>
  <cp:lastModifiedBy>Steve Morton</cp:lastModifiedBy>
  <cp:revision>42</cp:revision>
  <dcterms:created xsi:type="dcterms:W3CDTF">2025-06-29T14:53:10Z</dcterms:created>
  <dcterms:modified xsi:type="dcterms:W3CDTF">2025-07-25T21:43:44Z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