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6" r:id="rId6"/>
    <p:sldId id="263" r:id="rId7"/>
    <p:sldId id="264" r:id="rId8"/>
    <p:sldId id="260" r:id="rId9"/>
    <p:sldId id="267" r:id="rId10"/>
    <p:sldId id="268" r:id="rId11"/>
    <p:sldId id="261" r:id="rId12"/>
    <p:sldId id="259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3AF776-2018-51EE-795C-C12EFB3DEE10}" name="Trevor Cole" initials="TC" userId="S::t.cole@sqenv.com::7852f482-7b9e-496a-89a3-c69f5fde448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3C5D-CFC4-7206-8C0F-719F534A4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9F467-4405-B396-43A5-11573D6A0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51518-5D06-D530-0307-88476C3D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97A71-F43A-DC13-F9AB-8F1CE3B0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2267F-4A93-33EB-0F89-255E1443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8148-C597-5805-5284-95413362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40EAD-D1E8-6957-23FE-CC008627C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6ADE4-B2C0-78AE-3711-3A075124C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C27EB-9E0E-F56C-3F09-6BC367D0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08A94-4F59-D3D1-EC52-71B511D1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1B476-D860-46C1-3348-0143F3DDA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5CAA4-1F12-E25B-DC1D-40B8DAC21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63581-4954-B8B8-C608-69E3042E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8822-56DB-98EA-26F0-9D7B381B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1D875-86B3-6DDE-EB56-8938B82D5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7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A7D44-B64A-9732-C94E-271DA3F8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75BBA-5228-61DB-2394-A579B4CDD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ACF6-382C-F893-75B3-8BCC10B67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61DB2-23EC-9246-5F05-7CBB6AF8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35D6-0F43-BC52-DA69-838E9910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60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82A1F-F77F-DE9C-6AF8-3CB5008E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32A4-921E-A277-3BB6-0C707EB53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F0BD7-A37A-67D2-2B7E-148581859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C4718-A581-4778-D5C8-D27B5F21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E6474-9D7E-A93D-F7EB-54A43A6FB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DC8CD-D906-E8F5-01D5-286B1E5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85A7F-D791-0822-41A3-250EA721F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EEF3F-2C8D-5AA4-D2E6-BCDAF7513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C7AF5-67F2-DE7E-B04D-B19645E0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F5DE6-566E-0F56-F6A3-1EB7DD36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249CB-DA23-4A31-8955-8DF3AC33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7CAB-7B20-BD23-5763-04F2FF4F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DFF6C-BA4A-6227-F7CA-6FA600A21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262A8-B01D-5239-8D3B-CE829711D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96DAC-6C57-2FE8-D7B6-C2829BC47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25383-F06B-3C2D-B72F-E9158F17F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47C89-AA9F-DD7D-EDBD-735E746B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E604C-1BFF-27C2-9EF5-7B6CF0F8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C199A-FC40-0B83-7E18-61C64C37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66AC-7129-21E4-8CD9-32C2D816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406B5-0064-16AE-3346-02F12B87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736CB9-83BA-A8CE-65F1-A10CF60A4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E6F24-3A6F-0910-B8FA-AA035DEF6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9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35D85-CDD8-CBEC-6431-A78949182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6A337-0F49-BB39-785A-78798C66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5B577-A029-720F-9CCF-09A44B3A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7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9DAE-202C-A23B-2844-647E4850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86A0-AD15-96C9-A1C0-8BF024B0D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79714-E128-6377-AE79-34D6473EF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9CFF6-E192-55FC-A4FD-EE72C78B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A78FB-2709-49E1-2CA8-542FF13B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B0C76-1EAD-00FB-94F4-F3BEA35EF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1551-25EA-9C57-089D-31FAFCB08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F1980D-31A3-7A3B-F7EF-101A21CD8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A9352-A00B-48AE-7C87-5844A1E02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70515-6373-F686-1E2C-C5AA0C0B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591D8-D1FD-7488-4773-EE9B6CA8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201BF-2D49-C74A-B0AC-A5A81853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1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89EDC-1597-53AB-5CEE-A689F421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F45A5-5CE5-5A84-7E23-AD080F53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C7F1F-2F29-5BBD-7438-1EF58A2C1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10CABE-F609-4905-AFD5-46A24B3CCB3D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1A20-A3F3-EFC7-972E-FB982F945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622E4-32FB-84F3-3C29-93091856B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877021-CF83-4396-BD23-3CC58AAC7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69CA-2CF6-3EBD-943C-D15EB05F2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7866" y="200487"/>
            <a:ext cx="4518601" cy="24723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Many Layers and Flavors of PFAS</a:t>
            </a:r>
          </a:p>
        </p:txBody>
      </p:sp>
      <p:pic>
        <p:nvPicPr>
          <p:cNvPr id="5" name="Picture 4" descr="A box of candy and a box of candy&#10;&#10;AI-generated content may be incorrect.">
            <a:extLst>
              <a:ext uri="{FF2B5EF4-FFF2-40B4-BE49-F238E27FC236}">
                <a16:creationId xmlns:a16="http://schemas.microsoft.com/office/drawing/2014/main" id="{8FB8AE12-C940-5AE5-2246-DEB592692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5EEB05-BDB4-778B-3DA1-5E815243F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77" y="5116674"/>
            <a:ext cx="4021232" cy="14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93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89396-56BA-C3D7-7EF0-B20B075B6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DC10-B856-52EE-12DE-48C72A41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80" y="141221"/>
            <a:ext cx="1161407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AFFF Tank at Warehouse that Had Already Been Cleaned 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C5A543-6A43-E289-9EFA-CD5DFD2AF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180" y="1402837"/>
            <a:ext cx="11090371" cy="4333461"/>
          </a:xfrm>
        </p:spPr>
      </p:pic>
    </p:spTree>
    <p:extLst>
      <p:ext uri="{BB962C8B-B14F-4D97-AF65-F5344CB8AC3E}">
        <p14:creationId xmlns:p14="http://schemas.microsoft.com/office/powerpoint/2010/main" val="2318175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6799C-2599-3B4F-0428-8B7CAD8FA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4A53-EA3D-D9CD-B481-9C0E31457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Teflon and Freon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702D-A256-AEAE-D2E8-7F8B334D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66" y="1253331"/>
            <a:ext cx="10515600" cy="4351338"/>
          </a:xfrm>
        </p:spPr>
        <p:txBody>
          <a:bodyPr/>
          <a:lstStyle/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Teflon (polytetrafluoroethylene or PTFE) is not (currently) a regulated PFAS chemical.  As long as PTFE was not being manufactured at a facility, there should not be a PFAS issue.</a:t>
            </a:r>
          </a:p>
          <a:p>
            <a:pPr marL="0" lvl="1" indent="0">
              <a:buNone/>
            </a:pPr>
            <a:endParaRPr lang="en-US" dirty="0"/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“Freon” is a generic description for a number of refrigerants including both chlorofluorocarbons and </a:t>
            </a:r>
            <a:r>
              <a:rPr lang="en-US" dirty="0" err="1"/>
              <a:t>hydroflouocarbons</a:t>
            </a:r>
            <a:r>
              <a:rPr lang="en-US" dirty="0"/>
              <a:t>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7C166-36F8-C007-60CC-A6325355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731" y="2292975"/>
            <a:ext cx="1256102" cy="10913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38C637-9563-D9E0-2070-F519411ED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52" y="4626397"/>
            <a:ext cx="1959246" cy="1308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C1618D-4274-AE30-CD6F-5676F139D8AB}"/>
              </a:ext>
            </a:extLst>
          </p:cNvPr>
          <p:cNvSpPr txBox="1"/>
          <p:nvPr/>
        </p:nvSpPr>
        <p:spPr>
          <a:xfrm>
            <a:off x="5025725" y="4772721"/>
            <a:ext cx="5462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Freon 134a – 1,1,1,2-Tetrafluorethane.  Not a regulated PFAS and should not be in soil or groundwater (except in very unusual situations)</a:t>
            </a:r>
          </a:p>
        </p:txBody>
      </p:sp>
    </p:spTree>
    <p:extLst>
      <p:ext uri="{BB962C8B-B14F-4D97-AF65-F5344CB8AC3E}">
        <p14:creationId xmlns:p14="http://schemas.microsoft.com/office/powerpoint/2010/main" val="101933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071AE-1EC2-0A13-F2B1-04EEC623C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21D7-6554-1C1A-3CAB-2B2709B0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problems are PFAS causing: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5B177-D247-213A-C250-CDBBDA71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97" y="1409005"/>
            <a:ext cx="10515600" cy="5083870"/>
          </a:xfrm>
        </p:spPr>
        <p:txBody>
          <a:bodyPr>
            <a:normAutofit fontScale="92500"/>
          </a:bodyPr>
          <a:lstStyle/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200" dirty="0"/>
              <a:t>Confusion regarding the regulations and uncertainty about future regulations.  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200" dirty="0"/>
              <a:t>Real estate transactions, questions regarding the potential for a PFAS issue based on current or past property usage.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200" dirty="0"/>
              <a:t>Delay of regulatory closures, like VCP sites, and additional sampling requirements.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200" dirty="0"/>
              <a:t>Significant increase in costs of assessments (PFAS analyses ~$400/sample.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200" dirty="0"/>
              <a:t>Cleanups are expensive!  (They were developed to withstand heat and so they are hard to destroy.  They are slippery, so they don’t stick that well to things like activated carbon.)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sz="3200" dirty="0"/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08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CCB63-6E51-B8F8-8D2B-32A589E0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252C-5B15-C296-808D-6BD068E3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PFAS Strategies: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462CF-E58B-D6D7-6323-DB9695889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8" lvl="1" indent="-4587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Avoid looking, if possible.  Do the research to support that the activities performed were not likely to have resulted in releases of </a:t>
            </a:r>
            <a:r>
              <a:rPr lang="en-US" sz="2800" b="1" u="sng" dirty="0"/>
              <a:t>regulated</a:t>
            </a:r>
            <a:r>
              <a:rPr lang="en-US" sz="2800" dirty="0"/>
              <a:t> PFAS chemicals.  Just because a facility used PTFE products should not require a PFAS evaluation.</a:t>
            </a:r>
          </a:p>
          <a:p>
            <a:pPr marL="458788" lvl="1" indent="-4587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If testing is required, conduct a thorough background study.</a:t>
            </a:r>
          </a:p>
          <a:p>
            <a:pPr marL="458788" lvl="1" indent="-458788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/>
              <a:t>Consider removal or containment as the first options for any areas requiring remediation.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5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F516-44C8-A9A2-0D0A-46E6B579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93DDE-57AA-32AB-23B7-CFFFC747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028"/>
            <a:ext cx="10515600" cy="4351338"/>
          </a:xfrm>
        </p:spPr>
        <p:txBody>
          <a:bodyPr/>
          <a:lstStyle/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800" dirty="0"/>
              <a:t>Brief History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800" dirty="0"/>
              <a:t>Chemical Structures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800" dirty="0"/>
              <a:t>PFAS – Good and Bad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800" dirty="0"/>
              <a:t>How Small are Those Numbers?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800" dirty="0"/>
              <a:t>PFAS “Industries” and Examples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800" dirty="0"/>
              <a:t>Teflon and Freon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800" dirty="0"/>
              <a:t>Problems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800" dirty="0"/>
              <a:t>Strategies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7B759-43FC-D2F4-101F-85EE1A0D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5FFF-DA86-A53D-7F0A-905D672F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57" y="36351"/>
            <a:ext cx="11912885" cy="1325563"/>
          </a:xfrm>
        </p:spPr>
        <p:txBody>
          <a:bodyPr/>
          <a:lstStyle/>
          <a:p>
            <a:r>
              <a:rPr lang="en-US" dirty="0"/>
              <a:t>Per-and Polyfluoroalkyl Substances (PFAS)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3F6D4-524A-DCE9-15A9-12B5DF52D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78" y="1136270"/>
            <a:ext cx="11557570" cy="5639537"/>
          </a:xfrm>
        </p:spPr>
        <p:txBody>
          <a:bodyPr>
            <a:normAutofit fontScale="62500" lnSpcReduction="20000"/>
          </a:bodyPr>
          <a:lstStyle/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First developed in the 1930s and 1940s.  One of the first applications was Teflon which was created by DuPont, sort of by accident when they were working on refrigerants.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Teflon trademarked in 1945 by DuPont.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Mass production of PFOA (used to manufacture Teflon) by 3M began in 1947.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In the 1950s, PFAS use was expanded into various industries and consumer products.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PFOS was discovered by 3M in 1953 and used in products like Scotchgard.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Aqueous Film Forming Foams (AFFF), a firefighting foam developed by 3M and the Navy in the 1960s (commonly contained PFOS and PFOA as surfactants).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In the 1970s, occupational studies found detections of some PFAS in the blood of exposed workers.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Beginning in 1990s, studies showed PFAS in the ppb range in the general human population and now is present in almost all residents of the US and other industrial nations.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It was not until the 2000s that PFAS were widely documented in the environmental samples, primarily because PFAS testing was not generally available before this time.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3800" dirty="0"/>
              <a:t>Analytical methods continue to be developed with lower and lower detection limits.</a:t>
            </a:r>
          </a:p>
          <a:p>
            <a:pPr marL="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6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D3DD2-B613-FE5E-33DE-3834A15B9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FD8A-4EAB-905D-1BED-B30DF261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of PFAS Chemicals: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FC46E-89CF-36A6-2D56-6072A5E91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93" y="1378699"/>
            <a:ext cx="10515600" cy="1215526"/>
          </a:xfrm>
        </p:spPr>
        <p:txBody>
          <a:bodyPr>
            <a:normAutofit/>
          </a:bodyPr>
          <a:lstStyle/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There are thousands of PFAS chemicals, and not complete agreement on the chemical definition of PFAS.  In general, PFAS are chemicals with a 2- to 16-carbon chain with fluorine bonded to all of the carbon atoms.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0D9EA-45CA-1549-C6AD-5BDDF8652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67" y="2704262"/>
            <a:ext cx="4297446" cy="1081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0BA90-35EB-5575-A712-55A7095A7D96}"/>
              </a:ext>
            </a:extLst>
          </p:cNvPr>
          <p:cNvSpPr txBox="1"/>
          <p:nvPr/>
        </p:nvSpPr>
        <p:spPr>
          <a:xfrm>
            <a:off x="6178193" y="2644726"/>
            <a:ext cx="5702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Perfluorooctanoic acid or PFOA</a:t>
            </a:r>
          </a:p>
          <a:p>
            <a:r>
              <a:rPr lang="en-US" sz="2000" dirty="0"/>
              <a:t>(used to manufacture Teflon and historically in fire-fighting foams, phase out began in mid 2000s)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426BB-B348-52FD-AFB0-D5E8CF820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340" y="5479301"/>
            <a:ext cx="3933900" cy="10818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9F5A4D-AE39-3E01-E119-21E290C513B8}"/>
              </a:ext>
            </a:extLst>
          </p:cNvPr>
          <p:cNvSpPr txBox="1"/>
          <p:nvPr/>
        </p:nvSpPr>
        <p:spPr>
          <a:xfrm>
            <a:off x="6234362" y="5467464"/>
            <a:ext cx="5350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6:2 </a:t>
            </a:r>
            <a:r>
              <a:rPr lang="en-US" sz="2000" dirty="0" err="1"/>
              <a:t>Fluorotelomersulfonic</a:t>
            </a:r>
            <a:r>
              <a:rPr lang="en-US" sz="2000" dirty="0"/>
              <a:t> acid or 6:2-FTS</a:t>
            </a:r>
          </a:p>
          <a:p>
            <a:r>
              <a:rPr lang="en-US" sz="2000" dirty="0"/>
              <a:t>(created as replacement for PFOS in fire-fighting foams)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D78F9C-DD08-BE49-650C-84D14F8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731" y="4082434"/>
            <a:ext cx="3818196" cy="10818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B2CAB2-BF8F-690D-132E-DD03FAF7CF5E}"/>
              </a:ext>
            </a:extLst>
          </p:cNvPr>
          <p:cNvSpPr txBox="1"/>
          <p:nvPr/>
        </p:nvSpPr>
        <p:spPr>
          <a:xfrm>
            <a:off x="6178193" y="3961625"/>
            <a:ext cx="5462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Perfluorooctanesulfonic</a:t>
            </a:r>
            <a:r>
              <a:rPr lang="en-US" sz="2000" dirty="0"/>
              <a:t> acid or PFOS</a:t>
            </a:r>
          </a:p>
          <a:p>
            <a:r>
              <a:rPr lang="en-US" sz="2000" dirty="0"/>
              <a:t>(was key ingredient in Scotchgard, used as surfactant in fire-fighting foams phase out began in 2002)</a:t>
            </a:r>
          </a:p>
        </p:txBody>
      </p:sp>
    </p:spTree>
    <p:extLst>
      <p:ext uri="{BB962C8B-B14F-4D97-AF65-F5344CB8AC3E}">
        <p14:creationId xmlns:p14="http://schemas.microsoft.com/office/powerpoint/2010/main" val="208325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FFFDB-BC87-9B49-547B-CECEDB086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6B6E-1820-5A23-A89B-39F16725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 Good About PFAS?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3CA93-566E-411F-015C-D3683BAF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94" y="1476304"/>
            <a:ext cx="10515600" cy="4914222"/>
          </a:xfrm>
        </p:spPr>
        <p:txBody>
          <a:bodyPr>
            <a:normAutofit/>
          </a:bodyPr>
          <a:lstStyle/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They are resistant to water, oil and staining, and provide those properties to the materials that they are added to (or coated).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Non-stick cook ware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Food Packaging (pizza boxes and candy wrappers, maybe even Gobstoppers!)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Stain-resistant fabrics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They are slippery and used in coatings, lubricants and surfactants.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They are heat resistant and especially effective for flammable liquid fires.  Aqueous film forming foam (AFFF) creates a foam blanket that cuts off the oxygen to the fuel and prevents flammable vapors from escaping.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00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9DA7E-23A5-304A-7C2A-37623E99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2CA8-BB15-EA98-E13C-3127E74B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So Bad About PFAS?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421F-EFC5-1CE4-FCD7-23536BA7D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78" y="1378698"/>
            <a:ext cx="10515600" cy="5032376"/>
          </a:xfrm>
        </p:spPr>
        <p:txBody>
          <a:bodyPr>
            <a:normAutofit lnSpcReduction="10000"/>
          </a:bodyPr>
          <a:lstStyle/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Very persistent in the environment.  Approximate generalized environmental half-lives in groundwater: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Benzene – 1 year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Trichloroethene – 10 years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PFAS – 50 to 100+ years (varies by chemical)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Cause potential health problems.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Cancer (kidney and testicular)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Liver and kidney damage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Immune system issues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Reproductive and developmental problems.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Metabolic dysfunction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Concentrations that </a:t>
            </a:r>
            <a:r>
              <a:rPr lang="en-US" u="sng" dirty="0"/>
              <a:t>may</a:t>
            </a:r>
            <a:r>
              <a:rPr lang="en-US" dirty="0"/>
              <a:t> cause problems are miniscule.   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Concern about data quality and accuracy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Likely will be found everywhere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Forced to prove a negative (it is here, but it didn’t come from here)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8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FB6B5-5BF5-F56C-9BC8-58A7496BE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D7E0-73D5-2965-E9E5-D32A81335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How Little Are the Numbers?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9575D-8C4C-1340-9FDD-28B1D46A0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671" y="1394216"/>
            <a:ext cx="10515600" cy="1091076"/>
          </a:xfrm>
        </p:spPr>
        <p:txBody>
          <a:bodyPr>
            <a:normAutofit/>
          </a:bodyPr>
          <a:lstStyle/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dirty="0"/>
              <a:t>The Maximum Contaminant Levels (MCLs) for PFOS and PFOA are 4 ng/L (nanograms per liter or parts per trillion).</a:t>
            </a:r>
          </a:p>
          <a:p>
            <a:pPr marL="915988" lvl="2" indent="-458788">
              <a:buFont typeface="Wingdings" panose="05000000000000000000" pitchFamily="2" charset="2"/>
              <a:buChar char="§"/>
            </a:pPr>
            <a:r>
              <a:rPr lang="en-US" dirty="0"/>
              <a:t>This is approximately 72% of one Gobstopper dissolved in all of Lady Bird Lake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 descr="A red ball on a blue surface&#10;&#10;AI-generated content may be incorrect.">
            <a:extLst>
              <a:ext uri="{FF2B5EF4-FFF2-40B4-BE49-F238E27FC236}">
                <a16:creationId xmlns:a16="http://schemas.microsoft.com/office/drawing/2014/main" id="{DD34E17C-C30A-8FCC-4F05-2ABA18B26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884" y="3883550"/>
            <a:ext cx="777453" cy="698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E54F6-FBF1-509D-0080-70306F5A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13" y="2631443"/>
            <a:ext cx="4551210" cy="327496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68F960-7A81-1756-2B70-87BAA921F359}"/>
              </a:ext>
            </a:extLst>
          </p:cNvPr>
          <p:cNvSpPr txBox="1">
            <a:spLocks/>
          </p:cNvSpPr>
          <p:nvPr/>
        </p:nvSpPr>
        <p:spPr>
          <a:xfrm>
            <a:off x="690489" y="5906410"/>
            <a:ext cx="4903763" cy="80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Lady Bird Lake capacity 7,338 acre-ft of water (9 trillion grams)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44A640C-EE6F-5472-C2EB-3720FA68C1BA}"/>
              </a:ext>
            </a:extLst>
          </p:cNvPr>
          <p:cNvSpPr txBox="1">
            <a:spLocks/>
          </p:cNvSpPr>
          <p:nvPr/>
        </p:nvSpPr>
        <p:spPr>
          <a:xfrm>
            <a:off x="6821658" y="5833727"/>
            <a:ext cx="4903763" cy="80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/>
              <a:t>Gobstopper 50.1 grams, only need 36 grams, so 72% of one Gobstopper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5387FD-AD2E-F8E4-B574-99BAAA1C965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787757" y="4232912"/>
            <a:ext cx="4144127" cy="12308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B833CB1-9B31-E737-7B77-AC68AB6746F0}"/>
              </a:ext>
            </a:extLst>
          </p:cNvPr>
          <p:cNvSpPr/>
          <p:nvPr/>
        </p:nvSpPr>
        <p:spPr>
          <a:xfrm>
            <a:off x="8997558" y="4005602"/>
            <a:ext cx="506038" cy="506074"/>
          </a:xfrm>
          <a:custGeom>
            <a:avLst/>
            <a:gdLst>
              <a:gd name="connsiteX0" fmla="*/ 195209 w 452063"/>
              <a:gd name="connsiteY0" fmla="*/ 46234 h 472611"/>
              <a:gd name="connsiteX1" fmla="*/ 215757 w 452063"/>
              <a:gd name="connsiteY1" fmla="*/ 231168 h 472611"/>
              <a:gd name="connsiteX2" fmla="*/ 0 w 452063"/>
              <a:gd name="connsiteY2" fmla="*/ 215757 h 472611"/>
              <a:gd name="connsiteX3" fmla="*/ 10274 w 452063"/>
              <a:gd name="connsiteY3" fmla="*/ 375007 h 472611"/>
              <a:gd name="connsiteX4" fmla="*/ 205483 w 452063"/>
              <a:gd name="connsiteY4" fmla="*/ 472611 h 472611"/>
              <a:gd name="connsiteX5" fmla="*/ 328773 w 452063"/>
              <a:gd name="connsiteY5" fmla="*/ 467474 h 472611"/>
              <a:gd name="connsiteX6" fmla="*/ 452063 w 452063"/>
              <a:gd name="connsiteY6" fmla="*/ 251717 h 472611"/>
              <a:gd name="connsiteX7" fmla="*/ 390418 w 452063"/>
              <a:gd name="connsiteY7" fmla="*/ 97604 h 472611"/>
              <a:gd name="connsiteX8" fmla="*/ 236305 w 452063"/>
              <a:gd name="connsiteY8" fmla="*/ 0 h 472611"/>
              <a:gd name="connsiteX9" fmla="*/ 236305 w 452063"/>
              <a:gd name="connsiteY9" fmla="*/ 0 h 472611"/>
              <a:gd name="connsiteX0" fmla="*/ 204734 w 452063"/>
              <a:gd name="connsiteY0" fmla="*/ 33627 h 472611"/>
              <a:gd name="connsiteX1" fmla="*/ 215757 w 452063"/>
              <a:gd name="connsiteY1" fmla="*/ 231168 h 472611"/>
              <a:gd name="connsiteX2" fmla="*/ 0 w 452063"/>
              <a:gd name="connsiteY2" fmla="*/ 215757 h 472611"/>
              <a:gd name="connsiteX3" fmla="*/ 10274 w 452063"/>
              <a:gd name="connsiteY3" fmla="*/ 375007 h 472611"/>
              <a:gd name="connsiteX4" fmla="*/ 205483 w 452063"/>
              <a:gd name="connsiteY4" fmla="*/ 472611 h 472611"/>
              <a:gd name="connsiteX5" fmla="*/ 328773 w 452063"/>
              <a:gd name="connsiteY5" fmla="*/ 467474 h 472611"/>
              <a:gd name="connsiteX6" fmla="*/ 452063 w 452063"/>
              <a:gd name="connsiteY6" fmla="*/ 251717 h 472611"/>
              <a:gd name="connsiteX7" fmla="*/ 390418 w 452063"/>
              <a:gd name="connsiteY7" fmla="*/ 97604 h 472611"/>
              <a:gd name="connsiteX8" fmla="*/ 236305 w 452063"/>
              <a:gd name="connsiteY8" fmla="*/ 0 h 472611"/>
              <a:gd name="connsiteX9" fmla="*/ 236305 w 452063"/>
              <a:gd name="connsiteY9" fmla="*/ 0 h 472611"/>
              <a:gd name="connsiteX0" fmla="*/ 258709 w 506038"/>
              <a:gd name="connsiteY0" fmla="*/ 33627 h 472611"/>
              <a:gd name="connsiteX1" fmla="*/ 269732 w 506038"/>
              <a:gd name="connsiteY1" fmla="*/ 231168 h 472611"/>
              <a:gd name="connsiteX2" fmla="*/ 0 w 506038"/>
              <a:gd name="connsiteY2" fmla="*/ 240973 h 472611"/>
              <a:gd name="connsiteX3" fmla="*/ 64249 w 506038"/>
              <a:gd name="connsiteY3" fmla="*/ 375007 h 472611"/>
              <a:gd name="connsiteX4" fmla="*/ 259458 w 506038"/>
              <a:gd name="connsiteY4" fmla="*/ 472611 h 472611"/>
              <a:gd name="connsiteX5" fmla="*/ 382748 w 506038"/>
              <a:gd name="connsiteY5" fmla="*/ 467474 h 472611"/>
              <a:gd name="connsiteX6" fmla="*/ 506038 w 506038"/>
              <a:gd name="connsiteY6" fmla="*/ 251717 h 472611"/>
              <a:gd name="connsiteX7" fmla="*/ 444393 w 506038"/>
              <a:gd name="connsiteY7" fmla="*/ 97604 h 472611"/>
              <a:gd name="connsiteX8" fmla="*/ 290280 w 506038"/>
              <a:gd name="connsiteY8" fmla="*/ 0 h 472611"/>
              <a:gd name="connsiteX9" fmla="*/ 290280 w 506038"/>
              <a:gd name="connsiteY9" fmla="*/ 0 h 472611"/>
              <a:gd name="connsiteX0" fmla="*/ 258709 w 506038"/>
              <a:gd name="connsiteY0" fmla="*/ 33627 h 472611"/>
              <a:gd name="connsiteX1" fmla="*/ 269732 w 506038"/>
              <a:gd name="connsiteY1" fmla="*/ 231168 h 472611"/>
              <a:gd name="connsiteX2" fmla="*/ 0 w 506038"/>
              <a:gd name="connsiteY2" fmla="*/ 240973 h 472611"/>
              <a:gd name="connsiteX3" fmla="*/ 64249 w 506038"/>
              <a:gd name="connsiteY3" fmla="*/ 375007 h 472611"/>
              <a:gd name="connsiteX4" fmla="*/ 259458 w 506038"/>
              <a:gd name="connsiteY4" fmla="*/ 472611 h 472611"/>
              <a:gd name="connsiteX5" fmla="*/ 452598 w 506038"/>
              <a:gd name="connsiteY5" fmla="*/ 403035 h 472611"/>
              <a:gd name="connsiteX6" fmla="*/ 506038 w 506038"/>
              <a:gd name="connsiteY6" fmla="*/ 251717 h 472611"/>
              <a:gd name="connsiteX7" fmla="*/ 444393 w 506038"/>
              <a:gd name="connsiteY7" fmla="*/ 97604 h 472611"/>
              <a:gd name="connsiteX8" fmla="*/ 290280 w 506038"/>
              <a:gd name="connsiteY8" fmla="*/ 0 h 472611"/>
              <a:gd name="connsiteX9" fmla="*/ 290280 w 506038"/>
              <a:gd name="connsiteY9" fmla="*/ 0 h 472611"/>
              <a:gd name="connsiteX0" fmla="*/ 258709 w 506038"/>
              <a:gd name="connsiteY0" fmla="*/ 33627 h 472611"/>
              <a:gd name="connsiteX1" fmla="*/ 269732 w 506038"/>
              <a:gd name="connsiteY1" fmla="*/ 231168 h 472611"/>
              <a:gd name="connsiteX2" fmla="*/ 0 w 506038"/>
              <a:gd name="connsiteY2" fmla="*/ 240973 h 472611"/>
              <a:gd name="connsiteX3" fmla="*/ 64249 w 506038"/>
              <a:gd name="connsiteY3" fmla="*/ 375007 h 472611"/>
              <a:gd name="connsiteX4" fmla="*/ 259458 w 506038"/>
              <a:gd name="connsiteY4" fmla="*/ 472611 h 472611"/>
              <a:gd name="connsiteX5" fmla="*/ 452598 w 506038"/>
              <a:gd name="connsiteY5" fmla="*/ 403035 h 472611"/>
              <a:gd name="connsiteX6" fmla="*/ 506038 w 506038"/>
              <a:gd name="connsiteY6" fmla="*/ 251717 h 472611"/>
              <a:gd name="connsiteX7" fmla="*/ 482493 w 506038"/>
              <a:gd name="connsiteY7" fmla="*/ 124221 h 472611"/>
              <a:gd name="connsiteX8" fmla="*/ 290280 w 506038"/>
              <a:gd name="connsiteY8" fmla="*/ 0 h 472611"/>
              <a:gd name="connsiteX9" fmla="*/ 290280 w 506038"/>
              <a:gd name="connsiteY9" fmla="*/ 0 h 472611"/>
              <a:gd name="connsiteX0" fmla="*/ 258709 w 506038"/>
              <a:gd name="connsiteY0" fmla="*/ 33627 h 472611"/>
              <a:gd name="connsiteX1" fmla="*/ 269732 w 506038"/>
              <a:gd name="connsiteY1" fmla="*/ 231168 h 472611"/>
              <a:gd name="connsiteX2" fmla="*/ 0 w 506038"/>
              <a:gd name="connsiteY2" fmla="*/ 240973 h 472611"/>
              <a:gd name="connsiteX3" fmla="*/ 64249 w 506038"/>
              <a:gd name="connsiteY3" fmla="*/ 375007 h 472611"/>
              <a:gd name="connsiteX4" fmla="*/ 259458 w 506038"/>
              <a:gd name="connsiteY4" fmla="*/ 472611 h 472611"/>
              <a:gd name="connsiteX5" fmla="*/ 452598 w 506038"/>
              <a:gd name="connsiteY5" fmla="*/ 403035 h 472611"/>
              <a:gd name="connsiteX6" fmla="*/ 506038 w 506038"/>
              <a:gd name="connsiteY6" fmla="*/ 251717 h 472611"/>
              <a:gd name="connsiteX7" fmla="*/ 482493 w 506038"/>
              <a:gd name="connsiteY7" fmla="*/ 124221 h 472611"/>
              <a:gd name="connsiteX8" fmla="*/ 290280 w 506038"/>
              <a:gd name="connsiteY8" fmla="*/ 0 h 472611"/>
              <a:gd name="connsiteX9" fmla="*/ 256943 w 506038"/>
              <a:gd name="connsiteY9" fmla="*/ 50431 h 472611"/>
              <a:gd name="connsiteX0" fmla="*/ 258709 w 506038"/>
              <a:gd name="connsiteY0" fmla="*/ 33627 h 472611"/>
              <a:gd name="connsiteX1" fmla="*/ 269732 w 506038"/>
              <a:gd name="connsiteY1" fmla="*/ 231168 h 472611"/>
              <a:gd name="connsiteX2" fmla="*/ 0 w 506038"/>
              <a:gd name="connsiteY2" fmla="*/ 240973 h 472611"/>
              <a:gd name="connsiteX3" fmla="*/ 64249 w 506038"/>
              <a:gd name="connsiteY3" fmla="*/ 375007 h 472611"/>
              <a:gd name="connsiteX4" fmla="*/ 259458 w 506038"/>
              <a:gd name="connsiteY4" fmla="*/ 472611 h 472611"/>
              <a:gd name="connsiteX5" fmla="*/ 452598 w 506038"/>
              <a:gd name="connsiteY5" fmla="*/ 403035 h 472611"/>
              <a:gd name="connsiteX6" fmla="*/ 506038 w 506038"/>
              <a:gd name="connsiteY6" fmla="*/ 251717 h 472611"/>
              <a:gd name="connsiteX7" fmla="*/ 482493 w 506038"/>
              <a:gd name="connsiteY7" fmla="*/ 124221 h 472611"/>
              <a:gd name="connsiteX8" fmla="*/ 290280 w 506038"/>
              <a:gd name="connsiteY8" fmla="*/ 0 h 472611"/>
              <a:gd name="connsiteX0" fmla="*/ 269732 w 506038"/>
              <a:gd name="connsiteY0" fmla="*/ 231168 h 472611"/>
              <a:gd name="connsiteX1" fmla="*/ 0 w 506038"/>
              <a:gd name="connsiteY1" fmla="*/ 240973 h 472611"/>
              <a:gd name="connsiteX2" fmla="*/ 64249 w 506038"/>
              <a:gd name="connsiteY2" fmla="*/ 375007 h 472611"/>
              <a:gd name="connsiteX3" fmla="*/ 259458 w 506038"/>
              <a:gd name="connsiteY3" fmla="*/ 472611 h 472611"/>
              <a:gd name="connsiteX4" fmla="*/ 452598 w 506038"/>
              <a:gd name="connsiteY4" fmla="*/ 403035 h 472611"/>
              <a:gd name="connsiteX5" fmla="*/ 506038 w 506038"/>
              <a:gd name="connsiteY5" fmla="*/ 251717 h 472611"/>
              <a:gd name="connsiteX6" fmla="*/ 482493 w 506038"/>
              <a:gd name="connsiteY6" fmla="*/ 124221 h 472611"/>
              <a:gd name="connsiteX7" fmla="*/ 290280 w 506038"/>
              <a:gd name="connsiteY7" fmla="*/ 0 h 472611"/>
              <a:gd name="connsiteX0" fmla="*/ 269732 w 506038"/>
              <a:gd name="connsiteY0" fmla="*/ 204552 h 445995"/>
              <a:gd name="connsiteX1" fmla="*/ 0 w 506038"/>
              <a:gd name="connsiteY1" fmla="*/ 214357 h 445995"/>
              <a:gd name="connsiteX2" fmla="*/ 64249 w 506038"/>
              <a:gd name="connsiteY2" fmla="*/ 348391 h 445995"/>
              <a:gd name="connsiteX3" fmla="*/ 259458 w 506038"/>
              <a:gd name="connsiteY3" fmla="*/ 445995 h 445995"/>
              <a:gd name="connsiteX4" fmla="*/ 452598 w 506038"/>
              <a:gd name="connsiteY4" fmla="*/ 376419 h 445995"/>
              <a:gd name="connsiteX5" fmla="*/ 506038 w 506038"/>
              <a:gd name="connsiteY5" fmla="*/ 225101 h 445995"/>
              <a:gd name="connsiteX6" fmla="*/ 482493 w 506038"/>
              <a:gd name="connsiteY6" fmla="*/ 97605 h 445995"/>
              <a:gd name="connsiteX7" fmla="*/ 282343 w 506038"/>
              <a:gd name="connsiteY7" fmla="*/ 0 h 445995"/>
              <a:gd name="connsiteX0" fmla="*/ 269732 w 506038"/>
              <a:gd name="connsiteY0" fmla="*/ 204552 h 445995"/>
              <a:gd name="connsiteX1" fmla="*/ 267092 w 506038"/>
              <a:gd name="connsiteY1" fmla="*/ 202244 h 445995"/>
              <a:gd name="connsiteX2" fmla="*/ 0 w 506038"/>
              <a:gd name="connsiteY2" fmla="*/ 214357 h 445995"/>
              <a:gd name="connsiteX3" fmla="*/ 64249 w 506038"/>
              <a:gd name="connsiteY3" fmla="*/ 348391 h 445995"/>
              <a:gd name="connsiteX4" fmla="*/ 259458 w 506038"/>
              <a:gd name="connsiteY4" fmla="*/ 445995 h 445995"/>
              <a:gd name="connsiteX5" fmla="*/ 452598 w 506038"/>
              <a:gd name="connsiteY5" fmla="*/ 376419 h 445995"/>
              <a:gd name="connsiteX6" fmla="*/ 506038 w 506038"/>
              <a:gd name="connsiteY6" fmla="*/ 225101 h 445995"/>
              <a:gd name="connsiteX7" fmla="*/ 482493 w 506038"/>
              <a:gd name="connsiteY7" fmla="*/ 97605 h 445995"/>
              <a:gd name="connsiteX8" fmla="*/ 282343 w 506038"/>
              <a:gd name="connsiteY8" fmla="*/ 0 h 445995"/>
              <a:gd name="connsiteX0" fmla="*/ 269732 w 506038"/>
              <a:gd name="connsiteY0" fmla="*/ 204552 h 445995"/>
              <a:gd name="connsiteX1" fmla="*/ 267092 w 506038"/>
              <a:gd name="connsiteY1" fmla="*/ 202244 h 445995"/>
              <a:gd name="connsiteX2" fmla="*/ 0 w 506038"/>
              <a:gd name="connsiteY2" fmla="*/ 214357 h 445995"/>
              <a:gd name="connsiteX3" fmla="*/ 64249 w 506038"/>
              <a:gd name="connsiteY3" fmla="*/ 348391 h 445995"/>
              <a:gd name="connsiteX4" fmla="*/ 259458 w 506038"/>
              <a:gd name="connsiteY4" fmla="*/ 445995 h 445995"/>
              <a:gd name="connsiteX5" fmla="*/ 452598 w 506038"/>
              <a:gd name="connsiteY5" fmla="*/ 376419 h 445995"/>
              <a:gd name="connsiteX6" fmla="*/ 506038 w 506038"/>
              <a:gd name="connsiteY6" fmla="*/ 225101 h 445995"/>
              <a:gd name="connsiteX7" fmla="*/ 482493 w 506038"/>
              <a:gd name="connsiteY7" fmla="*/ 97605 h 445995"/>
              <a:gd name="connsiteX8" fmla="*/ 282343 w 506038"/>
              <a:gd name="connsiteY8" fmla="*/ 0 h 445995"/>
              <a:gd name="connsiteX0" fmla="*/ 269732 w 506038"/>
              <a:gd name="connsiteY0" fmla="*/ 208235 h 449678"/>
              <a:gd name="connsiteX1" fmla="*/ 267092 w 506038"/>
              <a:gd name="connsiteY1" fmla="*/ 205927 h 449678"/>
              <a:gd name="connsiteX2" fmla="*/ 0 w 506038"/>
              <a:gd name="connsiteY2" fmla="*/ 218040 h 449678"/>
              <a:gd name="connsiteX3" fmla="*/ 64249 w 506038"/>
              <a:gd name="connsiteY3" fmla="*/ 352074 h 449678"/>
              <a:gd name="connsiteX4" fmla="*/ 259458 w 506038"/>
              <a:gd name="connsiteY4" fmla="*/ 449678 h 449678"/>
              <a:gd name="connsiteX5" fmla="*/ 452598 w 506038"/>
              <a:gd name="connsiteY5" fmla="*/ 380102 h 449678"/>
              <a:gd name="connsiteX6" fmla="*/ 506038 w 506038"/>
              <a:gd name="connsiteY6" fmla="*/ 228784 h 449678"/>
              <a:gd name="connsiteX7" fmla="*/ 482493 w 506038"/>
              <a:gd name="connsiteY7" fmla="*/ 101288 h 449678"/>
              <a:gd name="connsiteX8" fmla="*/ 282343 w 506038"/>
              <a:gd name="connsiteY8" fmla="*/ 3683 h 449678"/>
              <a:gd name="connsiteX9" fmla="*/ 271855 w 506038"/>
              <a:gd name="connsiteY9" fmla="*/ 21013 h 449678"/>
              <a:gd name="connsiteX0" fmla="*/ 269732 w 506038"/>
              <a:gd name="connsiteY0" fmla="*/ 205160 h 446603"/>
              <a:gd name="connsiteX1" fmla="*/ 267092 w 506038"/>
              <a:gd name="connsiteY1" fmla="*/ 202852 h 446603"/>
              <a:gd name="connsiteX2" fmla="*/ 0 w 506038"/>
              <a:gd name="connsiteY2" fmla="*/ 214965 h 446603"/>
              <a:gd name="connsiteX3" fmla="*/ 64249 w 506038"/>
              <a:gd name="connsiteY3" fmla="*/ 348999 h 446603"/>
              <a:gd name="connsiteX4" fmla="*/ 259458 w 506038"/>
              <a:gd name="connsiteY4" fmla="*/ 446603 h 446603"/>
              <a:gd name="connsiteX5" fmla="*/ 452598 w 506038"/>
              <a:gd name="connsiteY5" fmla="*/ 377027 h 446603"/>
              <a:gd name="connsiteX6" fmla="*/ 506038 w 506038"/>
              <a:gd name="connsiteY6" fmla="*/ 225709 h 446603"/>
              <a:gd name="connsiteX7" fmla="*/ 482493 w 506038"/>
              <a:gd name="connsiteY7" fmla="*/ 98213 h 446603"/>
              <a:gd name="connsiteX8" fmla="*/ 282343 w 506038"/>
              <a:gd name="connsiteY8" fmla="*/ 608 h 446603"/>
              <a:gd name="connsiteX9" fmla="*/ 282967 w 506038"/>
              <a:gd name="connsiteY9" fmla="*/ 202853 h 446603"/>
              <a:gd name="connsiteX0" fmla="*/ 269732 w 506038"/>
              <a:gd name="connsiteY0" fmla="*/ 205134 h 446577"/>
              <a:gd name="connsiteX1" fmla="*/ 267092 w 506038"/>
              <a:gd name="connsiteY1" fmla="*/ 202826 h 446577"/>
              <a:gd name="connsiteX2" fmla="*/ 0 w 506038"/>
              <a:gd name="connsiteY2" fmla="*/ 214939 h 446577"/>
              <a:gd name="connsiteX3" fmla="*/ 64249 w 506038"/>
              <a:gd name="connsiteY3" fmla="*/ 348973 h 446577"/>
              <a:gd name="connsiteX4" fmla="*/ 259458 w 506038"/>
              <a:gd name="connsiteY4" fmla="*/ 446577 h 446577"/>
              <a:gd name="connsiteX5" fmla="*/ 452598 w 506038"/>
              <a:gd name="connsiteY5" fmla="*/ 377001 h 446577"/>
              <a:gd name="connsiteX6" fmla="*/ 506038 w 506038"/>
              <a:gd name="connsiteY6" fmla="*/ 225683 h 446577"/>
              <a:gd name="connsiteX7" fmla="*/ 482493 w 506038"/>
              <a:gd name="connsiteY7" fmla="*/ 98187 h 446577"/>
              <a:gd name="connsiteX8" fmla="*/ 282343 w 506038"/>
              <a:gd name="connsiteY8" fmla="*/ 582 h 446577"/>
              <a:gd name="connsiteX9" fmla="*/ 275029 w 506038"/>
              <a:gd name="connsiteY9" fmla="*/ 212633 h 44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038" h="446577">
                <a:moveTo>
                  <a:pt x="269732" y="205134"/>
                </a:moveTo>
                <a:lnTo>
                  <a:pt x="267092" y="202826"/>
                </a:lnTo>
                <a:lnTo>
                  <a:pt x="0" y="214939"/>
                </a:lnTo>
                <a:lnTo>
                  <a:pt x="64249" y="348973"/>
                </a:lnTo>
                <a:lnTo>
                  <a:pt x="259458" y="446577"/>
                </a:lnTo>
                <a:lnTo>
                  <a:pt x="452598" y="377001"/>
                </a:lnTo>
                <a:lnTo>
                  <a:pt x="506038" y="225683"/>
                </a:lnTo>
                <a:lnTo>
                  <a:pt x="482493" y="98187"/>
                </a:lnTo>
                <a:cubicBezTo>
                  <a:pt x="415776" y="65652"/>
                  <a:pt x="382397" y="17707"/>
                  <a:pt x="282343" y="582"/>
                </a:cubicBezTo>
                <a:cubicBezTo>
                  <a:pt x="247237" y="-12797"/>
                  <a:pt x="277214" y="209023"/>
                  <a:pt x="275029" y="212633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4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E52B-5106-C902-2C55-699C9E8FC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4069-952B-FE9A-DEBC-EBBEB473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PFAS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76FC6-F114-F1B3-DBE6-030909DBA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1375459"/>
            <a:ext cx="10515600" cy="5117416"/>
          </a:xfrm>
        </p:spPr>
        <p:txBody>
          <a:bodyPr>
            <a:normAutofit fontScale="77500" lnSpcReduction="20000"/>
          </a:bodyPr>
          <a:lstStyle/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Chemical Manufacturing (PTFE Coating, surface active agents)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Solid Waste Landfill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Sewage Treatment Facilities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Textile Manufacturing, Textile Coating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Urethane and Other Foam Products (except polystyrene) Manufacturing (AFFF)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Airport Operations/Fire Training Centers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Paper Manufacturing, Food Service, Food Containers, Food Packaging, Corrugated and Solid Fiber Box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Electroplating, Plating, Polishing, Anodizing, and Coloring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Paint and Coating Manufacturing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Plastic Material and Resin Manufacturing 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Tanneries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Metal Manufacturing, Metal Fabrication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Semiconductor Industry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r>
              <a:rPr lang="en-US" sz="2900" dirty="0"/>
              <a:t>Other Industries (pesticides, medicinal, botanical, national security, leather and hide tanning and finishing, natural gas extraction, poultry processing, animal slaughtering, carpet and upholstery cleaning services, car washes, marines)</a:t>
            </a:r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458788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7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F253E-66F7-DD5A-3D61-92703522A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DDDF-4255-67EA-DD17-3D69B001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07" y="-154113"/>
            <a:ext cx="1161407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Manufacturer of Specialty Additives for the Coatings and Ink Industries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6C841A-F126-3DFC-D655-12DF74176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843" y="932493"/>
            <a:ext cx="9416265" cy="5862818"/>
          </a:xfrm>
        </p:spPr>
      </p:pic>
    </p:spTree>
    <p:extLst>
      <p:ext uri="{BB962C8B-B14F-4D97-AF65-F5344CB8AC3E}">
        <p14:creationId xmlns:p14="http://schemas.microsoft.com/office/powerpoint/2010/main" val="414169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1023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Wingdings</vt:lpstr>
      <vt:lpstr>Office Theme</vt:lpstr>
      <vt:lpstr>The Many Layers and Flavors of PFAS</vt:lpstr>
      <vt:lpstr>Agenda</vt:lpstr>
      <vt:lpstr>Per-and Polyfluoroalkyl Substances (PFAS) History</vt:lpstr>
      <vt:lpstr>Structures of PFAS Chemicals:</vt:lpstr>
      <vt:lpstr>What is So Good About PFAS?</vt:lpstr>
      <vt:lpstr>What is So Bad About PFAS?</vt:lpstr>
      <vt:lpstr>Just How Little Are the Numbers?</vt:lpstr>
      <vt:lpstr>PFAS Industries</vt:lpstr>
      <vt:lpstr>Manufacturer of Specialty Additives for the Coatings and Ink Industries</vt:lpstr>
      <vt:lpstr>AFFF Tank at Warehouse that Had Already Been Cleaned Out</vt:lpstr>
      <vt:lpstr>Teflon and Freon </vt:lpstr>
      <vt:lpstr>What problems are PFAS causing:</vt:lpstr>
      <vt:lpstr>PFAS Strategies: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Litherland</dc:creator>
  <cp:lastModifiedBy>Qarizada-Smith, Mehria</cp:lastModifiedBy>
  <cp:revision>28</cp:revision>
  <dcterms:created xsi:type="dcterms:W3CDTF">2025-07-01T15:43:59Z</dcterms:created>
  <dcterms:modified xsi:type="dcterms:W3CDTF">2025-07-22T02:49:04Z</dcterms:modified>
</cp:coreProperties>
</file>