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4"/>
  </p:sldMasterIdLst>
  <p:notesMasterIdLst>
    <p:notesMasterId r:id="rId15"/>
  </p:notesMasterIdLst>
  <p:handoutMasterIdLst>
    <p:handoutMasterId r:id="rId16"/>
  </p:handoutMasterIdLst>
  <p:sldIdLst>
    <p:sldId id="2084" r:id="rId5"/>
    <p:sldId id="2086" r:id="rId6"/>
    <p:sldId id="2097" r:id="rId7"/>
    <p:sldId id="2089" r:id="rId8"/>
    <p:sldId id="2099" r:id="rId9"/>
    <p:sldId id="2091" r:id="rId10"/>
    <p:sldId id="2092" r:id="rId11"/>
    <p:sldId id="2096" r:id="rId12"/>
    <p:sldId id="2094" r:id="rId13"/>
    <p:sldId id="2095" r:id="rId14"/>
  </p:sldIdLst>
  <p:sldSz cx="12192000" cy="6858000"/>
  <p:notesSz cx="6950075" cy="9236075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Patton" initials="PP" lastIdx="1" clrIdx="0">
    <p:extLst>
      <p:ext uri="{19B8F6BF-5375-455C-9EA6-DF929625EA0E}">
        <p15:presenceInfo xmlns:p15="http://schemas.microsoft.com/office/powerpoint/2012/main" userId="Pat Patton" providerId="None"/>
      </p:ext>
    </p:extLst>
  </p:cmAuthor>
  <p:cmAuthor id="2" name="Claudia Baeza" initials="CB" lastIdx="1" clrIdx="1">
    <p:extLst>
      <p:ext uri="{19B8F6BF-5375-455C-9EA6-DF929625EA0E}">
        <p15:presenceInfo xmlns:p15="http://schemas.microsoft.com/office/powerpoint/2012/main" userId="Claudia Baez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1A0"/>
    <a:srgbClr val="0DA386"/>
    <a:srgbClr val="001E41"/>
    <a:srgbClr val="FF0000"/>
    <a:srgbClr val="FF9300"/>
    <a:srgbClr val="FFD38A"/>
    <a:srgbClr val="C5E0B4"/>
    <a:srgbClr val="0D0D0D"/>
    <a:srgbClr val="162C9A"/>
    <a:srgbClr val="DCE6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F85A9F-EB26-D375-87CF-743B2241CA93}" v="57" dt="2025-07-08T00:15:23.736"/>
    <p1510:client id="{10C7595B-D955-7EE3-0953-7594BB4CEB5F}" v="148" dt="2025-07-09T18:30:06.046"/>
    <p1510:client id="{61C6ADED-FE0D-02DE-D966-CEFB782CF38A}" v="28" dt="2025-07-08T15:15:33.837"/>
    <p1510:client id="{74533E83-8340-EEA0-B373-4CAD73B9E55D}" v="4" dt="2025-07-09T21:31:06.780"/>
    <p1510:client id="{AD2183A1-6A48-72A5-3E87-C489C5A41B19}" v="46" dt="2025-07-08T14:49:11.0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4386" autoAdjust="0"/>
    <p:restoredTop sz="96300" autoAdjust="0"/>
  </p:normalViewPr>
  <p:slideViewPr>
    <p:cSldViewPr snapToGrid="0">
      <p:cViewPr varScale="1">
        <p:scale>
          <a:sx n="156" d="100"/>
          <a:sy n="156" d="100"/>
        </p:scale>
        <p:origin x="16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297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99A5E8-D815-43BA-ABF3-85703754E4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3012011" cy="463526"/>
          </a:xfrm>
          <a:prstGeom prst="rect">
            <a:avLst/>
          </a:prstGeom>
        </p:spPr>
        <p:txBody>
          <a:bodyPr vert="horz" lIns="90014" tIns="45006" rIns="90014" bIns="4500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BD1198-43D6-4773-9FE3-EB8C81BFE0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6507" y="0"/>
            <a:ext cx="3012011" cy="463526"/>
          </a:xfrm>
          <a:prstGeom prst="rect">
            <a:avLst/>
          </a:prstGeom>
        </p:spPr>
        <p:txBody>
          <a:bodyPr vert="horz" lIns="90014" tIns="45006" rIns="90014" bIns="45006" rtlCol="0"/>
          <a:lstStyle>
            <a:lvl1pPr algn="r">
              <a:defRPr sz="1200"/>
            </a:lvl1pPr>
          </a:lstStyle>
          <a:p>
            <a:fld id="{D24EAE9D-7903-4EA9-9ECD-E657986C8F8E}" type="datetimeFigureOut">
              <a:rPr lang="en-US" smtClean="0"/>
              <a:t>7/24/25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F26DD5-5AAB-4076-818C-1453177F61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8772550"/>
            <a:ext cx="3012011" cy="463526"/>
          </a:xfrm>
          <a:prstGeom prst="rect">
            <a:avLst/>
          </a:prstGeom>
        </p:spPr>
        <p:txBody>
          <a:bodyPr vert="horz" lIns="90014" tIns="45006" rIns="90014" bIns="4500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C65B48-716C-43F0-A3E6-367B54B64E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6507" y="8772550"/>
            <a:ext cx="3012011" cy="463526"/>
          </a:xfrm>
          <a:prstGeom prst="rect">
            <a:avLst/>
          </a:prstGeom>
        </p:spPr>
        <p:txBody>
          <a:bodyPr vert="horz" lIns="90014" tIns="45006" rIns="90014" bIns="45006" rtlCol="0" anchor="b"/>
          <a:lstStyle>
            <a:lvl1pPr algn="r">
              <a:defRPr sz="1200"/>
            </a:lvl1pPr>
          </a:lstStyle>
          <a:p>
            <a:fld id="{2A2C8036-F15C-4B9F-8EA9-89F4642E8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5867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11699" cy="463408"/>
          </a:xfrm>
          <a:prstGeom prst="rect">
            <a:avLst/>
          </a:prstGeom>
        </p:spPr>
        <p:txBody>
          <a:bodyPr vert="horz" lIns="92447" tIns="46221" rIns="92447" bIns="4622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71" y="3"/>
            <a:ext cx="3011699" cy="463408"/>
          </a:xfrm>
          <a:prstGeom prst="rect">
            <a:avLst/>
          </a:prstGeom>
        </p:spPr>
        <p:txBody>
          <a:bodyPr vert="horz" lIns="92447" tIns="46221" rIns="92447" bIns="46221" rtlCol="0"/>
          <a:lstStyle>
            <a:lvl1pPr algn="r">
              <a:defRPr sz="1200"/>
            </a:lvl1pPr>
          </a:lstStyle>
          <a:p>
            <a:fld id="{F2727412-3514-5B4F-B8F0-0350D042681F}" type="datetimeFigureOut">
              <a:rPr lang="en-US" smtClean="0"/>
              <a:t>7/24/25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4113"/>
            <a:ext cx="55372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7" tIns="46221" rIns="92447" bIns="4622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3"/>
            <a:ext cx="5560060" cy="3636705"/>
          </a:xfrm>
          <a:prstGeom prst="rect">
            <a:avLst/>
          </a:prstGeom>
        </p:spPr>
        <p:txBody>
          <a:bodyPr vert="horz" lIns="92447" tIns="46221" rIns="92447" bIns="4622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73"/>
            <a:ext cx="3011699" cy="463407"/>
          </a:xfrm>
          <a:prstGeom prst="rect">
            <a:avLst/>
          </a:prstGeom>
        </p:spPr>
        <p:txBody>
          <a:bodyPr vert="horz" lIns="92447" tIns="46221" rIns="92447" bIns="4622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71" y="8772673"/>
            <a:ext cx="3011699" cy="463407"/>
          </a:xfrm>
          <a:prstGeom prst="rect">
            <a:avLst/>
          </a:prstGeom>
        </p:spPr>
        <p:txBody>
          <a:bodyPr vert="horz" lIns="92447" tIns="46221" rIns="92447" bIns="46221" rtlCol="0" anchor="b"/>
          <a:lstStyle>
            <a:lvl1pPr algn="r">
              <a:defRPr sz="1200"/>
            </a:lvl1pPr>
          </a:lstStyle>
          <a:p>
            <a:fld id="{365F69E3-C71F-EE48-BB0D-2577DDC948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9044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5F69E3-C71F-EE48-BB0D-2577DDC948D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896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5F69E3-C71F-EE48-BB0D-2577DDC948D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805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5F69E3-C71F-EE48-BB0D-2577DDC948D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481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5F69E3-C71F-EE48-BB0D-2577DDC948D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503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674" y="2427611"/>
            <a:ext cx="6476326" cy="1082352"/>
          </a:xfr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672" y="3602038"/>
            <a:ext cx="6476327" cy="54917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o not remove" hidden="1">
            <a:extLst>
              <a:ext uri="{FF2B5EF4-FFF2-40B4-BE49-F238E27FC236}">
                <a16:creationId xmlns:a16="http://schemas.microsoft.com/office/drawing/2014/main" id="{464882FC-3D74-E48C-C282-843BAC74A8F3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6933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BFDCE1-FA12-ECC4-367C-087FC59E97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301468"/>
            <a:ext cx="2284209" cy="22070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85D1DE7-5094-8CA1-A3D0-9B516907860C}"/>
              </a:ext>
            </a:extLst>
          </p:cNvPr>
          <p:cNvSpPr/>
          <p:nvPr userDrawn="1"/>
        </p:nvSpPr>
        <p:spPr>
          <a:xfrm flipV="1">
            <a:off x="238435" y="6314171"/>
            <a:ext cx="11715132" cy="16433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74000">
                <a:schemeClr val="accent1">
                  <a:lumMod val="20000"/>
                  <a:lumOff val="80000"/>
                </a:schemeClr>
              </a:gs>
              <a:gs pos="83000">
                <a:srgbClr val="D5EDFF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74324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866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4E41-9077-2840-BB38-7D1BE0CF1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239791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7/24/25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04509" y="6350963"/>
            <a:ext cx="24673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14E41-9077-2840-BB38-7D1BE0CF1E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367B90-8182-4824-FB40-F88F51B1814C}"/>
              </a:ext>
            </a:extLst>
          </p:cNvPr>
          <p:cNvSpPr/>
          <p:nvPr userDrawn="1"/>
        </p:nvSpPr>
        <p:spPr>
          <a:xfrm flipV="1">
            <a:off x="218514" y="163628"/>
            <a:ext cx="11715132" cy="16433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74000">
                <a:schemeClr val="accent1">
                  <a:lumMod val="20000"/>
                  <a:lumOff val="80000"/>
                </a:schemeClr>
              </a:gs>
              <a:gs pos="83000">
                <a:srgbClr val="D5EDFF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DF1E63-FC6D-C5B8-8AB6-FA860508B7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513" y="599483"/>
            <a:ext cx="619687" cy="57045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80496E-15F5-C8BD-78D2-C2E48D80138B}"/>
              </a:ext>
            </a:extLst>
          </p:cNvPr>
          <p:cNvCxnSpPr/>
          <p:nvPr userDrawn="1"/>
        </p:nvCxnSpPr>
        <p:spPr>
          <a:xfrm>
            <a:off x="11383483" y="6350963"/>
            <a:ext cx="0" cy="36512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38638EF-3050-F8A0-7515-58E5992EA17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105" y="6401841"/>
            <a:ext cx="1337686" cy="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67AE28-77C8-8C0F-0230-4E0F1C8FC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8643" y="2220686"/>
            <a:ext cx="7412500" cy="3733799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dirty="0"/>
              <a:t>2025 Environmental </a:t>
            </a:r>
            <a:r>
              <a:rPr lang="en-US" dirty="0" err="1"/>
              <a:t>Superconference</a:t>
            </a:r>
            <a:br>
              <a:rPr lang="en-US" sz="4400" dirty="0"/>
            </a:br>
            <a:r>
              <a:rPr lang="en-US" sz="2800" dirty="0"/>
              <a:t>Underground Injection Control Segment</a:t>
            </a:r>
            <a:br>
              <a:rPr lang="en-US" sz="2800" dirty="0"/>
            </a:br>
            <a:br>
              <a:rPr lang="en-US" sz="1800" dirty="0"/>
            </a:br>
            <a:r>
              <a:rPr lang="en-US" sz="2400" dirty="0"/>
              <a:t>David Grounds</a:t>
            </a:r>
            <a:br>
              <a:rPr lang="en-US" sz="2400" dirty="0"/>
            </a:br>
            <a:r>
              <a:rPr lang="en-US" sz="2400" dirty="0"/>
              <a:t>Vice President, Regulatory Compliance &amp; QHSE </a:t>
            </a:r>
            <a:br>
              <a:rPr lang="en-US" sz="2400" dirty="0"/>
            </a:br>
            <a:r>
              <a:rPr lang="en-US" sz="2400" dirty="0"/>
              <a:t>Pilot Water Solutions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29782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EAB0E5-7A19-2C7A-DCF5-CF6B2BA03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4E41-9077-2840-BB38-7D1BE0CF1E0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 descr="A blue and black logo&#10;&#10;AI-generated content may be incorrect.">
            <a:extLst>
              <a:ext uri="{FF2B5EF4-FFF2-40B4-BE49-F238E27FC236}">
                <a16:creationId xmlns:a16="http://schemas.microsoft.com/office/drawing/2014/main" id="{44D768EA-C2D4-4A70-64AE-2A01174D6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354" y="2751419"/>
            <a:ext cx="6469292" cy="135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02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CB47D-E671-ABEF-2CFF-1D7EC655D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377"/>
          </a:xfrm>
        </p:spPr>
        <p:txBody>
          <a:bodyPr>
            <a:normAutofit/>
          </a:bodyPr>
          <a:lstStyle/>
          <a:p>
            <a:r>
              <a:rPr lang="en-US" sz="4000" dirty="0"/>
              <a:t>Discussion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60825-9E13-82FD-961B-3A956CDC5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0618"/>
            <a:ext cx="10515600" cy="32699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New RRC guidelines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r>
              <a:rPr lang="en-US" sz="3200" dirty="0"/>
              <a:t>Pore pressure concerns </a:t>
            </a:r>
            <a:endParaRPr lang="en-US" sz="3200" dirty="0">
              <a:ea typeface="Calibri" panose="020F0502020204030204"/>
              <a:cs typeface="Calibri" panose="020F0502020204030204"/>
            </a:endParaRPr>
          </a:p>
          <a:p>
            <a:r>
              <a:rPr lang="en-US" sz="3200" dirty="0"/>
              <a:t>Seismicity </a:t>
            </a:r>
            <a:endParaRPr lang="en-US" sz="3200" dirty="0">
              <a:ea typeface="Calibri" panose="020F0502020204030204"/>
              <a:cs typeface="Calibri" panose="020F0502020204030204"/>
            </a:endParaRPr>
          </a:p>
          <a:p>
            <a:r>
              <a:rPr lang="en-US" sz="3200" dirty="0"/>
              <a:t>Trade associations and affiliations </a:t>
            </a:r>
            <a:endParaRPr lang="en-US" sz="3200" dirty="0">
              <a:ea typeface="Calibri" panose="020F0502020204030204"/>
              <a:cs typeface="Calibri" panose="020F0502020204030204"/>
            </a:endParaRPr>
          </a:p>
          <a:p>
            <a:r>
              <a:rPr lang="en-US" sz="3200" dirty="0"/>
              <a:t>Industry path forward</a:t>
            </a:r>
            <a:endParaRPr lang="en-US" sz="3200" dirty="0">
              <a:ea typeface="Calibri" panose="020F0502020204030204"/>
              <a:cs typeface="Calibri" panose="020F0502020204030204"/>
            </a:endParaRPr>
          </a:p>
          <a:p>
            <a:endParaRPr lang="en-US" sz="32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CAA46B-7508-F739-ED67-D5DE267A7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4E41-9077-2840-BB38-7D1BE0CF1E0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357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F2A5A-6162-7A49-AA8A-C9AC0CB8F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Permian Basin Produced Water Volumes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8B7EAE-FDAC-7A01-DD8D-A6EBB3FFA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1920F7-36A0-7BF2-11ED-3471AFDB8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4E41-9077-2840-BB38-7D1BE0CF1E0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81E6D3F-CE07-4CE5-FCA9-076813121E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4866"/>
          <a:stretch>
            <a:fillRect/>
          </a:stretch>
        </p:blipFill>
        <p:spPr>
          <a:xfrm>
            <a:off x="1549077" y="1428799"/>
            <a:ext cx="9093846" cy="43453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7CADA6-8CBD-D1BC-7C82-2BE84058CE4F}"/>
              </a:ext>
            </a:extLst>
          </p:cNvPr>
          <p:cNvSpPr txBox="1"/>
          <p:nvPr/>
        </p:nvSpPr>
        <p:spPr>
          <a:xfrm>
            <a:off x="708899" y="5799532"/>
            <a:ext cx="10774203" cy="523220"/>
          </a:xfrm>
          <a:prstGeom prst="rect">
            <a:avLst/>
          </a:prstGeom>
          <a:solidFill>
            <a:srgbClr val="0061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chemeClr val="bg1"/>
                </a:solidFill>
              </a:rPr>
              <a:t>Growth in Permian water volumes expected to continue</a:t>
            </a:r>
          </a:p>
        </p:txBody>
      </p:sp>
    </p:spTree>
    <p:extLst>
      <p:ext uri="{BB962C8B-B14F-4D97-AF65-F5344CB8AC3E}">
        <p14:creationId xmlns:p14="http://schemas.microsoft.com/office/powerpoint/2010/main" val="3076216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46328-866B-FD4F-48F7-31854F218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RRC Guidelines – UIC Permitting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54EC1-061E-4D80-7B11-CCD7D26B9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198" y="1552847"/>
            <a:ext cx="6309219" cy="493916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000" dirty="0"/>
              <a:t>RRC new UIC permitting process for Permian SWD wells</a:t>
            </a:r>
            <a:endParaRPr lang="en-US" sz="3000" dirty="0">
              <a:ea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000" dirty="0"/>
              <a:t>Significant additional research and technical data will be required for permit applications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000" dirty="0"/>
              <a:t>Potential for significant increases in permit application costs, technical analysis, effort, and extended approval times</a:t>
            </a:r>
            <a:endParaRPr lang="en-US" sz="3000" dirty="0">
              <a:ea typeface="Calibri"/>
              <a:cs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D4EF46-9F19-0713-B2B5-5E2DCAFCC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4E41-9077-2840-BB38-7D1BE0CF1E0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45C10A-BF62-C0B3-BB1B-5BF38FE4B98D}"/>
              </a:ext>
            </a:extLst>
          </p:cNvPr>
          <p:cNvSpPr/>
          <p:nvPr/>
        </p:nvSpPr>
        <p:spPr>
          <a:xfrm>
            <a:off x="7763312" y="1489627"/>
            <a:ext cx="3741490" cy="4477778"/>
          </a:xfrm>
          <a:prstGeom prst="rect">
            <a:avLst/>
          </a:prstGeom>
          <a:solidFill>
            <a:schemeClr val="bg1"/>
          </a:solidFill>
          <a:ln w="28575">
            <a:solidFill>
              <a:srgbClr val="0061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r>
              <a:rPr lang="en-US" b="1" dirty="0">
                <a:solidFill>
                  <a:schemeClr val="tx1"/>
                </a:solidFill>
              </a:rPr>
              <a:t>Additional permit application data includes: </a:t>
            </a:r>
          </a:p>
          <a:p>
            <a:pPr marL="236538" indent="-23653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Frac gradient of top and bottom confinement zones and injection zone </a:t>
            </a:r>
          </a:p>
          <a:p>
            <a:pPr marL="236538" indent="-23653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Initial reservoir pressure in proposed injection zone</a:t>
            </a:r>
          </a:p>
          <a:p>
            <a:pPr marL="236538" indent="-23653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Disposal fluid density</a:t>
            </a:r>
          </a:p>
          <a:p>
            <a:pPr marL="236538" indent="-23653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Map with 2-mile radius AOR showing ALL wells in that AOR, their completion info, casing and cementing info, etc.</a:t>
            </a:r>
          </a:p>
          <a:p>
            <a:pPr marL="236538" indent="-23653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Density-sonic log of the interval in the well (or a nearby representative well)</a:t>
            </a:r>
          </a:p>
          <a:p>
            <a:pPr marL="236538" indent="-23653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Cumulative permitted max daily permitted volume for all disposal wells within the two-mile AOR</a:t>
            </a:r>
          </a:p>
          <a:p>
            <a:pPr marL="236538" indent="-23653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tx1"/>
                </a:solidFill>
              </a:rPr>
              <a:t>And much more…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867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D49FC-10DA-06B6-ED0A-298010227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12B94-FFD8-C298-F9F0-0D239E396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Pore Pressure Issues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AC6F04-697D-A916-863B-75C515F71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4E41-9077-2840-BB38-7D1BE0CF1E0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Content Placeholder 7" descr="A collage of images of a person&amp;#39;s body&#10;&#10;AI-generated content may be incorrect.">
            <a:extLst>
              <a:ext uri="{FF2B5EF4-FFF2-40B4-BE49-F238E27FC236}">
                <a16:creationId xmlns:a16="http://schemas.microsoft.com/office/drawing/2014/main" id="{2D3A44E4-6E53-8798-381B-BD57869083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1217" t="25401" r="1536" b="1379"/>
          <a:stretch>
            <a:fillRect/>
          </a:stretch>
        </p:blipFill>
        <p:spPr>
          <a:xfrm>
            <a:off x="268448" y="2015605"/>
            <a:ext cx="8416858" cy="35119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0579FB-0F5D-79E1-F2E5-6B1650C0A471}"/>
              </a:ext>
            </a:extLst>
          </p:cNvPr>
          <p:cNvSpPr txBox="1"/>
          <p:nvPr/>
        </p:nvSpPr>
        <p:spPr>
          <a:xfrm>
            <a:off x="708899" y="5799532"/>
            <a:ext cx="10774203" cy="523220"/>
          </a:xfrm>
          <a:prstGeom prst="rect">
            <a:avLst/>
          </a:prstGeom>
          <a:solidFill>
            <a:srgbClr val="0061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chemeClr val="bg1"/>
                </a:solidFill>
              </a:rPr>
              <a:t>Pore pressure continues to intensify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740C74-785C-D77D-C157-0BFE99134967}"/>
              </a:ext>
            </a:extLst>
          </p:cNvPr>
          <p:cNvSpPr txBox="1"/>
          <p:nvPr/>
        </p:nvSpPr>
        <p:spPr>
          <a:xfrm>
            <a:off x="2097248" y="164627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2017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AF7900-1E0E-EF1E-EB44-B23846EF4AEE}"/>
              </a:ext>
            </a:extLst>
          </p:cNvPr>
          <p:cNvSpPr txBox="1"/>
          <p:nvPr/>
        </p:nvSpPr>
        <p:spPr>
          <a:xfrm>
            <a:off x="6068036" y="164627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2024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41449B5C-7FA9-62C7-BFF8-442A413912A0}"/>
              </a:ext>
            </a:extLst>
          </p:cNvPr>
          <p:cNvSpPr/>
          <p:nvPr/>
        </p:nvSpPr>
        <p:spPr>
          <a:xfrm>
            <a:off x="2999663" y="1743055"/>
            <a:ext cx="2771963" cy="175769"/>
          </a:xfrm>
          <a:prstGeom prst="rightArrow">
            <a:avLst>
              <a:gd name="adj1" fmla="val 50000"/>
              <a:gd name="adj2" fmla="val 14490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9FB6A3-180B-A5E6-113D-69010E10EE50}"/>
              </a:ext>
            </a:extLst>
          </p:cNvPr>
          <p:cNvSpPr txBox="1">
            <a:spLocks/>
          </p:cNvSpPr>
          <p:nvPr/>
        </p:nvSpPr>
        <p:spPr>
          <a:xfrm>
            <a:off x="8981716" y="2015605"/>
            <a:ext cx="2448304" cy="258897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/>
              <a:t>Specific pore pressure concerns: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Disposal intervals over-pressure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Reservoirs fill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ea typeface="Calibri"/>
                <a:cs typeface="Calibri"/>
              </a:rPr>
              <a:t>Breakouts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ea typeface="Calibri"/>
                <a:cs typeface="Calibri"/>
              </a:rPr>
              <a:t>Confinement </a:t>
            </a:r>
          </a:p>
        </p:txBody>
      </p:sp>
    </p:spTree>
    <p:extLst>
      <p:ext uri="{BB962C8B-B14F-4D97-AF65-F5344CB8AC3E}">
        <p14:creationId xmlns:p14="http://schemas.microsoft.com/office/powerpoint/2010/main" val="1735594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13670-878F-0FEE-838E-4A7404610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A3C7E-84E4-6C19-7165-88AED880C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Seismicity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34C6B6-05CC-ABB1-FE0D-2564FDAF2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4E41-9077-2840-BB38-7D1BE0CF1E0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683981E-E919-B6E9-B7EF-47CA8060BD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669" t="12909" r="1912" b="45"/>
          <a:stretch>
            <a:fillRect/>
          </a:stretch>
        </p:blipFill>
        <p:spPr>
          <a:xfrm>
            <a:off x="1473200" y="1507860"/>
            <a:ext cx="9134640" cy="42914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16615C-2F54-CE2A-91B0-0488CFE0DB89}"/>
              </a:ext>
            </a:extLst>
          </p:cNvPr>
          <p:cNvSpPr txBox="1"/>
          <p:nvPr/>
        </p:nvSpPr>
        <p:spPr>
          <a:xfrm>
            <a:off x="708899" y="5799532"/>
            <a:ext cx="10774203" cy="523220"/>
          </a:xfrm>
          <a:prstGeom prst="rect">
            <a:avLst/>
          </a:prstGeom>
          <a:solidFill>
            <a:srgbClr val="0061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chemeClr val="bg1"/>
                </a:solidFill>
              </a:rPr>
              <a:t>Complex, evolving factors shape disposal capacity</a:t>
            </a:r>
          </a:p>
        </p:txBody>
      </p:sp>
    </p:spTree>
    <p:extLst>
      <p:ext uri="{BB962C8B-B14F-4D97-AF65-F5344CB8AC3E}">
        <p14:creationId xmlns:p14="http://schemas.microsoft.com/office/powerpoint/2010/main" val="1184106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DE123-5938-1F7F-D466-5AB065F3A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7E87C-D8B2-A574-D09E-86F17A6E6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Associations and Affiliations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6AEEA4-D32F-1798-9CB5-0FA12C8D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4E41-9077-2840-BB38-7D1BE0CF1E0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6" name="Picture 2" descr="Texas Oil &amp; Gas Association">
            <a:extLst>
              <a:ext uri="{FF2B5EF4-FFF2-40B4-BE49-F238E27FC236}">
                <a16:creationId xmlns:a16="http://schemas.microsoft.com/office/drawing/2014/main" id="{1D5AA8B4-ADD6-A770-B02E-2759499A5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83" y="1511766"/>
            <a:ext cx="2742990" cy="83514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ted by Water. Flowing as One.">
            <a:extLst>
              <a:ext uri="{FF2B5EF4-FFF2-40B4-BE49-F238E27FC236}">
                <a16:creationId xmlns:a16="http://schemas.microsoft.com/office/drawing/2014/main" id="{08570199-1E7D-E098-2709-A425A5EE3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3" t="-206" r="5486" b="392"/>
          <a:stretch>
            <a:fillRect/>
          </a:stretch>
        </p:blipFill>
        <p:spPr bwMode="auto">
          <a:xfrm>
            <a:off x="5147625" y="4273001"/>
            <a:ext cx="1212925" cy="91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ew Mexico Oil &amp; Gas Association">
            <a:extLst>
              <a:ext uri="{FF2B5EF4-FFF2-40B4-BE49-F238E27FC236}">
                <a16:creationId xmlns:a16="http://schemas.microsoft.com/office/drawing/2014/main" id="{48130D49-ABA6-85C9-183E-7ACC349DA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49" y="4510141"/>
            <a:ext cx="2746231" cy="6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me | Center for Integrated Seismicity Research">
            <a:extLst>
              <a:ext uri="{FF2B5EF4-FFF2-40B4-BE49-F238E27FC236}">
                <a16:creationId xmlns:a16="http://schemas.microsoft.com/office/drawing/2014/main" id="{D4980540-21EA-5A2E-D532-78D13CF8C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" t="1333" r="407" b="7556"/>
          <a:stretch>
            <a:fillRect/>
          </a:stretch>
        </p:blipFill>
        <p:spPr bwMode="auto">
          <a:xfrm>
            <a:off x="4370945" y="1520480"/>
            <a:ext cx="2767792" cy="87616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me | Bureau of Economic Geology">
            <a:extLst>
              <a:ext uri="{FF2B5EF4-FFF2-40B4-BE49-F238E27FC236}">
                <a16:creationId xmlns:a16="http://schemas.microsoft.com/office/drawing/2014/main" id="{C8FD31C3-4769-C084-96AE-E35BB1D29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504" y="1514191"/>
            <a:ext cx="2766220" cy="88432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ome">
            <a:extLst>
              <a:ext uri="{FF2B5EF4-FFF2-40B4-BE49-F238E27FC236}">
                <a16:creationId xmlns:a16="http://schemas.microsoft.com/office/drawing/2014/main" id="{8D81946D-BFC4-0068-388C-5D20EE8E6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" t="2310" r="-385" b="4950"/>
          <a:stretch>
            <a:fillRect/>
          </a:stretch>
        </p:blipFill>
        <p:spPr bwMode="auto">
          <a:xfrm>
            <a:off x="4368564" y="2910341"/>
            <a:ext cx="2737721" cy="91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Texas Produced Water Consortium (TxPWC) | Research Home | TTU">
            <a:extLst>
              <a:ext uri="{FF2B5EF4-FFF2-40B4-BE49-F238E27FC236}">
                <a16:creationId xmlns:a16="http://schemas.microsoft.com/office/drawing/2014/main" id="{C57A4FAA-2A62-BBDC-D0F5-8BF008055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995" y="2912053"/>
            <a:ext cx="2747791" cy="91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MCPPDC2020">
            <a:extLst>
              <a:ext uri="{FF2B5EF4-FFF2-40B4-BE49-F238E27FC236}">
                <a16:creationId xmlns:a16="http://schemas.microsoft.com/office/drawing/2014/main" id="{53857FE3-4D86-71F2-86C4-7DFBFFB1B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705" y="4273001"/>
            <a:ext cx="2977904" cy="91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Permian Basin Petroleum Association">
            <a:extLst>
              <a:ext uri="{FF2B5EF4-FFF2-40B4-BE49-F238E27FC236}">
                <a16:creationId xmlns:a16="http://schemas.microsoft.com/office/drawing/2014/main" id="{D2E3238D-8763-396E-A9E0-58C68823D1DB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46" y="2912682"/>
            <a:ext cx="2740439" cy="91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1CFC08-6778-ACC8-66E5-A8B2E78232A4}"/>
              </a:ext>
            </a:extLst>
          </p:cNvPr>
          <p:cNvSpPr txBox="1"/>
          <p:nvPr/>
        </p:nvSpPr>
        <p:spPr>
          <a:xfrm>
            <a:off x="708899" y="5692762"/>
            <a:ext cx="10774203" cy="461665"/>
          </a:xfrm>
          <a:prstGeom prst="rect">
            <a:avLst/>
          </a:prstGeom>
          <a:solidFill>
            <a:srgbClr val="0061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Trade associations and affiliations critical in helping to shape smart regulation</a:t>
            </a:r>
          </a:p>
        </p:txBody>
      </p:sp>
    </p:spTree>
    <p:extLst>
      <p:ext uri="{BB962C8B-B14F-4D97-AF65-F5344CB8AC3E}">
        <p14:creationId xmlns:p14="http://schemas.microsoft.com/office/powerpoint/2010/main" val="3858132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41BBB-B6D8-FC79-988E-25D306A77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FB71E-FDD9-2664-65B4-4BDF87D1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Industry Path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F1F79-B319-7574-BD0B-9FA51AB6E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4653" y="1385067"/>
            <a:ext cx="8246378" cy="469976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3200"/>
              </a:spcBef>
              <a:buNone/>
            </a:pPr>
            <a:r>
              <a:rPr lang="en-US" sz="2400" dirty="0"/>
              <a:t>Speak with a unified voice on key industry issues, making engagement with state regulators more effective and consistent</a:t>
            </a:r>
          </a:p>
          <a:p>
            <a:pPr marL="0" indent="0">
              <a:lnSpc>
                <a:spcPct val="100000"/>
              </a:lnSpc>
              <a:spcBef>
                <a:spcPts val="3200"/>
              </a:spcBef>
              <a:buNone/>
            </a:pPr>
            <a:r>
              <a:rPr lang="en-US" sz="2400" dirty="0">
                <a:sym typeface="Wingdings" pitchFamily="2" charset="2"/>
              </a:rPr>
              <a:t>Work together </a:t>
            </a:r>
            <a:r>
              <a:rPr lang="en-US" sz="2400" dirty="0"/>
              <a:t>to provide technical expertise and operational insights that help shape regulations</a:t>
            </a:r>
          </a:p>
          <a:p>
            <a:pPr marL="0" indent="0">
              <a:lnSpc>
                <a:spcPct val="100000"/>
              </a:lnSpc>
              <a:spcBef>
                <a:spcPts val="3200"/>
              </a:spcBef>
              <a:buNone/>
            </a:pPr>
            <a:r>
              <a:rPr lang="en-US" sz="2400" dirty="0"/>
              <a:t>Educate policymakers and regulators about the complexities of water management, disposal, and recycling </a:t>
            </a:r>
          </a:p>
          <a:p>
            <a:pPr marL="0" indent="0">
              <a:lnSpc>
                <a:spcPct val="100000"/>
              </a:lnSpc>
              <a:spcBef>
                <a:spcPts val="3200"/>
              </a:spcBef>
              <a:buNone/>
            </a:pPr>
            <a:r>
              <a:rPr lang="en-US" sz="2400" dirty="0"/>
              <a:t>Continue to build trust with regulators, operators, and the public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BAF9F9-9724-0703-5872-5889A1828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4E41-9077-2840-BB38-7D1BE0CF1E0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0C21D09D-9AFC-C6DB-1846-409FFA9383A2}"/>
              </a:ext>
            </a:extLst>
          </p:cNvPr>
          <p:cNvSpPr/>
          <p:nvPr/>
        </p:nvSpPr>
        <p:spPr>
          <a:xfrm>
            <a:off x="712365" y="1518868"/>
            <a:ext cx="2556544" cy="570451"/>
          </a:xfrm>
          <a:prstGeom prst="homePlate">
            <a:avLst/>
          </a:prstGeom>
          <a:solidFill>
            <a:srgbClr val="0061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ALIGNMENT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D8F3E4DA-3587-AF20-F20D-D40B6121881B}"/>
              </a:ext>
            </a:extLst>
          </p:cNvPr>
          <p:cNvSpPr/>
          <p:nvPr/>
        </p:nvSpPr>
        <p:spPr>
          <a:xfrm>
            <a:off x="712365" y="2629011"/>
            <a:ext cx="2556544" cy="570451"/>
          </a:xfrm>
          <a:prstGeom prst="homePlate">
            <a:avLst/>
          </a:prstGeom>
          <a:solidFill>
            <a:srgbClr val="0061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b="1" dirty="0"/>
              <a:t>COLLABORATION</a:t>
            </a:r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997B1C81-4F8F-1D9A-C2A3-C2707E79A947}"/>
              </a:ext>
            </a:extLst>
          </p:cNvPr>
          <p:cNvSpPr/>
          <p:nvPr/>
        </p:nvSpPr>
        <p:spPr>
          <a:xfrm>
            <a:off x="712365" y="3772710"/>
            <a:ext cx="2556544" cy="570451"/>
          </a:xfrm>
          <a:prstGeom prst="homePlate">
            <a:avLst/>
          </a:prstGeom>
          <a:solidFill>
            <a:srgbClr val="0061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b="1" dirty="0"/>
              <a:t>OUTREACH</a:t>
            </a:r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082CE1E5-E21C-B0EA-F8FF-7D5D730C783E}"/>
              </a:ext>
            </a:extLst>
          </p:cNvPr>
          <p:cNvSpPr/>
          <p:nvPr/>
        </p:nvSpPr>
        <p:spPr>
          <a:xfrm>
            <a:off x="712365" y="4715073"/>
            <a:ext cx="2556544" cy="570451"/>
          </a:xfrm>
          <a:prstGeom prst="homePlate">
            <a:avLst/>
          </a:prstGeom>
          <a:solidFill>
            <a:srgbClr val="0061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b="1" dirty="0"/>
              <a:t>TRANSPARENCY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D8C5BC-4CC6-9C44-6CF4-E16DF5471ED8}"/>
              </a:ext>
            </a:extLst>
          </p:cNvPr>
          <p:cNvSpPr txBox="1"/>
          <p:nvPr/>
        </p:nvSpPr>
        <p:spPr>
          <a:xfrm>
            <a:off x="708899" y="5723329"/>
            <a:ext cx="10774203" cy="461665"/>
          </a:xfrm>
          <a:prstGeom prst="rect">
            <a:avLst/>
          </a:prstGeom>
          <a:solidFill>
            <a:srgbClr val="0061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Align on challenges and work with regulators to provide thoughtful solutions </a:t>
            </a:r>
          </a:p>
        </p:txBody>
      </p:sp>
    </p:spTree>
    <p:extLst>
      <p:ext uri="{BB962C8B-B14F-4D97-AF65-F5344CB8AC3E}">
        <p14:creationId xmlns:p14="http://schemas.microsoft.com/office/powerpoint/2010/main" val="1016115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67A8A-7FF3-986C-6EA5-D2B34495E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47D5F-28A4-8A96-4BA9-0B6EF1F98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51B1C-CF9A-8DCF-2107-3B7E6D091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2678"/>
            <a:ext cx="10515600" cy="147124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David Grounds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Vice President, Regulatory Compliance &amp; QHSE</a:t>
            </a:r>
            <a:endParaRPr lang="en-US" dirty="0">
              <a:ea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Pilot Water Solutions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79FC01-4745-12B2-F7EC-D100D0A5E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4E41-9077-2840-BB38-7D1BE0CF1E0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10B3223-85CB-C289-2F36-73BCD35BA150}"/>
              </a:ext>
            </a:extLst>
          </p:cNvPr>
          <p:cNvSpPr/>
          <p:nvPr/>
        </p:nvSpPr>
        <p:spPr>
          <a:xfrm>
            <a:off x="8406827" y="1862039"/>
            <a:ext cx="2805000" cy="2805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D39F44-07E5-6AEE-8789-F0AC1EA250EA}"/>
              </a:ext>
            </a:extLst>
          </p:cNvPr>
          <p:cNvSpPr txBox="1"/>
          <p:nvPr/>
        </p:nvSpPr>
        <p:spPr>
          <a:xfrm>
            <a:off x="838200" y="3538057"/>
            <a:ext cx="6977543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 err="1"/>
              <a:t>david.grounds@pilotwater.com</a:t>
            </a:r>
            <a:r>
              <a:rPr lang="en-US" sz="2800" dirty="0"/>
              <a:t>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/>
              <a:t>817-897-0135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 err="1"/>
              <a:t>linkedin.com</a:t>
            </a:r>
            <a:r>
              <a:rPr lang="en-US" sz="2800" dirty="0"/>
              <a:t>/in/david-grounds-124b5a25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D2E1878-DF0D-21FF-7CB5-4F009C73BA87}"/>
              </a:ext>
            </a:extLst>
          </p:cNvPr>
          <p:cNvCxnSpPr/>
          <p:nvPr/>
        </p:nvCxnSpPr>
        <p:spPr>
          <a:xfrm>
            <a:off x="920739" y="3338818"/>
            <a:ext cx="4086138" cy="0"/>
          </a:xfrm>
          <a:prstGeom prst="line">
            <a:avLst/>
          </a:prstGeom>
          <a:ln w="28575">
            <a:solidFill>
              <a:srgbClr val="0061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6947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H_FLYSHEET_STY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84733cf-0cfd-4fd2-92e6-811b1b8db154" xsi:nil="true"/>
    <lcf76f155ced4ddcb4097134ff3c332f xmlns="ee743142-e1f8-475c-8b4c-350abe3a3a90">
      <Terms xmlns="http://schemas.microsoft.com/office/infopath/2007/PartnerControls"/>
    </lcf76f155ced4ddcb4097134ff3c332f>
    <Rev_Date xmlns="ee743142-e1f8-475c-8b4c-350abe3a3a9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CBBF97335B3E4DB818F2471CFC0AEB" ma:contentTypeVersion="12" ma:contentTypeDescription="Create a new document." ma:contentTypeScope="" ma:versionID="c3391951fd295ec6b01dcfddc6920fd2">
  <xsd:schema xmlns:xsd="http://www.w3.org/2001/XMLSchema" xmlns:xs="http://www.w3.org/2001/XMLSchema" xmlns:p="http://schemas.microsoft.com/office/2006/metadata/properties" xmlns:ns2="ee743142-e1f8-475c-8b4c-350abe3a3a90" xmlns:ns3="d84733cf-0cfd-4fd2-92e6-811b1b8db154" targetNamespace="http://schemas.microsoft.com/office/2006/metadata/properties" ma:root="true" ma:fieldsID="81db17d8589def2bb5d8dde61b13ce1d" ns2:_="" ns3:_="">
    <xsd:import namespace="ee743142-e1f8-475c-8b4c-350abe3a3a90"/>
    <xsd:import namespace="d84733cf-0cfd-4fd2-92e6-811b1b8db1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Rev_Date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743142-e1f8-475c-8b4c-350abe3a3a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Rev_Date" ma:index="15" nillable="true" ma:displayName="Rev_Date" ma:format="DateOnly" ma:internalName="Rev_Date">
      <xsd:simpleType>
        <xsd:restriction base="dms:DateTim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c1b4072-1e47-4d02-8642-83bbcd9f92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4733cf-0cfd-4fd2-92e6-811b1b8db154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0740f280-586e-4f74-a1b3-ea316dc5c2c9}" ma:internalName="TaxCatchAll" ma:showField="CatchAllData" ma:web="d84733cf-0cfd-4fd2-92e6-811b1b8db1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62A3CE-61CF-49A7-926F-E08832504C72}">
  <ds:schemaRefs>
    <ds:schemaRef ds:uri="84cbcbf7-42f0-4488-bc6b-a2f8b0d85d9c"/>
    <ds:schemaRef ds:uri="http://schemas.microsoft.com/office/infopath/2007/PartnerControls"/>
    <ds:schemaRef ds:uri="http://www.w3.org/XML/1998/namespace"/>
    <ds:schemaRef ds:uri="http://purl.org/dc/terms/"/>
    <ds:schemaRef ds:uri="http://purl.org/dc/elements/1.1/"/>
    <ds:schemaRef ds:uri="e6044756-e119-426e-9cb0-5cc80a6a7d2d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d84733cf-0cfd-4fd2-92e6-811b1b8db154"/>
    <ds:schemaRef ds:uri="ee743142-e1f8-475c-8b4c-350abe3a3a90"/>
  </ds:schemaRefs>
</ds:datastoreItem>
</file>

<file path=customXml/itemProps2.xml><?xml version="1.0" encoding="utf-8"?>
<ds:datastoreItem xmlns:ds="http://schemas.openxmlformats.org/officeDocument/2006/customXml" ds:itemID="{650F7F88-1BC3-476A-A9AC-A0B7E87295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A6DDE9-9228-4505-9AF6-CD4A756864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743142-e1f8-475c-8b4c-350abe3a3a90"/>
    <ds:schemaRef ds:uri="d84733cf-0cfd-4fd2-92e6-811b1b8db1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55078</TotalTime>
  <Words>345</Words>
  <Application>Microsoft Macintosh PowerPoint</Application>
  <PresentationFormat>Widescreen</PresentationFormat>
  <Paragraphs>65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2013 - 2022 Theme</vt:lpstr>
      <vt:lpstr>2025 Environmental Superconference Underground Injection Control Segment  David Grounds Vice President, Regulatory Compliance &amp; QHSE  Pilot Water Solutions</vt:lpstr>
      <vt:lpstr>Discussion Topics</vt:lpstr>
      <vt:lpstr>Permian Basin Produced Water Volumes</vt:lpstr>
      <vt:lpstr>New RRC Guidelines – UIC Permitting </vt:lpstr>
      <vt:lpstr>Pore Pressure Issues</vt:lpstr>
      <vt:lpstr>Seismicity</vt:lpstr>
      <vt:lpstr>Trade Associations and Affiliations</vt:lpstr>
      <vt:lpstr>Industry Path Forward</vt:lpstr>
      <vt:lpstr>Contact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Pilot Water Solutions</dc:title>
  <dc:creator>Don Deegan</dc:creator>
  <cp:lastModifiedBy>Mike</cp:lastModifiedBy>
  <cp:revision>1192</cp:revision>
  <cp:lastPrinted>2023-09-11T20:42:42Z</cp:lastPrinted>
  <dcterms:created xsi:type="dcterms:W3CDTF">2020-07-30T11:23:42Z</dcterms:created>
  <dcterms:modified xsi:type="dcterms:W3CDTF">2025-07-24T15:27:34Z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0x010100C0CBBF97335B3E4DB818F2471CFC0AEB</vt:lpwstr>
  </property>
</Properties>
</file>