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727" r:id="rId3"/>
    <p:sldId id="662" r:id="rId4"/>
    <p:sldId id="371" r:id="rId5"/>
    <p:sldId id="645" r:id="rId6"/>
    <p:sldId id="369" r:id="rId7"/>
    <p:sldId id="366" r:id="rId8"/>
    <p:sldId id="268" r:id="rId9"/>
    <p:sldId id="276" r:id="rId10"/>
    <p:sldId id="711" r:id="rId11"/>
    <p:sldId id="325" r:id="rId12"/>
    <p:sldId id="707" r:id="rId13"/>
    <p:sldId id="709" r:id="rId14"/>
    <p:sldId id="724" r:id="rId15"/>
    <p:sldId id="713" r:id="rId16"/>
    <p:sldId id="712" r:id="rId17"/>
    <p:sldId id="720" r:id="rId18"/>
    <p:sldId id="287"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75C8"/>
    <a:srgbClr val="799B3E"/>
    <a:srgbClr val="009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84967" autoAdjust="0"/>
  </p:normalViewPr>
  <p:slideViewPr>
    <p:cSldViewPr snapToGrid="0">
      <p:cViewPr varScale="1">
        <p:scale>
          <a:sx n="70" d="100"/>
          <a:sy n="70" d="100"/>
        </p:scale>
        <p:origin x="898" y="48"/>
      </p:cViewPr>
      <p:guideLst/>
    </p:cSldViewPr>
  </p:slideViewPr>
  <p:outlineViewPr>
    <p:cViewPr>
      <p:scale>
        <a:sx n="33" d="100"/>
        <a:sy n="33" d="100"/>
      </p:scale>
      <p:origin x="0" y="-5179"/>
    </p:cViewPr>
  </p:outlineViewPr>
  <p:notesTextViewPr>
    <p:cViewPr>
      <p:scale>
        <a:sx n="1" d="1"/>
        <a:sy n="1" d="1"/>
      </p:scale>
      <p:origin x="0" y="0"/>
    </p:cViewPr>
  </p:notesTextViewPr>
  <p:notesViewPr>
    <p:cSldViewPr snapToGrid="0">
      <p:cViewPr varScale="1">
        <p:scale>
          <a:sx n="62" d="100"/>
          <a:sy n="62" d="100"/>
        </p:scale>
        <p:origin x="3226"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tceq.sharepoint.com/sites/oce/Active%20OCE%20Library/Trade%20Fair/KMJ%202025/Trade%20Fair%202024_KMJ_ColumnStack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Disclosures of Violations</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FY20</c:v>
                </c:pt>
                <c:pt idx="1">
                  <c:v>FY21</c:v>
                </c:pt>
                <c:pt idx="2">
                  <c:v>FY22</c:v>
                </c:pt>
                <c:pt idx="3">
                  <c:v>FY23</c:v>
                </c:pt>
                <c:pt idx="4">
                  <c:v>FY24</c:v>
                </c:pt>
              </c:strCache>
            </c:strRef>
          </c:cat>
          <c:val>
            <c:numRef>
              <c:f>Sheet1!$B$2:$B$6</c:f>
              <c:numCache>
                <c:formatCode>General</c:formatCode>
                <c:ptCount val="5"/>
                <c:pt idx="0">
                  <c:v>1875</c:v>
                </c:pt>
                <c:pt idx="1">
                  <c:v>1108</c:v>
                </c:pt>
                <c:pt idx="2">
                  <c:v>1269</c:v>
                </c:pt>
                <c:pt idx="3">
                  <c:v>1888</c:v>
                </c:pt>
                <c:pt idx="4">
                  <c:v>1828</c:v>
                </c:pt>
              </c:numCache>
            </c:numRef>
          </c:val>
          <c:extLst>
            <c:ext xmlns:c16="http://schemas.microsoft.com/office/drawing/2014/chart" uri="{C3380CC4-5D6E-409C-BE32-E72D297353CC}">
              <c16:uniqueId val="{00000000-3B66-4274-B4AF-E8B63132C1A4}"/>
            </c:ext>
          </c:extLst>
        </c:ser>
        <c:dLbls>
          <c:dLblPos val="ctr"/>
          <c:showLegendKey val="0"/>
          <c:showVal val="1"/>
          <c:showCatName val="0"/>
          <c:showSerName val="0"/>
          <c:showPercent val="0"/>
          <c:showBubbleSize val="0"/>
        </c:dLbls>
        <c:gapWidth val="100"/>
        <c:overlap val="-10"/>
        <c:axId val="868811224"/>
        <c:axId val="868812536"/>
      </c:barChart>
      <c:catAx>
        <c:axId val="868811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68812536"/>
        <c:crosses val="autoZero"/>
        <c:auto val="1"/>
        <c:lblAlgn val="ctr"/>
        <c:lblOffset val="100"/>
        <c:noMultiLvlLbl val="0"/>
      </c:catAx>
      <c:valAx>
        <c:axId val="868812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8811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 Findings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FY22</c:v>
                </c:pt>
                <c:pt idx="1">
                  <c:v>FY23</c:v>
                </c:pt>
                <c:pt idx="2">
                  <c:v>FY24</c:v>
                </c:pt>
              </c:strCache>
            </c:strRef>
          </c:cat>
          <c:val>
            <c:numRef>
              <c:f>Sheet1!$B$2:$B$4</c:f>
              <c:numCache>
                <c:formatCode>#,##0</c:formatCode>
                <c:ptCount val="3"/>
                <c:pt idx="0">
                  <c:v>3359</c:v>
                </c:pt>
                <c:pt idx="1">
                  <c:v>3319</c:v>
                </c:pt>
                <c:pt idx="2">
                  <c:v>2721</c:v>
                </c:pt>
              </c:numCache>
            </c:numRef>
          </c:val>
          <c:extLst>
            <c:ext xmlns:c16="http://schemas.microsoft.com/office/drawing/2014/chart" uri="{C3380CC4-5D6E-409C-BE32-E72D297353CC}">
              <c16:uniqueId val="{00000000-6BF3-4354-A61A-C5ED48D0CA3E}"/>
            </c:ext>
          </c:extLst>
        </c:ser>
        <c:ser>
          <c:idx val="2"/>
          <c:order val="1"/>
          <c:tx>
            <c:strRef>
              <c:f>Sheet1!$D$1</c:f>
              <c:strCache>
                <c:ptCount val="1"/>
                <c:pt idx="0">
                  <c:v>NOV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FY22</c:v>
                </c:pt>
                <c:pt idx="1">
                  <c:v>FY23</c:v>
                </c:pt>
                <c:pt idx="2">
                  <c:v>FY24</c:v>
                </c:pt>
              </c:strCache>
            </c:strRef>
          </c:cat>
          <c:val>
            <c:numRef>
              <c:f>Sheet1!$D$2:$D$4</c:f>
              <c:numCache>
                <c:formatCode>_(* #,##0_);_(* \(#,##0\);_(* "-"??_);_(@_)</c:formatCode>
                <c:ptCount val="3"/>
                <c:pt idx="0" formatCode="#,##0">
                  <c:v>1540</c:v>
                </c:pt>
                <c:pt idx="1">
                  <c:v>1527</c:v>
                </c:pt>
                <c:pt idx="2">
                  <c:v>1598</c:v>
                </c:pt>
              </c:numCache>
            </c:numRef>
          </c:val>
          <c:extLst>
            <c:ext xmlns:c16="http://schemas.microsoft.com/office/drawing/2014/chart" uri="{C3380CC4-5D6E-409C-BE32-E72D297353CC}">
              <c16:uniqueId val="{00000002-6BF3-4354-A61A-C5ED48D0CA3E}"/>
            </c:ext>
          </c:extLst>
        </c:ser>
        <c:ser>
          <c:idx val="1"/>
          <c:order val="2"/>
          <c:tx>
            <c:strRef>
              <c:f>Sheet1!$C$1</c:f>
              <c:strCache>
                <c:ptCount val="1"/>
                <c:pt idx="0">
                  <c:v>NOE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FY22</c:v>
                </c:pt>
                <c:pt idx="1">
                  <c:v>FY23</c:v>
                </c:pt>
                <c:pt idx="2">
                  <c:v>FY24</c:v>
                </c:pt>
              </c:strCache>
            </c:strRef>
          </c:cat>
          <c:val>
            <c:numRef>
              <c:f>Sheet1!$C$2:$C$4</c:f>
              <c:numCache>
                <c:formatCode>_(* #,##0_);_(* \(#,##0\);_(* "-"??_);_(@_)</c:formatCode>
                <c:ptCount val="3"/>
                <c:pt idx="0" formatCode="General">
                  <c:v>337</c:v>
                </c:pt>
                <c:pt idx="1">
                  <c:v>336</c:v>
                </c:pt>
                <c:pt idx="2">
                  <c:v>288</c:v>
                </c:pt>
              </c:numCache>
            </c:numRef>
          </c:val>
          <c:extLst>
            <c:ext xmlns:c16="http://schemas.microsoft.com/office/drawing/2014/chart" uri="{C3380CC4-5D6E-409C-BE32-E72D297353CC}">
              <c16:uniqueId val="{00000001-6BF3-4354-A61A-C5ED48D0CA3E}"/>
            </c:ext>
          </c:extLst>
        </c:ser>
        <c:dLbls>
          <c:showLegendKey val="0"/>
          <c:showVal val="0"/>
          <c:showCatName val="0"/>
          <c:showSerName val="0"/>
          <c:showPercent val="0"/>
          <c:showBubbleSize val="0"/>
        </c:dLbls>
        <c:gapWidth val="100"/>
        <c:overlap val="-10"/>
        <c:axId val="1476717967"/>
        <c:axId val="1118997983"/>
      </c:barChart>
      <c:catAx>
        <c:axId val="1476717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8997983"/>
        <c:crosses val="autoZero"/>
        <c:auto val="1"/>
        <c:lblAlgn val="ctr"/>
        <c:lblOffset val="100"/>
        <c:noMultiLvlLbl val="0"/>
      </c:catAx>
      <c:valAx>
        <c:axId val="111899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7671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Met Affirmative Defense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FY22</c:v>
                </c:pt>
                <c:pt idx="1">
                  <c:v>FY23</c:v>
                </c:pt>
                <c:pt idx="2">
                  <c:v>FY24</c:v>
                </c:pt>
              </c:strCache>
            </c:strRef>
          </c:cat>
          <c:val>
            <c:numRef>
              <c:f>Sheet1!$B$2:$B$4</c:f>
              <c:numCache>
                <c:formatCode>#,##0</c:formatCode>
                <c:ptCount val="3"/>
                <c:pt idx="0">
                  <c:v>635</c:v>
                </c:pt>
                <c:pt idx="1">
                  <c:v>294</c:v>
                </c:pt>
                <c:pt idx="2">
                  <c:v>625</c:v>
                </c:pt>
              </c:numCache>
            </c:numRef>
          </c:val>
          <c:extLst>
            <c:ext xmlns:c16="http://schemas.microsoft.com/office/drawing/2014/chart" uri="{C3380CC4-5D6E-409C-BE32-E72D297353CC}">
              <c16:uniqueId val="{00000000-6BF3-4354-A61A-C5ED48D0CA3E}"/>
            </c:ext>
          </c:extLst>
        </c:ser>
        <c:ser>
          <c:idx val="2"/>
          <c:order val="1"/>
          <c:tx>
            <c:strRef>
              <c:f>Sheet1!$C$1</c:f>
              <c:strCache>
                <c:ptCount val="1"/>
                <c:pt idx="0">
                  <c:v>NOV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FY22</c:v>
                </c:pt>
                <c:pt idx="1">
                  <c:v>FY23</c:v>
                </c:pt>
                <c:pt idx="2">
                  <c:v>FY24</c:v>
                </c:pt>
              </c:strCache>
            </c:strRef>
          </c:cat>
          <c:val>
            <c:numRef>
              <c:f>Sheet1!$C$2:$C$4</c:f>
              <c:numCache>
                <c:formatCode>General</c:formatCode>
                <c:ptCount val="3"/>
                <c:pt idx="0">
                  <c:v>82</c:v>
                </c:pt>
                <c:pt idx="1">
                  <c:v>52</c:v>
                </c:pt>
                <c:pt idx="2">
                  <c:v>152</c:v>
                </c:pt>
              </c:numCache>
            </c:numRef>
          </c:val>
          <c:extLst>
            <c:ext xmlns:c16="http://schemas.microsoft.com/office/drawing/2014/chart" uri="{C3380CC4-5D6E-409C-BE32-E72D297353CC}">
              <c16:uniqueId val="{00000002-6BF3-4354-A61A-C5ED48D0CA3E}"/>
            </c:ext>
          </c:extLst>
        </c:ser>
        <c:ser>
          <c:idx val="1"/>
          <c:order val="2"/>
          <c:tx>
            <c:strRef>
              <c:f>Sheet1!$D$1</c:f>
              <c:strCache>
                <c:ptCount val="1"/>
                <c:pt idx="0">
                  <c:v>NOE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FY22</c:v>
                </c:pt>
                <c:pt idx="1">
                  <c:v>FY23</c:v>
                </c:pt>
                <c:pt idx="2">
                  <c:v>FY24</c:v>
                </c:pt>
              </c:strCache>
            </c:strRef>
          </c:cat>
          <c:val>
            <c:numRef>
              <c:f>Sheet1!$D$2:$D$4</c:f>
              <c:numCache>
                <c:formatCode>General</c:formatCode>
                <c:ptCount val="3"/>
                <c:pt idx="0">
                  <c:v>405</c:v>
                </c:pt>
                <c:pt idx="1">
                  <c:v>224</c:v>
                </c:pt>
                <c:pt idx="2">
                  <c:v>273</c:v>
                </c:pt>
              </c:numCache>
            </c:numRef>
          </c:val>
          <c:extLst>
            <c:ext xmlns:c16="http://schemas.microsoft.com/office/drawing/2014/chart" uri="{C3380CC4-5D6E-409C-BE32-E72D297353CC}">
              <c16:uniqueId val="{00000001-6BF3-4354-A61A-C5ED48D0CA3E}"/>
            </c:ext>
          </c:extLst>
        </c:ser>
        <c:dLbls>
          <c:showLegendKey val="0"/>
          <c:showVal val="0"/>
          <c:showCatName val="0"/>
          <c:showSerName val="0"/>
          <c:showPercent val="0"/>
          <c:showBubbleSize val="0"/>
        </c:dLbls>
        <c:gapWidth val="100"/>
        <c:overlap val="-10"/>
        <c:axId val="1476717967"/>
        <c:axId val="1118997983"/>
      </c:barChart>
      <c:catAx>
        <c:axId val="1476717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18997983"/>
        <c:crosses val="autoZero"/>
        <c:auto val="1"/>
        <c:lblAlgn val="ctr"/>
        <c:lblOffset val="100"/>
        <c:noMultiLvlLbl val="0"/>
      </c:catAx>
      <c:valAx>
        <c:axId val="111899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7671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Region Investigations</c:v>
                </c:pt>
              </c:strCache>
            </c:strRef>
          </c:tx>
          <c:spPr>
            <a:solidFill>
              <a:schemeClr val="accent5"/>
            </a:solidFill>
            <a:ln>
              <a:noFill/>
            </a:ln>
            <a:effectLst/>
          </c:spPr>
          <c:invertIfNegative val="0"/>
          <c:dLbls>
            <c:dLbl>
              <c:idx val="1"/>
              <c:tx>
                <c:rich>
                  <a:bodyPr/>
                  <a:lstStyle/>
                  <a:p>
                    <a:r>
                      <a:rPr lang="en-US"/>
                      <a:t>54,109</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C4F-4E14-8166-B3E6B25B8B45}"/>
                </c:ext>
              </c:extLst>
            </c:dLbl>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FY20</c:v>
                </c:pt>
                <c:pt idx="1">
                  <c:v>FY21</c:v>
                </c:pt>
                <c:pt idx="2">
                  <c:v>FY22</c:v>
                </c:pt>
                <c:pt idx="3">
                  <c:v>FY23</c:v>
                </c:pt>
                <c:pt idx="4">
                  <c:v>FY24</c:v>
                </c:pt>
              </c:strCache>
            </c:strRef>
          </c:cat>
          <c:val>
            <c:numRef>
              <c:f>Sheet1!$B$2:$B$6</c:f>
              <c:numCache>
                <c:formatCode>General</c:formatCode>
                <c:ptCount val="5"/>
                <c:pt idx="0">
                  <c:v>46950</c:v>
                </c:pt>
                <c:pt idx="1">
                  <c:v>53108</c:v>
                </c:pt>
                <c:pt idx="2">
                  <c:v>43641</c:v>
                </c:pt>
                <c:pt idx="3">
                  <c:v>45982</c:v>
                </c:pt>
                <c:pt idx="4">
                  <c:v>37436</c:v>
                </c:pt>
              </c:numCache>
            </c:numRef>
          </c:val>
          <c:extLst>
            <c:ext xmlns:c16="http://schemas.microsoft.com/office/drawing/2014/chart" uri="{C3380CC4-5D6E-409C-BE32-E72D297353CC}">
              <c16:uniqueId val="{00000000-10A5-464C-B167-CABFAECD19E3}"/>
            </c:ext>
          </c:extLst>
        </c:ser>
        <c:ser>
          <c:idx val="1"/>
          <c:order val="1"/>
          <c:tx>
            <c:strRef>
              <c:f>Sheet1!$C$1</c:f>
              <c:strCache>
                <c:ptCount val="1"/>
                <c:pt idx="0">
                  <c:v>Other Investigations</c:v>
                </c:pt>
              </c:strCache>
            </c:strRef>
          </c:tx>
          <c:spPr>
            <a:solidFill>
              <a:schemeClr val="accent2"/>
            </a:solidFill>
            <a:ln>
              <a:noFill/>
            </a:ln>
            <a:effectLst/>
          </c:spPr>
          <c:invertIfNegative val="0"/>
          <c:dLbls>
            <c:dLbl>
              <c:idx val="1"/>
              <c:tx>
                <c:rich>
                  <a:bodyPr/>
                  <a:lstStyle/>
                  <a:p>
                    <a:r>
                      <a:rPr lang="en-US"/>
                      <a:t>63,188</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C4F-4E14-8166-B3E6B25B8B45}"/>
                </c:ext>
              </c:extLst>
            </c:dLbl>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FY20</c:v>
                </c:pt>
                <c:pt idx="1">
                  <c:v>FY21</c:v>
                </c:pt>
                <c:pt idx="2">
                  <c:v>FY22</c:v>
                </c:pt>
                <c:pt idx="3">
                  <c:v>FY23</c:v>
                </c:pt>
                <c:pt idx="4">
                  <c:v>FY24</c:v>
                </c:pt>
              </c:strCache>
            </c:strRef>
          </c:cat>
          <c:val>
            <c:numRef>
              <c:f>Sheet1!$C$2:$C$6</c:f>
              <c:numCache>
                <c:formatCode>General</c:formatCode>
                <c:ptCount val="5"/>
                <c:pt idx="0">
                  <c:v>61286</c:v>
                </c:pt>
                <c:pt idx="1">
                  <c:v>64237</c:v>
                </c:pt>
                <c:pt idx="2">
                  <c:v>63215</c:v>
                </c:pt>
                <c:pt idx="3">
                  <c:v>61958</c:v>
                </c:pt>
                <c:pt idx="4">
                  <c:v>67625</c:v>
                </c:pt>
              </c:numCache>
            </c:numRef>
          </c:val>
          <c:extLst>
            <c:ext xmlns:c16="http://schemas.microsoft.com/office/drawing/2014/chart" uri="{C3380CC4-5D6E-409C-BE32-E72D297353CC}">
              <c16:uniqueId val="{00000001-10A5-464C-B167-CABFAECD19E3}"/>
            </c:ext>
          </c:extLst>
        </c:ser>
        <c:dLbls>
          <c:showLegendKey val="0"/>
          <c:showVal val="0"/>
          <c:showCatName val="0"/>
          <c:showSerName val="0"/>
          <c:showPercent val="0"/>
          <c:showBubbleSize val="0"/>
        </c:dLbls>
        <c:gapWidth val="150"/>
        <c:overlap val="100"/>
        <c:axId val="675616047"/>
        <c:axId val="680932943"/>
      </c:barChart>
      <c:catAx>
        <c:axId val="675616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80932943"/>
        <c:crosses val="autoZero"/>
        <c:auto val="1"/>
        <c:lblAlgn val="ctr"/>
        <c:lblOffset val="100"/>
        <c:noMultiLvlLbl val="0"/>
      </c:catAx>
      <c:valAx>
        <c:axId val="6809329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75616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Complaints Received by FY</c:v>
                </c:pt>
              </c:strCache>
            </c:strRef>
          </c:tx>
          <c:spPr>
            <a:solidFill>
              <a:schemeClr val="accent5"/>
            </a:solidFill>
            <a:ln>
              <a:noFill/>
            </a:ln>
            <a:effectLst/>
          </c:spPr>
          <c:invertIfNegative val="0"/>
          <c:dLbls>
            <c:dLbl>
              <c:idx val="0"/>
              <c:layout>
                <c:manualLayout>
                  <c:x val="-1.3369636985932193E-3"/>
                  <c:y val="0.385321570920282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B0-49D0-9804-C333240BF234}"/>
                </c:ext>
              </c:extLst>
            </c:dLbl>
            <c:dLbl>
              <c:idx val="1"/>
              <c:layout>
                <c:manualLayout>
                  <c:x val="-1.3369636985932683E-3"/>
                  <c:y val="0.303203859084812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B0-49D0-9804-C333240BF234}"/>
                </c:ext>
              </c:extLst>
            </c:dLbl>
            <c:dLbl>
              <c:idx val="2"/>
              <c:layout>
                <c:manualLayout>
                  <c:x val="-1.3369636985933176E-3"/>
                  <c:y val="0.315837353213346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B0-49D0-9804-C333240BF234}"/>
                </c:ext>
              </c:extLst>
            </c:dLbl>
            <c:dLbl>
              <c:idx val="3"/>
              <c:layout>
                <c:manualLayout>
                  <c:x val="0"/>
                  <c:y val="0.337945967938280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B0-49D0-9804-C333240BF234}"/>
                </c:ext>
              </c:extLst>
            </c:dLbl>
            <c:dLbl>
              <c:idx val="4"/>
              <c:layout>
                <c:manualLayout>
                  <c:x val="0"/>
                  <c:y val="0.341104341470414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B0-49D0-9804-C333240BF23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FY20</c:v>
                </c:pt>
                <c:pt idx="1">
                  <c:v>FY21</c:v>
                </c:pt>
                <c:pt idx="2">
                  <c:v>FY22</c:v>
                </c:pt>
                <c:pt idx="3">
                  <c:v>FY23</c:v>
                </c:pt>
                <c:pt idx="4">
                  <c:v>FY24</c:v>
                </c:pt>
              </c:strCache>
            </c:strRef>
          </c:cat>
          <c:val>
            <c:numRef>
              <c:f>Sheet1!$B$2:$B$6</c:f>
              <c:numCache>
                <c:formatCode>#,##0</c:formatCode>
                <c:ptCount val="5"/>
                <c:pt idx="0">
                  <c:v>9519</c:v>
                </c:pt>
                <c:pt idx="1">
                  <c:v>9438</c:v>
                </c:pt>
                <c:pt idx="2">
                  <c:v>10216</c:v>
                </c:pt>
                <c:pt idx="3">
                  <c:v>10233</c:v>
                </c:pt>
                <c:pt idx="4">
                  <c:v>10163</c:v>
                </c:pt>
              </c:numCache>
            </c:numRef>
          </c:val>
          <c:extLst>
            <c:ext xmlns:c16="http://schemas.microsoft.com/office/drawing/2014/chart" uri="{C3380CC4-5D6E-409C-BE32-E72D297353CC}">
              <c16:uniqueId val="{00000000-155F-406A-8473-B8192B57524A}"/>
            </c:ext>
          </c:extLst>
        </c:ser>
        <c:dLbls>
          <c:showLegendKey val="0"/>
          <c:showVal val="0"/>
          <c:showCatName val="0"/>
          <c:showSerName val="0"/>
          <c:showPercent val="0"/>
          <c:showBubbleSize val="0"/>
        </c:dLbls>
        <c:gapWidth val="100"/>
        <c:overlap val="-27"/>
        <c:axId val="2102985055"/>
        <c:axId val="1688633999"/>
      </c:barChart>
      <c:catAx>
        <c:axId val="210298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88633999"/>
        <c:crosses val="autoZero"/>
        <c:auto val="1"/>
        <c:lblAlgn val="ctr"/>
        <c:lblOffset val="100"/>
        <c:noMultiLvlLbl val="0"/>
      </c:catAx>
      <c:valAx>
        <c:axId val="168863399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0298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Incidents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FY16</c:v>
                </c:pt>
                <c:pt idx="1">
                  <c:v>FY17</c:v>
                </c:pt>
                <c:pt idx="2">
                  <c:v>FY18</c:v>
                </c:pt>
                <c:pt idx="3">
                  <c:v>FY19</c:v>
                </c:pt>
                <c:pt idx="4">
                  <c:v>FY20</c:v>
                </c:pt>
                <c:pt idx="5">
                  <c:v>FY21</c:v>
                </c:pt>
                <c:pt idx="6">
                  <c:v>FY22</c:v>
                </c:pt>
                <c:pt idx="7">
                  <c:v>FY23</c:v>
                </c:pt>
                <c:pt idx="8">
                  <c:v>FY24</c:v>
                </c:pt>
              </c:strCache>
            </c:strRef>
          </c:cat>
          <c:val>
            <c:numRef>
              <c:f>Sheet1!$B$2:$B$10</c:f>
              <c:numCache>
                <c:formatCode>#,##0</c:formatCode>
                <c:ptCount val="9"/>
                <c:pt idx="0">
                  <c:v>3824</c:v>
                </c:pt>
                <c:pt idx="1">
                  <c:v>4068</c:v>
                </c:pt>
                <c:pt idx="2">
                  <c:v>4554</c:v>
                </c:pt>
                <c:pt idx="3">
                  <c:v>5142</c:v>
                </c:pt>
                <c:pt idx="4">
                  <c:v>4257</c:v>
                </c:pt>
                <c:pt idx="5">
                  <c:v>3538</c:v>
                </c:pt>
                <c:pt idx="6">
                  <c:v>2603</c:v>
                </c:pt>
                <c:pt idx="7">
                  <c:v>2226</c:v>
                </c:pt>
                <c:pt idx="8">
                  <c:v>2088</c:v>
                </c:pt>
              </c:numCache>
            </c:numRef>
          </c:val>
          <c:extLst>
            <c:ext xmlns:c16="http://schemas.microsoft.com/office/drawing/2014/chart" uri="{C3380CC4-5D6E-409C-BE32-E72D297353CC}">
              <c16:uniqueId val="{00000000-155F-406A-8473-B8192B57524A}"/>
            </c:ext>
          </c:extLst>
        </c:ser>
        <c:dLbls>
          <c:showLegendKey val="0"/>
          <c:showVal val="0"/>
          <c:showCatName val="0"/>
          <c:showSerName val="0"/>
          <c:showPercent val="0"/>
          <c:showBubbleSize val="0"/>
        </c:dLbls>
        <c:gapWidth val="100"/>
        <c:overlap val="-10"/>
        <c:axId val="2102985055"/>
        <c:axId val="1688633999"/>
      </c:barChart>
      <c:catAx>
        <c:axId val="210298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88633999"/>
        <c:crosses val="autoZero"/>
        <c:auto val="1"/>
        <c:lblAlgn val="ctr"/>
        <c:lblOffset val="100"/>
        <c:noMultiLvlLbl val="0"/>
      </c:catAx>
      <c:valAx>
        <c:axId val="168863399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0298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Regional NOV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a:noFill/>
                    </a:ln>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FY20</c:v>
                </c:pt>
                <c:pt idx="1">
                  <c:v>FY21</c:v>
                </c:pt>
                <c:pt idx="2">
                  <c:v>FY22</c:v>
                </c:pt>
                <c:pt idx="3">
                  <c:v>FY23</c:v>
                </c:pt>
                <c:pt idx="4">
                  <c:v>FY24</c:v>
                </c:pt>
              </c:strCache>
            </c:strRef>
          </c:cat>
          <c:val>
            <c:numRef>
              <c:f>Sheet1!$B$2:$B$6</c:f>
              <c:numCache>
                <c:formatCode>#,##0</c:formatCode>
                <c:ptCount val="5"/>
                <c:pt idx="0">
                  <c:v>5214</c:v>
                </c:pt>
                <c:pt idx="1">
                  <c:v>5284</c:v>
                </c:pt>
                <c:pt idx="2">
                  <c:v>5856</c:v>
                </c:pt>
                <c:pt idx="3">
                  <c:v>5585</c:v>
                </c:pt>
                <c:pt idx="4">
                  <c:v>5264</c:v>
                </c:pt>
              </c:numCache>
            </c:numRef>
          </c:val>
          <c:extLst>
            <c:ext xmlns:c16="http://schemas.microsoft.com/office/drawing/2014/chart" uri="{C3380CC4-5D6E-409C-BE32-E72D297353CC}">
              <c16:uniqueId val="{00000000-155F-406A-8473-B8192B57524A}"/>
            </c:ext>
          </c:extLst>
        </c:ser>
        <c:ser>
          <c:idx val="1"/>
          <c:order val="1"/>
          <c:tx>
            <c:strRef>
              <c:f>Sheet1!$C$1</c:f>
              <c:strCache>
                <c:ptCount val="1"/>
                <c:pt idx="0">
                  <c:v>Central Office NOV</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FY20</c:v>
                </c:pt>
                <c:pt idx="1">
                  <c:v>FY21</c:v>
                </c:pt>
                <c:pt idx="2">
                  <c:v>FY22</c:v>
                </c:pt>
                <c:pt idx="3">
                  <c:v>FY23</c:v>
                </c:pt>
                <c:pt idx="4">
                  <c:v>FY24</c:v>
                </c:pt>
              </c:strCache>
            </c:strRef>
          </c:cat>
          <c:val>
            <c:numRef>
              <c:f>Sheet1!$C$2:$C$6</c:f>
              <c:numCache>
                <c:formatCode>General</c:formatCode>
                <c:ptCount val="5"/>
                <c:pt idx="0">
                  <c:v>10833</c:v>
                </c:pt>
                <c:pt idx="1">
                  <c:v>10461</c:v>
                </c:pt>
                <c:pt idx="2">
                  <c:v>10116</c:v>
                </c:pt>
                <c:pt idx="3">
                  <c:v>9155</c:v>
                </c:pt>
                <c:pt idx="4">
                  <c:v>9971</c:v>
                </c:pt>
              </c:numCache>
            </c:numRef>
          </c:val>
          <c:extLst>
            <c:ext xmlns:c16="http://schemas.microsoft.com/office/drawing/2014/chart" uri="{C3380CC4-5D6E-409C-BE32-E72D297353CC}">
              <c16:uniqueId val="{00000000-6620-43BD-8E9F-FEC677645A6C}"/>
            </c:ext>
          </c:extLst>
        </c:ser>
        <c:dLbls>
          <c:showLegendKey val="0"/>
          <c:showVal val="0"/>
          <c:showCatName val="0"/>
          <c:showSerName val="0"/>
          <c:showPercent val="0"/>
          <c:showBubbleSize val="0"/>
        </c:dLbls>
        <c:gapWidth val="219"/>
        <c:overlap val="100"/>
        <c:axId val="2102985055"/>
        <c:axId val="1688633999"/>
      </c:barChart>
      <c:catAx>
        <c:axId val="210298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88633999"/>
        <c:crosses val="autoZero"/>
        <c:auto val="1"/>
        <c:lblAlgn val="ctr"/>
        <c:lblOffset val="100"/>
        <c:noMultiLvlLbl val="0"/>
      </c:catAx>
      <c:valAx>
        <c:axId val="168863399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2985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NOEs</c:v>
                </c:pt>
              </c:strCache>
            </c:strRef>
          </c:tx>
          <c:spPr>
            <a:solidFill>
              <a:schemeClr val="accent4"/>
            </a:solidFill>
            <a:ln>
              <a:noFill/>
            </a:ln>
            <a:effectLst/>
          </c:spPr>
          <c:invertIfNegative val="0"/>
          <c:dLbls>
            <c:dLbl>
              <c:idx val="0"/>
              <c:layout>
                <c:manualLayout>
                  <c:x val="-1.3369636985932193E-3"/>
                  <c:y val="0.385321570920282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B0-49D0-9804-C333240BF234}"/>
                </c:ext>
              </c:extLst>
            </c:dLbl>
            <c:dLbl>
              <c:idx val="1"/>
              <c:layout>
                <c:manualLayout>
                  <c:x val="-1.3369636985932683E-3"/>
                  <c:y val="0.303203859084812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B0-49D0-9804-C333240BF234}"/>
                </c:ext>
              </c:extLst>
            </c:dLbl>
            <c:dLbl>
              <c:idx val="2"/>
              <c:layout>
                <c:manualLayout>
                  <c:x val="-1.3369636985933176E-3"/>
                  <c:y val="0.315837353213346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B0-49D0-9804-C333240BF234}"/>
                </c:ext>
              </c:extLst>
            </c:dLbl>
            <c:dLbl>
              <c:idx val="3"/>
              <c:layout>
                <c:manualLayout>
                  <c:x val="0"/>
                  <c:y val="0.337945967938280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B0-49D0-9804-C333240BF234}"/>
                </c:ext>
              </c:extLst>
            </c:dLbl>
            <c:dLbl>
              <c:idx val="4"/>
              <c:layout>
                <c:manualLayout>
                  <c:x val="0"/>
                  <c:y val="0.341104341470414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B0-49D0-9804-C333240BF23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FY20</c:v>
                </c:pt>
                <c:pt idx="1">
                  <c:v>FY21</c:v>
                </c:pt>
                <c:pt idx="2">
                  <c:v>FY22</c:v>
                </c:pt>
                <c:pt idx="3">
                  <c:v>FY23</c:v>
                </c:pt>
                <c:pt idx="4">
                  <c:v>FY24</c:v>
                </c:pt>
              </c:strCache>
            </c:strRef>
          </c:cat>
          <c:val>
            <c:numRef>
              <c:f>Sheet1!$B$2:$B$6</c:f>
              <c:numCache>
                <c:formatCode>_(* #,##0_);_(* \(#,##0\);_(* "-"??_);_(@_)</c:formatCode>
                <c:ptCount val="5"/>
                <c:pt idx="0">
                  <c:v>1424</c:v>
                </c:pt>
                <c:pt idx="1">
                  <c:v>1264</c:v>
                </c:pt>
                <c:pt idx="2">
                  <c:v>1309</c:v>
                </c:pt>
                <c:pt idx="3">
                  <c:v>1222</c:v>
                </c:pt>
                <c:pt idx="4">
                  <c:v>1265</c:v>
                </c:pt>
              </c:numCache>
            </c:numRef>
          </c:val>
          <c:extLst>
            <c:ext xmlns:c16="http://schemas.microsoft.com/office/drawing/2014/chart" uri="{C3380CC4-5D6E-409C-BE32-E72D297353CC}">
              <c16:uniqueId val="{00000000-155F-406A-8473-B8192B57524A}"/>
            </c:ext>
          </c:extLst>
        </c:ser>
        <c:dLbls>
          <c:showLegendKey val="0"/>
          <c:showVal val="0"/>
          <c:showCatName val="0"/>
          <c:showSerName val="0"/>
          <c:showPercent val="0"/>
          <c:showBubbleSize val="0"/>
        </c:dLbls>
        <c:gapWidth val="100"/>
        <c:overlap val="-27"/>
        <c:axId val="2102985055"/>
        <c:axId val="1688633999"/>
      </c:barChart>
      <c:catAx>
        <c:axId val="210298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88633999"/>
        <c:crosses val="autoZero"/>
        <c:auto val="1"/>
        <c:lblAlgn val="ctr"/>
        <c:lblOffset val="100"/>
        <c:noMultiLvlLbl val="0"/>
      </c:catAx>
      <c:valAx>
        <c:axId val="168863399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2985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FY23</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bestFit"/>
          <c:showLegendKey val="0"/>
          <c:showVal val="1"/>
          <c:showCatName val="0"/>
          <c:showSerName val="0"/>
          <c:showPercent val="0"/>
          <c:showBubbleSize val="0"/>
          <c:showLeaderLines val="0"/>
        </c:dLbls>
        <c:firstSliceAng val="9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FY24 Total Investigations with Findings</a:t>
            </a:r>
          </a:p>
        </c:rich>
      </c:tx>
      <c:layout>
        <c:manualLayout>
          <c:xMode val="edge"/>
          <c:yMode val="edge"/>
          <c:x val="0.11910287255759697"/>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explosion val="4"/>
          <c:dPt>
            <c:idx val="0"/>
            <c:bubble3D val="0"/>
            <c:spPr>
              <a:solidFill>
                <a:schemeClr val="accent3"/>
              </a:solidFill>
              <a:ln w="19050">
                <a:solidFill>
                  <a:schemeClr val="lt1"/>
                </a:solidFill>
              </a:ln>
              <a:effectLst/>
            </c:spPr>
            <c:extLst>
              <c:ext xmlns:c16="http://schemas.microsoft.com/office/drawing/2014/chart" uri="{C3380CC4-5D6E-409C-BE32-E72D297353CC}">
                <c16:uniqueId val="{00000001-FFB0-4375-9C42-E1900D0A084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FFB0-4375-9C42-E1900D0A0846}"/>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FFB0-4375-9C42-E1900D0A0846}"/>
              </c:ext>
            </c:extLst>
          </c:dPt>
          <c:dLbls>
            <c:dLbl>
              <c:idx val="1"/>
              <c:layout>
                <c:manualLayout>
                  <c:x val="-1.5228565179351732E-3"/>
                  <c:y val="-2.1092817943211644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FB0-4375-9C42-E1900D0A0846}"/>
                </c:ext>
              </c:extLst>
            </c:dLbl>
            <c:dLbl>
              <c:idx val="2"/>
              <c:tx>
                <c:rich>
                  <a:bodyPr/>
                  <a:lstStyle/>
                  <a:p>
                    <a:r>
                      <a:rPr lang="en-US" baseline="0"/>
                      <a:t>No Findings</a:t>
                    </a:r>
                  </a:p>
                  <a:p>
                    <a:fld id="{32326EB8-E5AC-4D68-A642-4C0A2D96D014}" type="VALUE">
                      <a:rPr lang="en-US"/>
                      <a:pPr/>
                      <a:t>[VALUE]</a:t>
                    </a:fld>
                    <a:endParaRPr lang="en-US"/>
                  </a:p>
                </c:rich>
              </c:tx>
              <c:dLblPos val="ct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FFB0-4375-9C42-E1900D0A084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NOV</c:v>
                </c:pt>
                <c:pt idx="1">
                  <c:v>NOE</c:v>
                </c:pt>
                <c:pt idx="2">
                  <c:v>Compliant</c:v>
                </c:pt>
              </c:strCache>
            </c:strRef>
          </c:cat>
          <c:val>
            <c:numRef>
              <c:f>Sheet1!$B$2:$B$4</c:f>
              <c:numCache>
                <c:formatCode>0%</c:formatCode>
                <c:ptCount val="3"/>
                <c:pt idx="0">
                  <c:v>0.14000000000000001</c:v>
                </c:pt>
                <c:pt idx="1">
                  <c:v>0.03</c:v>
                </c:pt>
                <c:pt idx="2">
                  <c:v>0.83</c:v>
                </c:pt>
              </c:numCache>
            </c:numRef>
          </c:val>
          <c:extLst>
            <c:ext xmlns:c16="http://schemas.microsoft.com/office/drawing/2014/chart" uri="{C3380CC4-5D6E-409C-BE32-E72D297353CC}">
              <c16:uniqueId val="{00000000-A7DC-42D6-8AD0-2671FA71B7D4}"/>
            </c:ext>
          </c:extLst>
        </c:ser>
        <c:dLbls>
          <c:dLblPos val="bestFit"/>
          <c:showLegendKey val="0"/>
          <c:showVal val="1"/>
          <c:showCatName val="0"/>
          <c:showSerName val="0"/>
          <c:showPercent val="0"/>
          <c:showBubbleSize val="0"/>
          <c:showLeaderLines val="0"/>
        </c:dLbls>
        <c:firstSliceAng val="9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FY24 Investigations with Findings by Media</a:t>
            </a:r>
          </a:p>
        </c:rich>
      </c:tx>
      <c:layout>
        <c:manualLayout>
          <c:xMode val="edge"/>
          <c:yMode val="edge"/>
          <c:x val="0.14589111256926215"/>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74-4FAF-8B10-47E7912613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374-4FAF-8B10-47E7912613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374-4FAF-8B10-47E7912613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374-4FAF-8B10-47E791261350}"/>
              </c:ext>
            </c:extLst>
          </c:dPt>
          <c:dLbls>
            <c:dLbl>
              <c:idx val="0"/>
              <c:layout>
                <c:manualLayout>
                  <c:x val="-0.14718995783128433"/>
                  <c:y val="-3.201009173136520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374-4FAF-8B10-47E79126135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Multimedia</c:v>
                </c:pt>
                <c:pt idx="1">
                  <c:v>Air</c:v>
                </c:pt>
                <c:pt idx="2">
                  <c:v>Water</c:v>
                </c:pt>
                <c:pt idx="3">
                  <c:v>Waste</c:v>
                </c:pt>
              </c:strCache>
            </c:strRef>
          </c:cat>
          <c:val>
            <c:numRef>
              <c:f>Sheet1!$B$2:$B$5</c:f>
              <c:numCache>
                <c:formatCode>0%</c:formatCode>
                <c:ptCount val="4"/>
                <c:pt idx="0">
                  <c:v>0.05</c:v>
                </c:pt>
                <c:pt idx="1">
                  <c:v>0.19</c:v>
                </c:pt>
                <c:pt idx="2">
                  <c:v>0.55000000000000004</c:v>
                </c:pt>
                <c:pt idx="3">
                  <c:v>0.22</c:v>
                </c:pt>
              </c:numCache>
            </c:numRef>
          </c:val>
          <c:extLst>
            <c:ext xmlns:c16="http://schemas.microsoft.com/office/drawing/2014/chart" uri="{C3380CC4-5D6E-409C-BE32-E72D297353CC}">
              <c16:uniqueId val="{00000008-A374-4FAF-8B10-47E791261350}"/>
            </c:ext>
          </c:extLst>
        </c:ser>
        <c:dLbls>
          <c:dLblPos val="bestFit"/>
          <c:showLegendKey val="0"/>
          <c:showVal val="1"/>
          <c:showCatName val="0"/>
          <c:showSerName val="0"/>
          <c:showPercent val="0"/>
          <c:showBubbleSize val="0"/>
          <c:showLeaderLines val="0"/>
        </c:dLbls>
        <c:firstSliceAng val="9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08157C1-8A6C-4321-846D-B358E31D509E}" type="datetimeFigureOut">
              <a:rPr lang="en-US" smtClean="0"/>
              <a:t>6/30/2025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F5D64E-FCB6-4D4F-B94C-7AD7D485FC37}" type="slidenum">
              <a:rPr lang="en-US" smtClean="0"/>
              <a:t>‹#›</a:t>
            </a:fld>
            <a:endParaRPr lang="en-US"/>
          </a:p>
        </p:txBody>
      </p:sp>
    </p:spTree>
    <p:extLst>
      <p:ext uri="{BB962C8B-B14F-4D97-AF65-F5344CB8AC3E}">
        <p14:creationId xmlns:p14="http://schemas.microsoft.com/office/powerpoint/2010/main" val="74991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tatutes.capitol.texas.gov/GetStatute.aspx?Code=WA&amp;Value=5.135"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statutes.capitol.texas.gov/GetStatute.aspx?Code=WA&amp;Value=5.75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tatutes.legis.state.tx.us/GetStatute.aspx?Code=HS&amp;Value=1101.053"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statutes.legis.state.tx.us/GetStatute.aspx?Code=HS&amp;Value=1101.15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a:t>
            </a:fld>
            <a:endParaRPr lang="en-US"/>
          </a:p>
        </p:txBody>
      </p:sp>
    </p:spTree>
    <p:extLst>
      <p:ext uri="{BB962C8B-B14F-4D97-AF65-F5344CB8AC3E}">
        <p14:creationId xmlns:p14="http://schemas.microsoft.com/office/powerpoint/2010/main" val="3761727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1DCA3-D58A-3BF6-5AB0-6107279A5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8B32A-D0D0-1B17-2ED2-DFDF7A4F3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E527D-3C36-721E-3708-A54BA87F995F}"/>
              </a:ext>
            </a:extLst>
          </p:cNvPr>
          <p:cNvSpPr>
            <a:spLocks noGrp="1"/>
          </p:cNvSpPr>
          <p:nvPr>
            <p:ph type="body" idx="1"/>
          </p:nvPr>
        </p:nvSpPr>
        <p:spPr/>
        <p:txBody>
          <a:bodyPr/>
          <a:lstStyle/>
          <a:p>
            <a:r>
              <a:rPr lang="en-US" b="0" i="0" dirty="0">
                <a:solidFill>
                  <a:srgbClr val="000000"/>
                </a:solidFill>
                <a:effectLst/>
                <a:latin typeface="Century Schoolbook" panose="02040604050505020304" pitchFamily="18" charset="0"/>
              </a:rPr>
              <a:t>FY19 peak triggered changes. We worked with REs and addressed consistency issues across the state. Centralized team. Provide closure and timeline</a:t>
            </a:r>
          </a:p>
          <a:p>
            <a:endParaRPr lang="en-US" b="0" i="0" dirty="0">
              <a:solidFill>
                <a:srgbClr val="000000"/>
              </a:solidFill>
              <a:effectLst/>
              <a:latin typeface="Century Schoolbook" panose="02040604050505020304" pitchFamily="18" charset="0"/>
            </a:endParaRPr>
          </a:p>
          <a:p>
            <a:r>
              <a:rPr lang="en-US" b="0" i="0" dirty="0">
                <a:solidFill>
                  <a:srgbClr val="000000"/>
                </a:solidFill>
                <a:effectLst/>
                <a:latin typeface="Century Schoolbook" panose="02040604050505020304" pitchFamily="18" charset="0"/>
              </a:rPr>
              <a:t>The total number of events reported has decreased over the last five years, which may be attributed to TCEQ’s focus and outreach to regulated entities on proper reporting, authorization, and enforcement. One outreach example is TCEQ’s “Find It and Fix It” initiative for oil and gas operations in the Permian Basin, initiated in FY 2021. Additionally, TCEQ conducted outreach to industry groups in the oil, gas, and pipeline sectors with an emphasis on properly authorizing and minimizing and controlling predictable emissions. The Emissions Event Review Section also participated in multiple meetings with industry groups and met individually with companies across all sectors to discuss reporting requirements and authorizations. The total number of emissions incidents includes emissions events, scheduled MSS activities, and excess opacity events </a:t>
            </a:r>
            <a:endParaRPr lang="en-US" dirty="0">
              <a:latin typeface="Century Schoolbook" panose="02040604050505020304" pitchFamily="18" charset="0"/>
            </a:endParaRPr>
          </a:p>
        </p:txBody>
      </p:sp>
      <p:sp>
        <p:nvSpPr>
          <p:cNvPr id="4" name="Slide Number Placeholder 3">
            <a:extLst>
              <a:ext uri="{FF2B5EF4-FFF2-40B4-BE49-F238E27FC236}">
                <a16:creationId xmlns:a16="http://schemas.microsoft.com/office/drawing/2014/main" id="{0D0C871C-BE4E-D2AD-BE2D-4E6B4E7993ED}"/>
              </a:ext>
            </a:extLst>
          </p:cNvPr>
          <p:cNvSpPr>
            <a:spLocks noGrp="1"/>
          </p:cNvSpPr>
          <p:nvPr>
            <p:ph type="sldNum" sz="quarter" idx="5"/>
          </p:nvPr>
        </p:nvSpPr>
        <p:spPr/>
        <p:txBody>
          <a:bodyPr/>
          <a:lstStyle/>
          <a:p>
            <a:fld id="{B206E152-2CD8-4241-A0C5-D370AE7C68FB}" type="slidenum">
              <a:rPr lang="en-US" smtClean="0"/>
              <a:t>10</a:t>
            </a:fld>
            <a:endParaRPr lang="en-US"/>
          </a:p>
        </p:txBody>
      </p:sp>
    </p:spTree>
    <p:extLst>
      <p:ext uri="{BB962C8B-B14F-4D97-AF65-F5344CB8AC3E}">
        <p14:creationId xmlns:p14="http://schemas.microsoft.com/office/powerpoint/2010/main" val="1724020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99997-788D-9DD4-2298-D8C0817A8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455C3-2462-1C51-EA01-172EB6901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B55B5-CFFB-D9E2-8687-A9A58D96C6A8}"/>
              </a:ext>
            </a:extLst>
          </p:cNvPr>
          <p:cNvSpPr>
            <a:spLocks noGrp="1"/>
          </p:cNvSpPr>
          <p:nvPr>
            <p:ph type="body" idx="1"/>
          </p:nvPr>
        </p:nvSpPr>
        <p:spPr/>
        <p:txBody>
          <a:bodyPr/>
          <a:lstStyle/>
          <a:p>
            <a:r>
              <a:rPr lang="en-US">
                <a:latin typeface="Century Schoolbook" panose="02040604050505020304" pitchFamily="18" charset="0"/>
              </a:rPr>
              <a:t>FY = fiscal year; 9/1 – 8/31</a:t>
            </a:r>
          </a:p>
        </p:txBody>
      </p:sp>
      <p:sp>
        <p:nvSpPr>
          <p:cNvPr id="4" name="Slide Number Placeholder 3">
            <a:extLst>
              <a:ext uri="{FF2B5EF4-FFF2-40B4-BE49-F238E27FC236}">
                <a16:creationId xmlns:a16="http://schemas.microsoft.com/office/drawing/2014/main" id="{82C6E9CB-A672-79CD-6916-9F5C613A29B0}"/>
              </a:ext>
            </a:extLst>
          </p:cNvPr>
          <p:cNvSpPr>
            <a:spLocks noGrp="1"/>
          </p:cNvSpPr>
          <p:nvPr>
            <p:ph type="sldNum" sz="quarter" idx="5"/>
          </p:nvPr>
        </p:nvSpPr>
        <p:spPr/>
        <p:txBody>
          <a:bodyPr/>
          <a:lstStyle/>
          <a:p>
            <a:fld id="{B206E152-2CD8-4241-A0C5-D370AE7C68FB}" type="slidenum">
              <a:rPr lang="en-US" smtClean="0"/>
              <a:t>12</a:t>
            </a:fld>
            <a:endParaRPr lang="en-US"/>
          </a:p>
        </p:txBody>
      </p:sp>
    </p:spTree>
    <p:extLst>
      <p:ext uri="{BB962C8B-B14F-4D97-AF65-F5344CB8AC3E}">
        <p14:creationId xmlns:p14="http://schemas.microsoft.com/office/powerpoint/2010/main" val="27856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5445-5CB2-F507-8085-05B8A71D5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21780-00EF-CAD0-DFC3-2F913579E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427EA-A3CF-6BD1-2599-C033321E0B33}"/>
              </a:ext>
            </a:extLst>
          </p:cNvPr>
          <p:cNvSpPr>
            <a:spLocks noGrp="1"/>
          </p:cNvSpPr>
          <p:nvPr>
            <p:ph type="body" idx="1"/>
          </p:nvPr>
        </p:nvSpPr>
        <p:spPr/>
        <p:txBody>
          <a:bodyPr/>
          <a:lstStyle/>
          <a:p>
            <a:endParaRPr lang="en-US">
              <a:latin typeface="Century Schoolbook" panose="02040604050505020304" pitchFamily="18" charset="0"/>
            </a:endParaRPr>
          </a:p>
        </p:txBody>
      </p:sp>
      <p:sp>
        <p:nvSpPr>
          <p:cNvPr id="4" name="Slide Number Placeholder 3">
            <a:extLst>
              <a:ext uri="{FF2B5EF4-FFF2-40B4-BE49-F238E27FC236}">
                <a16:creationId xmlns:a16="http://schemas.microsoft.com/office/drawing/2014/main" id="{2BB8F69E-CFDF-50CD-BBB0-8F5021BB5D35}"/>
              </a:ext>
            </a:extLst>
          </p:cNvPr>
          <p:cNvSpPr>
            <a:spLocks noGrp="1"/>
          </p:cNvSpPr>
          <p:nvPr>
            <p:ph type="sldNum" sz="quarter" idx="5"/>
          </p:nvPr>
        </p:nvSpPr>
        <p:spPr/>
        <p:txBody>
          <a:bodyPr/>
          <a:lstStyle/>
          <a:p>
            <a:fld id="{B206E152-2CD8-4241-A0C5-D370AE7C68FB}" type="slidenum">
              <a:rPr lang="en-US" smtClean="0"/>
              <a:t>13</a:t>
            </a:fld>
            <a:endParaRPr lang="en-US"/>
          </a:p>
        </p:txBody>
      </p:sp>
    </p:spTree>
    <p:extLst>
      <p:ext uri="{BB962C8B-B14F-4D97-AF65-F5344CB8AC3E}">
        <p14:creationId xmlns:p14="http://schemas.microsoft.com/office/powerpoint/2010/main" val="3530337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74B2-7E4F-A4B9-26DD-51A3AA522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F01AD-4DDF-DC27-3344-DD49346BC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FC0B0-C27F-0489-3E09-4B36F1B4B2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146707-9D93-F9DE-3A85-57F5DBF2DFCD}"/>
              </a:ext>
            </a:extLst>
          </p:cNvPr>
          <p:cNvSpPr>
            <a:spLocks noGrp="1"/>
          </p:cNvSpPr>
          <p:nvPr>
            <p:ph type="sldNum" sz="quarter" idx="5"/>
          </p:nvPr>
        </p:nvSpPr>
        <p:spPr/>
        <p:txBody>
          <a:bodyPr/>
          <a:lstStyle/>
          <a:p>
            <a:fld id="{CFF5D64E-FCB6-4D4F-B94C-7AD7D485FC37}" type="slidenum">
              <a:rPr lang="en-US" smtClean="0"/>
              <a:t>14</a:t>
            </a:fld>
            <a:endParaRPr lang="en-US"/>
          </a:p>
        </p:txBody>
      </p:sp>
    </p:spTree>
    <p:extLst>
      <p:ext uri="{BB962C8B-B14F-4D97-AF65-F5344CB8AC3E}">
        <p14:creationId xmlns:p14="http://schemas.microsoft.com/office/powerpoint/2010/main" val="1891113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D1F3-C756-C2AD-C407-84CB53A3F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F94C2-7A45-A5B7-4358-F8DEE2FB3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29723-624F-14AA-5E76-8C4D233012A7}"/>
              </a:ext>
            </a:extLst>
          </p:cNvPr>
          <p:cNvSpPr>
            <a:spLocks noGrp="1"/>
          </p:cNvSpPr>
          <p:nvPr>
            <p:ph type="body" idx="1"/>
          </p:nvPr>
        </p:nvSpPr>
        <p:spPr/>
        <p:txBody>
          <a:bodyPr/>
          <a:lstStyle/>
          <a:p>
            <a:r>
              <a:rPr lang="en-US" sz="1200" b="0" i="0">
                <a:solidFill>
                  <a:srgbClr val="000000"/>
                </a:solidFill>
                <a:effectLst/>
                <a:latin typeface="Century Schoolbook" panose="02040604050505020304" pitchFamily="18" charset="0"/>
              </a:rPr>
              <a:t>Of the complaints received, 29% were not investigated either because the complaint was not within TCEQ jurisdiction and referred to another agency, including to a local government in which TCEQ has an agreement to refer such complaints, or there was inadequate information to investigate the complaint.</a:t>
            </a:r>
          </a:p>
          <a:p>
            <a:endParaRPr lang="en-US" sz="1200" b="0" i="0">
              <a:solidFill>
                <a:srgbClr val="000000"/>
              </a:solidFill>
              <a:effectLst/>
              <a:latin typeface="Century Schoolbook" panose="02040604050505020304" pitchFamily="18" charset="0"/>
            </a:endParaRPr>
          </a:p>
          <a:p>
            <a:r>
              <a:rPr lang="en-US" sz="1200">
                <a:latin typeface="Century Schoolbook" panose="02040604050505020304" pitchFamily="18" charset="0"/>
              </a:rPr>
              <a:t>Complaint investigations can result in violations that may or may not be directly related to the allegation described in the complaint. Between FY 2018 and FY 2023, 34% of complaint investigations cited at least one violation. Approximately 28% of those complaint investigations resulted in an NOV and approximately 6% resulted in an NOE. Approximately 66% of complaint investigations resulted in “no findings,” which means that the complaint allegation or other violations could not be substantiated.</a:t>
            </a:r>
          </a:p>
          <a:p>
            <a:endParaRPr lang="en-US" sz="1200">
              <a:latin typeface="Century Schoolbook" panose="02040604050505020304" pitchFamily="18" charset="0"/>
            </a:endParaRPr>
          </a:p>
          <a:p>
            <a:r>
              <a:rPr lang="en-US" sz="1200">
                <a:latin typeface="Century Schoolbook" panose="02040604050505020304" pitchFamily="18" charset="0"/>
              </a:rPr>
              <a:t>SB471, Tex Water Code 5.176</a:t>
            </a:r>
          </a:p>
          <a:p>
            <a:pPr marL="0" marR="0" indent="0">
              <a:lnSpc>
                <a:spcPct val="100000"/>
              </a:lnSpc>
              <a:spcBef>
                <a:spcPts val="0"/>
              </a:spcBef>
              <a:spcAft>
                <a:spcPts val="0"/>
              </a:spcAft>
              <a:buNone/>
              <a:tabLst>
                <a:tab pos="457200" algn="l"/>
                <a:tab pos="457200" algn="l"/>
              </a:tabLst>
            </a:pPr>
            <a:r>
              <a:rPr lang="en-US" sz="1200">
                <a:effectLst/>
                <a:latin typeface="Century Schoolbook" panose="02040604050505020304" pitchFamily="18" charset="0"/>
                <a:ea typeface="Calibri" panose="020F0502020204030204" pitchFamily="34" charset="0"/>
                <a:cs typeface="Times New Roman" panose="02020603050405020304" pitchFamily="18" charset="0"/>
              </a:rPr>
              <a:t>(c) The commission is not required to investigate a complaint:</a:t>
            </a:r>
          </a:p>
          <a:p>
            <a:pPr marL="457200" lvl="1" indent="0">
              <a:lnSpc>
                <a:spcPct val="100000"/>
              </a:lnSpc>
              <a:spcBef>
                <a:spcPts val="0"/>
              </a:spcBef>
              <a:buNone/>
              <a:tabLst>
                <a:tab pos="457200" algn="l"/>
                <a:tab pos="457200" algn="l"/>
              </a:tabLst>
            </a:pPr>
            <a:r>
              <a:rPr lang="en-US" sz="1200">
                <a:effectLst/>
                <a:latin typeface="Century Schoolbook" panose="02040604050505020304" pitchFamily="18" charset="0"/>
                <a:ea typeface="Calibri" panose="020F0502020204030204" pitchFamily="34" charset="0"/>
                <a:cs typeface="Times New Roman" panose="02020603050405020304" pitchFamily="18" charset="0"/>
              </a:rPr>
              <a:t>(1) that may be addressed during other commission activities; or</a:t>
            </a:r>
          </a:p>
          <a:p>
            <a:pPr marL="457200" lvl="1" indent="0">
              <a:lnSpc>
                <a:spcPct val="100000"/>
              </a:lnSpc>
              <a:spcBef>
                <a:spcPts val="0"/>
              </a:spcBef>
              <a:buNone/>
              <a:tabLst>
                <a:tab pos="457200" algn="l"/>
                <a:tab pos="457200" algn="l"/>
              </a:tabLst>
            </a:pPr>
            <a:r>
              <a:rPr lang="en-US" sz="1200">
                <a:effectLst/>
                <a:latin typeface="Century Schoolbook" panose="02040604050505020304" pitchFamily="18" charset="0"/>
                <a:ea typeface="Calibri" panose="020F0502020204030204" pitchFamily="34" charset="0"/>
                <a:cs typeface="Times New Roman" panose="02020603050405020304" pitchFamily="18" charset="0"/>
              </a:rPr>
              <a:t>(2) that was filed by an individual when there is not a reasonable probability that the commission can substantiate the complaint and:</a:t>
            </a:r>
          </a:p>
          <a:p>
            <a:pPr marL="914400" lvl="2" indent="0">
              <a:lnSpc>
                <a:spcPct val="100000"/>
              </a:lnSpc>
              <a:spcBef>
                <a:spcPts val="0"/>
              </a:spcBef>
              <a:buNone/>
              <a:tabLst>
                <a:tab pos="457200" algn="l"/>
                <a:tab pos="457200" algn="l"/>
              </a:tabLst>
            </a:pPr>
            <a:r>
              <a:rPr lang="en-US" sz="1200">
                <a:effectLst/>
                <a:latin typeface="Century Schoolbook" panose="02040604050505020304" pitchFamily="18" charset="0"/>
                <a:ea typeface="Calibri" panose="020F0502020204030204" pitchFamily="34" charset="0"/>
                <a:cs typeface="Times New Roman" panose="02020603050405020304" pitchFamily="18" charset="0"/>
              </a:rPr>
              <a:t>(A) the complaint is repetitious or redundant of other complaints concerning the same site investigated in the preceding 12 months that were not substantiated by the commission; or</a:t>
            </a:r>
          </a:p>
          <a:p>
            <a:pPr marL="914400" lvl="2" indent="0">
              <a:lnSpc>
                <a:spcPct val="100000"/>
              </a:lnSpc>
              <a:spcBef>
                <a:spcPts val="0"/>
              </a:spcBef>
              <a:buNone/>
              <a:tabLst>
                <a:tab pos="457200" algn="l"/>
                <a:tab pos="457200" algn="l"/>
              </a:tabLst>
            </a:pPr>
            <a:r>
              <a:rPr lang="en-US" sz="1200">
                <a:effectLst/>
                <a:latin typeface="Century Schoolbook" panose="02040604050505020304" pitchFamily="18" charset="0"/>
                <a:ea typeface="Calibri" panose="020F0502020204030204" pitchFamily="34" charset="0"/>
                <a:cs typeface="Times New Roman" panose="02020603050405020304" pitchFamily="18" charset="0"/>
              </a:rPr>
              <a:t>(B)  the complainant has filed in the preceding seven years at least five complaints that were not substantiated by the commission. </a:t>
            </a:r>
          </a:p>
          <a:p>
            <a:endParaRPr lang="en-US" sz="1200">
              <a:latin typeface="Century Schoolbook" panose="02040604050505020304" pitchFamily="18" charset="0"/>
            </a:endParaRPr>
          </a:p>
          <a:p>
            <a:pPr>
              <a:lnSpc>
                <a:spcPct val="120000"/>
              </a:lnSpc>
            </a:pPr>
            <a:r>
              <a:rPr lang="en-US" sz="1200" kern="0">
                <a:latin typeface="Century Schoolbook" panose="02040604050505020304" pitchFamily="18" charset="0"/>
              </a:rPr>
              <a:t>Complaint investigator manual update</a:t>
            </a:r>
          </a:p>
          <a:p>
            <a:pPr>
              <a:lnSpc>
                <a:spcPct val="120000"/>
              </a:lnSpc>
            </a:pPr>
            <a:r>
              <a:rPr lang="en-US" sz="1200" kern="0">
                <a:latin typeface="Century Schoolbook" panose="02040604050505020304" pitchFamily="18" charset="0"/>
              </a:rPr>
              <a:t>Updated intake form to better guide complainants through TCEQ programs</a:t>
            </a:r>
          </a:p>
          <a:p>
            <a:pPr>
              <a:lnSpc>
                <a:spcPct val="120000"/>
              </a:lnSpc>
            </a:pPr>
            <a:r>
              <a:rPr lang="en-US" sz="1200" kern="0">
                <a:latin typeface="Century Schoolbook" panose="02040604050505020304" pitchFamily="18" charset="0"/>
              </a:rPr>
              <a:t>Updated webpages to include more referral information</a:t>
            </a:r>
          </a:p>
          <a:p>
            <a:pPr>
              <a:lnSpc>
                <a:spcPct val="120000"/>
              </a:lnSpc>
            </a:pPr>
            <a:endParaRPr lang="en-US" sz="1200" kern="0">
              <a:latin typeface="Century Schoolbook" panose="02040604050505020304" pitchFamily="18" charset="0"/>
            </a:endParaRPr>
          </a:p>
          <a:p>
            <a:endParaRPr lang="en-US"/>
          </a:p>
        </p:txBody>
      </p:sp>
      <p:sp>
        <p:nvSpPr>
          <p:cNvPr id="4" name="Slide Number Placeholder 3">
            <a:extLst>
              <a:ext uri="{FF2B5EF4-FFF2-40B4-BE49-F238E27FC236}">
                <a16:creationId xmlns:a16="http://schemas.microsoft.com/office/drawing/2014/main" id="{B1FC6662-35E8-3638-C81C-D167311FAAAD}"/>
              </a:ext>
            </a:extLst>
          </p:cNvPr>
          <p:cNvSpPr>
            <a:spLocks noGrp="1"/>
          </p:cNvSpPr>
          <p:nvPr>
            <p:ph type="sldNum" sz="quarter" idx="5"/>
          </p:nvPr>
        </p:nvSpPr>
        <p:spPr/>
        <p:txBody>
          <a:bodyPr/>
          <a:lstStyle/>
          <a:p>
            <a:fld id="{B206E152-2CD8-4241-A0C5-D370AE7C68FB}" type="slidenum">
              <a:rPr lang="en-US" smtClean="0"/>
              <a:t>15</a:t>
            </a:fld>
            <a:endParaRPr lang="en-US"/>
          </a:p>
        </p:txBody>
      </p:sp>
    </p:spTree>
    <p:extLst>
      <p:ext uri="{BB962C8B-B14F-4D97-AF65-F5344CB8AC3E}">
        <p14:creationId xmlns:p14="http://schemas.microsoft.com/office/powerpoint/2010/main" val="346430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8DA11-537E-52AF-B863-D9B9068A1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ECA55-A5B5-955D-8411-73D016F7D3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0DC61-EA0C-24CB-4561-53156C456962}"/>
              </a:ext>
            </a:extLst>
          </p:cNvPr>
          <p:cNvSpPr>
            <a:spLocks noGrp="1"/>
          </p:cNvSpPr>
          <p:nvPr>
            <p:ph type="body" idx="1"/>
          </p:nvPr>
        </p:nvSpPr>
        <p:spPr/>
        <p:txBody>
          <a:bodyPr/>
          <a:lstStyle/>
          <a:p>
            <a:r>
              <a:rPr lang="en-US" dirty="0">
                <a:latin typeface="Century Schoolbook" panose="02040604050505020304" pitchFamily="18" charset="0"/>
              </a:rPr>
              <a:t>FY = fiscal year; 9/1 – 8/31</a:t>
            </a:r>
          </a:p>
          <a:p>
            <a:pPr algn="l"/>
            <a:r>
              <a:rPr lang="en-US" b="0" i="0" dirty="0">
                <a:solidFill>
                  <a:srgbClr val="000000"/>
                </a:solidFill>
                <a:effectLst/>
                <a:latin typeface="Century Schoolbook" panose="02040604050505020304" pitchFamily="18" charset="0"/>
              </a:rPr>
              <a:t>The total number of emissions incident investigations decreased from 1,122 in FY 2022 to 570 in FY 2023. The investigation numbers are lower in FY 2022 and FY 2023 than previous years for various reasons:</a:t>
            </a:r>
            <a:endParaRPr lang="en-US" b="0" i="0" dirty="0">
              <a:solidFill>
                <a:srgbClr val="585858"/>
              </a:solidFill>
              <a:effectLst/>
              <a:latin typeface="Century Schoolbook" panose="02040604050505020304" pitchFamily="18" charset="0"/>
            </a:endParaRPr>
          </a:p>
          <a:p>
            <a:pPr algn="l">
              <a:buFont typeface="Arial" panose="020B0604020202020204" pitchFamily="34" charset="0"/>
              <a:buChar char="•"/>
            </a:pPr>
            <a:r>
              <a:rPr lang="en-US" b="0" i="0" dirty="0">
                <a:solidFill>
                  <a:srgbClr val="000000"/>
                </a:solidFill>
                <a:effectLst/>
                <a:latin typeface="Century Schoolbook" panose="02040604050505020304" pitchFamily="18" charset="0"/>
              </a:rPr>
              <a:t>Efforts to reorganize the program.</a:t>
            </a:r>
            <a:endParaRPr lang="en-US" b="0" i="0" dirty="0">
              <a:solidFill>
                <a:srgbClr val="585858"/>
              </a:solidFill>
              <a:effectLst/>
              <a:latin typeface="Century Schoolbook" panose="02040604050505020304" pitchFamily="18" charset="0"/>
            </a:endParaRPr>
          </a:p>
          <a:p>
            <a:pPr algn="l">
              <a:buFont typeface="Arial" panose="020B0604020202020204" pitchFamily="34" charset="0"/>
              <a:buChar char="•"/>
            </a:pPr>
            <a:r>
              <a:rPr lang="en-US" b="0" i="0" dirty="0">
                <a:solidFill>
                  <a:srgbClr val="000000"/>
                </a:solidFill>
                <a:effectLst/>
                <a:latin typeface="Century Schoolbook" panose="02040604050505020304" pitchFamily="18" charset="0"/>
              </a:rPr>
              <a:t>The "Find It and Fix It" initiative.</a:t>
            </a:r>
            <a:endParaRPr lang="en-US" b="0" i="0" dirty="0">
              <a:solidFill>
                <a:srgbClr val="585858"/>
              </a:solidFill>
              <a:effectLst/>
              <a:latin typeface="Century Schoolbook" panose="02040604050505020304" pitchFamily="18" charset="0"/>
            </a:endParaRPr>
          </a:p>
          <a:p>
            <a:pPr algn="l">
              <a:buFont typeface="Arial" panose="020B0604020202020204" pitchFamily="34" charset="0"/>
              <a:buChar char="•"/>
            </a:pPr>
            <a:r>
              <a:rPr lang="en-US" b="0" i="0" dirty="0">
                <a:solidFill>
                  <a:srgbClr val="000000"/>
                </a:solidFill>
                <a:effectLst/>
                <a:latin typeface="Century Schoolbook" panose="02040604050505020304" pitchFamily="18" charset="0"/>
              </a:rPr>
              <a:t>Efforts in prior FYs to eliminate investigation backlogs.</a:t>
            </a:r>
            <a:endParaRPr lang="en-US" b="0" i="0" dirty="0">
              <a:solidFill>
                <a:srgbClr val="585858"/>
              </a:solidFill>
              <a:effectLst/>
              <a:latin typeface="Century Schoolbook" panose="02040604050505020304" pitchFamily="18" charset="0"/>
            </a:endParaRPr>
          </a:p>
          <a:p>
            <a:pPr algn="l">
              <a:buFont typeface="Arial" panose="020B0604020202020204" pitchFamily="34" charset="0"/>
              <a:buChar char="•"/>
            </a:pPr>
            <a:r>
              <a:rPr lang="en-US" b="0" i="0" dirty="0">
                <a:solidFill>
                  <a:srgbClr val="000000"/>
                </a:solidFill>
                <a:effectLst/>
                <a:latin typeface="Century Schoolbook" panose="02040604050505020304" pitchFamily="18" charset="0"/>
              </a:rPr>
              <a:t>A decrease in the number of incidents reported. </a:t>
            </a:r>
            <a:endParaRPr lang="en-US" b="0" i="0" dirty="0">
              <a:solidFill>
                <a:srgbClr val="585858"/>
              </a:solidFill>
              <a:effectLst/>
              <a:latin typeface="Century Schoolbook" panose="02040604050505020304" pitchFamily="18" charset="0"/>
            </a:endParaRPr>
          </a:p>
          <a:p>
            <a:endParaRPr lang="en-US" dirty="0">
              <a:latin typeface="Century Schoolbook" panose="02040604050505020304" pitchFamily="18" charset="0"/>
            </a:endParaRPr>
          </a:p>
          <a:p>
            <a:r>
              <a:rPr lang="en-US" b="0" i="0" dirty="0">
                <a:solidFill>
                  <a:srgbClr val="000000"/>
                </a:solidFill>
                <a:effectLst/>
                <a:latin typeface="Century Schoolbook" panose="02040604050505020304" pitchFamily="18" charset="0"/>
              </a:rPr>
              <a:t>Incidents received that were non-reportable were excluded from data for FY 2022 and FY 2023 </a:t>
            </a:r>
            <a:endParaRPr lang="en-US" dirty="0">
              <a:latin typeface="Century Schoolbook" panose="02040604050505020304" pitchFamily="18" charset="0"/>
            </a:endParaRPr>
          </a:p>
        </p:txBody>
      </p:sp>
      <p:sp>
        <p:nvSpPr>
          <p:cNvPr id="4" name="Slide Number Placeholder 3">
            <a:extLst>
              <a:ext uri="{FF2B5EF4-FFF2-40B4-BE49-F238E27FC236}">
                <a16:creationId xmlns:a16="http://schemas.microsoft.com/office/drawing/2014/main" id="{D0411E06-2172-8981-2972-E6A9CEC1284F}"/>
              </a:ext>
            </a:extLst>
          </p:cNvPr>
          <p:cNvSpPr>
            <a:spLocks noGrp="1"/>
          </p:cNvSpPr>
          <p:nvPr>
            <p:ph type="sldNum" sz="quarter" idx="5"/>
          </p:nvPr>
        </p:nvSpPr>
        <p:spPr/>
        <p:txBody>
          <a:bodyPr/>
          <a:lstStyle/>
          <a:p>
            <a:fld id="{B206E152-2CD8-4241-A0C5-D370AE7C68FB}" type="slidenum">
              <a:rPr lang="en-US" smtClean="0"/>
              <a:t>16</a:t>
            </a:fld>
            <a:endParaRPr lang="en-US"/>
          </a:p>
        </p:txBody>
      </p:sp>
    </p:spTree>
    <p:extLst>
      <p:ext uri="{BB962C8B-B14F-4D97-AF65-F5344CB8AC3E}">
        <p14:creationId xmlns:p14="http://schemas.microsoft.com/office/powerpoint/2010/main" val="3615904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entury Schoolbook" panose="02040604050505020304" pitchFamily="18" charset="0"/>
              </a:rPr>
              <a:t>Chapter 7, sub C</a:t>
            </a:r>
          </a:p>
          <a:p>
            <a:endParaRPr lang="en-US" sz="1200" dirty="0">
              <a:latin typeface="Century Schoolbook" panose="02040604050505020304" pitchFamily="18" charset="0"/>
            </a:endParaRPr>
          </a:p>
          <a:p>
            <a:pPr algn="l"/>
            <a:r>
              <a:rPr lang="en-US" sz="1200" dirty="0">
                <a:effectLst/>
                <a:latin typeface="Century Schoolbook" panose="02040604050505020304" pitchFamily="18" charset="0"/>
              </a:rPr>
              <a:t>Sec. 7.0675. ENFORCEMENT DIVERSION PROGRAM FOR SMALL BUSINESSES AND LOCAL GOVERNMENTS. </a:t>
            </a:r>
          </a:p>
          <a:p>
            <a:pPr algn="l"/>
            <a:r>
              <a:rPr lang="en-US" sz="1200" dirty="0">
                <a:effectLst/>
                <a:latin typeface="Century Schoolbook" panose="02040604050505020304" pitchFamily="18" charset="0"/>
              </a:rPr>
              <a:t>(a) In this section, "small business" means a legal entity, including a corporation, partnership, or sole proprietorship, that:</a:t>
            </a:r>
          </a:p>
          <a:p>
            <a:pPr algn="l"/>
            <a:r>
              <a:rPr lang="en-US" sz="1200" dirty="0">
                <a:effectLst/>
                <a:latin typeface="Century Schoolbook" panose="02040604050505020304" pitchFamily="18" charset="0"/>
              </a:rPr>
              <a:t>	(1) is formed for the purpose of making a profit;</a:t>
            </a:r>
          </a:p>
          <a:p>
            <a:pPr algn="l"/>
            <a:r>
              <a:rPr lang="en-US" sz="1200" dirty="0">
                <a:effectLst/>
                <a:latin typeface="Century Schoolbook" panose="02040604050505020304" pitchFamily="18" charset="0"/>
              </a:rPr>
              <a:t>	(2) is independently owned and operated; and</a:t>
            </a:r>
          </a:p>
          <a:p>
            <a:pPr algn="l"/>
            <a:r>
              <a:rPr lang="en-US" sz="1200" dirty="0">
                <a:effectLst/>
                <a:latin typeface="Century Schoolbook" panose="02040604050505020304" pitchFamily="18" charset="0"/>
              </a:rPr>
              <a:t>	(3) has fewer than 100 employees.</a:t>
            </a:r>
          </a:p>
          <a:p>
            <a:pPr algn="l"/>
            <a:endParaRPr lang="en-US" sz="1200" dirty="0">
              <a:effectLst/>
              <a:latin typeface="Century Schoolbook" panose="02040604050505020304" pitchFamily="18" charset="0"/>
            </a:endParaRPr>
          </a:p>
          <a:p>
            <a:pPr algn="l"/>
            <a:r>
              <a:rPr lang="en-US" sz="1200" dirty="0">
                <a:effectLst/>
                <a:latin typeface="Century Schoolbook" panose="02040604050505020304" pitchFamily="18" charset="0"/>
              </a:rPr>
              <a:t>(b) The commission shall establish an enforcement diversion program for small businesses and local governments. The program must include:</a:t>
            </a:r>
          </a:p>
          <a:p>
            <a:pPr algn="l"/>
            <a:r>
              <a:rPr lang="en-US" sz="1200" dirty="0">
                <a:effectLst/>
                <a:latin typeface="Century Schoolbook" panose="02040604050505020304" pitchFamily="18" charset="0"/>
              </a:rPr>
              <a:t>	(1) resources developed for the small business compliance assistance program under Section </a:t>
            </a:r>
            <a:r>
              <a:rPr lang="en-US" sz="1200" u="none" strike="noStrike" dirty="0">
                <a:effectLst/>
                <a:latin typeface="Century Schoolbook" panose="02040604050505020304" pitchFamily="18" charset="0"/>
                <a:hlinkClick r:id="rId3"/>
              </a:rPr>
              <a:t>5.135</a:t>
            </a:r>
            <a:r>
              <a:rPr lang="en-US" sz="1200" dirty="0">
                <a:effectLst/>
                <a:latin typeface="Century Schoolbook" panose="02040604050505020304" pitchFamily="18" charset="0"/>
              </a:rPr>
              <a:t>;</a:t>
            </a:r>
          </a:p>
          <a:p>
            <a:pPr algn="l"/>
            <a:r>
              <a:rPr lang="en-US" sz="1200" dirty="0">
                <a:effectLst/>
                <a:latin typeface="Century Schoolbook" panose="02040604050505020304" pitchFamily="18" charset="0"/>
              </a:rPr>
              <a:t>	(2) compliance assistance training; and</a:t>
            </a:r>
          </a:p>
          <a:p>
            <a:pPr algn="l"/>
            <a:r>
              <a:rPr lang="en-US" sz="1200" dirty="0">
                <a:effectLst/>
                <a:latin typeface="Century Schoolbook" panose="02040604050505020304" pitchFamily="18" charset="0"/>
              </a:rPr>
              <a:t>	(3) on-site technical assistance and training performed by commission staff.</a:t>
            </a:r>
          </a:p>
          <a:p>
            <a:pPr algn="l"/>
            <a:endParaRPr lang="en-US" sz="1200" dirty="0">
              <a:effectLst/>
              <a:latin typeface="Century Schoolbook" panose="02040604050505020304" pitchFamily="18" charset="0"/>
            </a:endParaRPr>
          </a:p>
          <a:p>
            <a:pPr algn="l"/>
            <a:r>
              <a:rPr lang="en-US" sz="1200" dirty="0">
                <a:effectLst/>
                <a:latin typeface="Century Schoolbook" panose="02040604050505020304" pitchFamily="18" charset="0"/>
              </a:rPr>
              <a:t>(c) Before the commission initiates an enforcement action for a violation committed by a small business or local government, the commission may enroll the business or government into the enforcement diversion program.</a:t>
            </a:r>
          </a:p>
          <a:p>
            <a:pPr algn="l"/>
            <a:endParaRPr lang="en-US" sz="1200" dirty="0">
              <a:effectLst/>
              <a:latin typeface="Century Schoolbook" panose="02040604050505020304" pitchFamily="18" charset="0"/>
            </a:endParaRPr>
          </a:p>
          <a:p>
            <a:pPr algn="l"/>
            <a:r>
              <a:rPr lang="en-US" sz="1200" dirty="0">
                <a:effectLst/>
                <a:latin typeface="Century Schoolbook" panose="02040604050505020304" pitchFamily="18" charset="0"/>
              </a:rPr>
              <a:t>(d) The commission may not enroll a small business or local government into the enforcement diversion program if an enforcement action against the business or government is required by federal law.</a:t>
            </a:r>
          </a:p>
          <a:p>
            <a:pPr algn="l"/>
            <a:endParaRPr lang="en-US" sz="1200" dirty="0">
              <a:effectLst/>
              <a:latin typeface="Century Schoolbook" panose="02040604050505020304" pitchFamily="18" charset="0"/>
            </a:endParaRPr>
          </a:p>
          <a:p>
            <a:pPr algn="l"/>
            <a:r>
              <a:rPr lang="en-US" sz="1200" dirty="0">
                <a:effectLst/>
                <a:latin typeface="Century Schoolbook" panose="02040604050505020304" pitchFamily="18" charset="0"/>
              </a:rPr>
              <a:t>(e) The commission may not initiate against a small business or local government an enforcement action for a violation that prompted enrollment in the enforcement diversion program after the business or government has successfully completed the program.</a:t>
            </a:r>
          </a:p>
          <a:p>
            <a:pPr algn="l"/>
            <a:endParaRPr lang="en-US" sz="1200" dirty="0">
              <a:effectLst/>
              <a:latin typeface="Century Schoolbook" panose="02040604050505020304" pitchFamily="18" charset="0"/>
            </a:endParaRPr>
          </a:p>
          <a:p>
            <a:pPr algn="l"/>
            <a:r>
              <a:rPr lang="en-US" sz="1200" dirty="0">
                <a:effectLst/>
                <a:latin typeface="Century Schoolbook" panose="02040604050505020304" pitchFamily="18" charset="0"/>
              </a:rPr>
              <a:t>(f) A small business or local government is not eligible to enroll in the enforcement diversion program if the business or government:</a:t>
            </a:r>
          </a:p>
          <a:p>
            <a:pPr algn="l"/>
            <a:r>
              <a:rPr lang="en-US" sz="1200" dirty="0">
                <a:effectLst/>
                <a:latin typeface="Century Schoolbook" panose="02040604050505020304" pitchFamily="18" charset="0"/>
              </a:rPr>
              <a:t>	(1) committed a violation that:</a:t>
            </a:r>
          </a:p>
          <a:p>
            <a:pPr algn="l"/>
            <a:r>
              <a:rPr lang="en-US" sz="1200" dirty="0">
                <a:effectLst/>
                <a:latin typeface="Century Schoolbook" panose="02040604050505020304" pitchFamily="18" charset="0"/>
              </a:rPr>
              <a:t>		(A) resulted in an imminent threat to public health; or</a:t>
            </a:r>
          </a:p>
          <a:p>
            <a:pPr algn="l"/>
            <a:r>
              <a:rPr lang="en-US" sz="1200" dirty="0">
                <a:effectLst/>
                <a:latin typeface="Century Schoolbook" panose="02040604050505020304" pitchFamily="18" charset="0"/>
              </a:rPr>
              <a:t>		(B) was a major violation, as classified under Section </a:t>
            </a:r>
            <a:r>
              <a:rPr lang="en-US" sz="1200" u="none" strike="noStrike" dirty="0">
                <a:effectLst/>
                <a:latin typeface="Century Schoolbook" panose="02040604050505020304" pitchFamily="18" charset="0"/>
                <a:hlinkClick r:id="rId4"/>
              </a:rPr>
              <a:t>5.754</a:t>
            </a:r>
            <a:r>
              <a:rPr lang="en-US" sz="1200" dirty="0">
                <a:effectLst/>
                <a:latin typeface="Century Schoolbook" panose="02040604050505020304" pitchFamily="18" charset="0"/>
              </a:rPr>
              <a:t>; or</a:t>
            </a:r>
          </a:p>
          <a:p>
            <a:pPr algn="l"/>
            <a:r>
              <a:rPr lang="en-US" sz="1200" dirty="0">
                <a:effectLst/>
                <a:latin typeface="Century Schoolbook" panose="02040604050505020304" pitchFamily="18" charset="0"/>
              </a:rPr>
              <a:t>	(2) was enrolled in the program in the two years preceding the date of the violation.</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17</a:t>
            </a:fld>
            <a:endParaRPr lang="en-US"/>
          </a:p>
        </p:txBody>
      </p:sp>
    </p:spTree>
    <p:extLst>
      <p:ext uri="{BB962C8B-B14F-4D97-AF65-F5344CB8AC3E}">
        <p14:creationId xmlns:p14="http://schemas.microsoft.com/office/powerpoint/2010/main" val="299717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of Compliance and Enforcement Mission and guiding principals</a:t>
            </a:r>
          </a:p>
          <a:p>
            <a:r>
              <a:rPr lang="en-US" dirty="0"/>
              <a:t>“Compliance First” refers to our goal of ensuring compliance with all requirements including rules, statutes, and authorizations</a:t>
            </a:r>
          </a:p>
          <a:p>
            <a:r>
              <a:rPr lang="en-US" dirty="0"/>
              <a:t>Refers to our approach – enforcement takes place when compliance efforts aren’t effective</a:t>
            </a:r>
          </a:p>
          <a:p>
            <a:r>
              <a:rPr lang="en-US" dirty="0"/>
              <a:t>All together (industry, public and agency) in our commitment to protecting the environment</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a:t>
            </a:fld>
            <a:endParaRPr lang="en-US"/>
          </a:p>
        </p:txBody>
      </p:sp>
    </p:spTree>
    <p:extLst>
      <p:ext uri="{BB962C8B-B14F-4D97-AF65-F5344CB8AC3E}">
        <p14:creationId xmlns:p14="http://schemas.microsoft.com/office/powerpoint/2010/main" val="319912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Schoolbook" panose="02040604050505020304" pitchFamily="18" charset="0"/>
              </a:rPr>
              <a:t>16 offices, RD/AD; some HQ staff : point of spear for Compliance work</a:t>
            </a:r>
          </a:p>
        </p:txBody>
      </p:sp>
      <p:sp>
        <p:nvSpPr>
          <p:cNvPr id="4" name="Slide Number Placeholder 3"/>
          <p:cNvSpPr>
            <a:spLocks noGrp="1"/>
          </p:cNvSpPr>
          <p:nvPr>
            <p:ph type="sldNum" sz="quarter" idx="5"/>
          </p:nvPr>
        </p:nvSpPr>
        <p:spPr/>
        <p:txBody>
          <a:bodyPr/>
          <a:lstStyle/>
          <a:p>
            <a:fld id="{CFF5D64E-FCB6-4D4F-B94C-7AD7D485FC37}" type="slidenum">
              <a:rPr lang="en-US" smtClean="0"/>
              <a:t>3</a:t>
            </a:fld>
            <a:endParaRPr lang="en-US" dirty="0"/>
          </a:p>
        </p:txBody>
      </p:sp>
    </p:spTree>
    <p:extLst>
      <p:ext uri="{BB962C8B-B14F-4D97-AF65-F5344CB8AC3E}">
        <p14:creationId xmlns:p14="http://schemas.microsoft.com/office/powerpoint/2010/main" val="116070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entury Schoolbook" panose="02040604050505020304" pitchFamily="18" charset="0"/>
              </a:rPr>
              <a:t>Texas Health and Safety Code, Chapter 1101 Texas Environmental Health and Safety Audit Privilege Act. </a:t>
            </a:r>
            <a:r>
              <a:rPr lang="en-US" sz="1200" b="0" i="0">
                <a:solidFill>
                  <a:srgbClr val="000000"/>
                </a:solidFill>
                <a:effectLst/>
                <a:latin typeface="Century Schoolbook" panose="02040604050505020304" pitchFamily="18" charset="0"/>
              </a:rPr>
              <a:t>The purpose of this chapter is to encourage voluntary compliance with environmental and occupational health and safety laws.</a:t>
            </a:r>
          </a:p>
          <a:p>
            <a:endParaRPr lang="en-US" sz="1200" b="0" i="0">
              <a:solidFill>
                <a:srgbClr val="000000"/>
              </a:solidFill>
              <a:effectLst/>
              <a:latin typeface="Century Schoolbook" panose="02040604050505020304" pitchFamily="18" charset="0"/>
            </a:endParaRPr>
          </a:p>
          <a:p>
            <a:r>
              <a:rPr lang="en-US" sz="1200" b="0" i="0">
                <a:solidFill>
                  <a:srgbClr val="000000"/>
                </a:solidFill>
                <a:effectLst/>
                <a:latin typeface="Century Schoolbook" panose="02040604050505020304" pitchFamily="18" charset="0"/>
              </a:rPr>
              <a:t>a person who makes a voluntary disclosure of a violation of an environmental or health and safety law is immune from an administrative or civil penalty for the violation disclosed.</a:t>
            </a:r>
          </a:p>
          <a:p>
            <a:endParaRPr lang="en-US" sz="1200" b="0" i="0">
              <a:solidFill>
                <a:srgbClr val="000000"/>
              </a:solidFill>
              <a:effectLst/>
              <a:latin typeface="Century Schoolbook" panose="02040604050505020304" pitchFamily="18" charset="0"/>
            </a:endParaRPr>
          </a:p>
          <a:p>
            <a:pPr algn="l"/>
            <a:r>
              <a:rPr lang="en-US" sz="1200">
                <a:effectLst/>
                <a:latin typeface="Century Schoolbook" panose="02040604050505020304" pitchFamily="18" charset="0"/>
              </a:rPr>
              <a:t>(a) A disclosure is voluntary for purposes of this subchapter only if:</a:t>
            </a:r>
          </a:p>
          <a:p>
            <a:pPr algn="l"/>
            <a:r>
              <a:rPr lang="en-US" sz="1200">
                <a:effectLst/>
                <a:latin typeface="Century Schoolbook" panose="02040604050505020304" pitchFamily="18" charset="0"/>
              </a:rPr>
              <a:t>(1) the disclosure was made:</a:t>
            </a:r>
          </a:p>
          <a:p>
            <a:pPr algn="l"/>
            <a:r>
              <a:rPr lang="en-US" sz="1200">
                <a:effectLst/>
                <a:latin typeface="Century Schoolbook" panose="02040604050505020304" pitchFamily="18" charset="0"/>
              </a:rPr>
              <a:t>(A) promptly after knowledge of the information disclosed is obtained by the person making the disclosure; or</a:t>
            </a:r>
          </a:p>
          <a:p>
            <a:pPr algn="l"/>
            <a:r>
              <a:rPr lang="en-US" sz="1200">
                <a:effectLst/>
                <a:latin typeface="Century Schoolbook" panose="02040604050505020304" pitchFamily="18" charset="0"/>
              </a:rPr>
              <a:t>(B) not later than the 45th day after the acquisition closing date, if the violation was discovered during an audit conducted before the acquisition closing date by a person considering the acquisition of the regulated facility or operation;</a:t>
            </a:r>
          </a:p>
          <a:p>
            <a:pPr algn="l"/>
            <a:r>
              <a:rPr lang="en-US" sz="1200">
                <a:effectLst/>
                <a:latin typeface="Century Schoolbook" panose="02040604050505020304" pitchFamily="18" charset="0"/>
              </a:rPr>
              <a:t>(2) the disclosure was made in writing by certified mail to an agency that has regulatory authority with regard to the violation disclosed;</a:t>
            </a:r>
          </a:p>
          <a:p>
            <a:pPr algn="l"/>
            <a:r>
              <a:rPr lang="en-US" sz="1200">
                <a:effectLst/>
                <a:latin typeface="Century Schoolbook" panose="02040604050505020304" pitchFamily="18" charset="0"/>
              </a:rPr>
              <a:t>(3) an investigation of the violation was not initiated or the violation was not independently detected by an agency with enforcement jurisdiction before the disclosure was made using certified mail;</a:t>
            </a:r>
          </a:p>
          <a:p>
            <a:pPr algn="l"/>
            <a:r>
              <a:rPr lang="en-US" sz="1200">
                <a:effectLst/>
                <a:latin typeface="Century Schoolbook" panose="02040604050505020304" pitchFamily="18" charset="0"/>
              </a:rPr>
              <a:t>(4) the disclosure arises out of a voluntary environmental or health and safety audit;</a:t>
            </a:r>
          </a:p>
          <a:p>
            <a:pPr algn="l"/>
            <a:r>
              <a:rPr lang="en-US" sz="1200">
                <a:effectLst/>
                <a:latin typeface="Century Schoolbook" panose="02040604050505020304" pitchFamily="18" charset="0"/>
              </a:rPr>
              <a:t>(5) the person making the disclosure initiates an appropriate effort to achieve compliance, pursues that effort with due diligence, and corrects the noncompliance within a reasonable time;</a:t>
            </a:r>
          </a:p>
          <a:p>
            <a:pPr algn="l"/>
            <a:r>
              <a:rPr lang="en-US" sz="1200">
                <a:effectLst/>
                <a:latin typeface="Century Schoolbook" panose="02040604050505020304" pitchFamily="18" charset="0"/>
              </a:rPr>
              <a:t>(6) the person making the disclosure cooperates with the appropriate agency in connection with an investigation of the issues identified in the disclosure; and</a:t>
            </a:r>
          </a:p>
          <a:p>
            <a:pPr algn="l"/>
            <a:r>
              <a:rPr lang="en-US" sz="1200">
                <a:effectLst/>
                <a:latin typeface="Century Schoolbook" panose="02040604050505020304" pitchFamily="18" charset="0"/>
              </a:rPr>
              <a:t>(7) the violation did not result in:</a:t>
            </a:r>
          </a:p>
          <a:p>
            <a:pPr algn="l"/>
            <a:r>
              <a:rPr lang="en-US" sz="1200">
                <a:effectLst/>
                <a:latin typeface="Century Schoolbook" panose="02040604050505020304" pitchFamily="18" charset="0"/>
              </a:rPr>
              <a:t>(A) injury or imminent and substantial risk of serious injury to one or more persons at the site; or</a:t>
            </a:r>
          </a:p>
          <a:p>
            <a:pPr algn="l"/>
            <a:r>
              <a:rPr lang="en-US" sz="1200">
                <a:effectLst/>
                <a:latin typeface="Century Schoolbook" panose="02040604050505020304" pitchFamily="18" charset="0"/>
              </a:rPr>
              <a:t>(B) off-site substantial actual harm or imminent and substantial risk of harm to persons, property, or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Century Schoolbook" panose="0204060405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Century Schoolbook" panose="0204060405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Century Schoolbook" panose="02040604050505020304" pitchFamily="18" charset="0"/>
              </a:rPr>
              <a:t>An audit report is privileged </a:t>
            </a:r>
          </a:p>
          <a:p>
            <a:pPr algn="l"/>
            <a:endParaRPr lang="en-US" sz="1200">
              <a:effectLst/>
              <a:latin typeface="Century Schoolbook" panose="02040604050505020304" pitchFamily="18" charset="0"/>
            </a:endParaRPr>
          </a:p>
          <a:p>
            <a:pPr algn="l"/>
            <a:endParaRPr lang="en-US" sz="1200">
              <a:effectLst/>
              <a:latin typeface="Century Schoolbook" panose="02040604050505020304" pitchFamily="18" charset="0"/>
            </a:endParaRPr>
          </a:p>
          <a:p>
            <a:pPr algn="l"/>
            <a:endParaRPr lang="en-US" sz="1200">
              <a:effectLst/>
              <a:latin typeface="Century Schoolbook" panose="02040604050505020304" pitchFamily="18" charset="0"/>
            </a:endParaRPr>
          </a:p>
          <a:p>
            <a:pPr algn="l"/>
            <a:r>
              <a:rPr lang="en-US" sz="1200">
                <a:effectLst/>
                <a:latin typeface="Century Schoolbook" panose="02040604050505020304" pitchFamily="18" charset="0"/>
              </a:rPr>
              <a:t>audit must be completed within a reasonable time not to exceed six months after:</a:t>
            </a:r>
          </a:p>
          <a:p>
            <a:pPr algn="l"/>
            <a:r>
              <a:rPr lang="en-US" sz="1200">
                <a:effectLst/>
                <a:latin typeface="Century Schoolbook" panose="02040604050505020304" pitchFamily="18" charset="0"/>
              </a:rPr>
              <a:t>(1) the date the audit is initiated; or</a:t>
            </a:r>
          </a:p>
          <a:p>
            <a:pPr algn="l"/>
            <a:r>
              <a:rPr lang="en-US" sz="1200">
                <a:effectLst/>
                <a:latin typeface="Century Schoolbook" panose="02040604050505020304" pitchFamily="18" charset="0"/>
              </a:rPr>
              <a:t>(2) the acquisition closing date, if the person continues the audit under Section </a:t>
            </a:r>
            <a:r>
              <a:rPr lang="en-US" sz="1200" u="none" strike="noStrike">
                <a:effectLst/>
                <a:latin typeface="Century Schoolbook" panose="02040604050505020304" pitchFamily="18" charset="0"/>
                <a:hlinkClick r:id="rId3"/>
              </a:rPr>
              <a:t>1101.053</a:t>
            </a:r>
            <a:r>
              <a:rPr lang="en-US" sz="1200">
                <a:effectLst/>
                <a:latin typeface="Century Schoolbook" panose="02040604050505020304" pitchFamily="18" charset="0"/>
              </a:rPr>
              <a:t>.</a:t>
            </a:r>
          </a:p>
          <a:p>
            <a:pPr algn="l"/>
            <a:r>
              <a:rPr lang="en-US" sz="1200">
                <a:effectLst/>
                <a:latin typeface="Century Schoolbook" panose="02040604050505020304" pitchFamily="18" charset="0"/>
              </a:rPr>
              <a:t>(b) Subsection (a)(1) does not apply to an environmental or health and safety audit conducted before the acquisition closing date by a person that is considering the acquisition of the regulated facility or operation.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effectLst/>
                <a:latin typeface="Century Schoolbook" panose="02040604050505020304" pitchFamily="18" charset="0"/>
              </a:rPr>
            </a:br>
            <a:r>
              <a:rPr lang="en-US" sz="1200">
                <a:effectLst/>
                <a:latin typeface="Century Schoolbook" panose="02040604050505020304" pitchFamily="18" charset="0"/>
              </a:rPr>
              <a:t>Sec. 1101.053. CONTINUATION OF AUDIT BEGUN BEFORE ACQUISITION CLOSING DATE. A person that begins an environmental or health and safety audit before becoming the owner of a regulated facility or operation may continue the audit after the acquisition closing date if the person gives notice under Section </a:t>
            </a:r>
            <a:r>
              <a:rPr lang="en-US" sz="1200" u="none" strike="noStrike">
                <a:effectLst/>
                <a:latin typeface="Century Schoolbook" panose="02040604050505020304" pitchFamily="18" charset="0"/>
                <a:hlinkClick r:id="rId4"/>
              </a:rPr>
              <a:t>1101.155</a:t>
            </a:r>
            <a:r>
              <a:rPr lang="en-US" sz="1200">
                <a:effectLst/>
                <a:latin typeface="Century Schoolbook" panose="02040604050505020304" pitchFamily="18" charset="0"/>
              </a:rPr>
              <a:t>.</a:t>
            </a:r>
          </a:p>
          <a:p>
            <a:endParaRPr lang="en-US" sz="1200" b="0" i="0">
              <a:solidFill>
                <a:srgbClr val="000000"/>
              </a:solidFill>
              <a:effectLst/>
              <a:latin typeface="Century Schoolbook" panose="02040604050505020304" pitchFamily="18" charset="0"/>
            </a:endParaRPr>
          </a:p>
        </p:txBody>
      </p:sp>
      <p:sp>
        <p:nvSpPr>
          <p:cNvPr id="4" name="Slide Number Placeholder 3"/>
          <p:cNvSpPr>
            <a:spLocks noGrp="1"/>
          </p:cNvSpPr>
          <p:nvPr>
            <p:ph type="sldNum" sz="quarter" idx="5"/>
          </p:nvPr>
        </p:nvSpPr>
        <p:spPr/>
        <p:txBody>
          <a:bodyPr/>
          <a:lstStyle/>
          <a:p>
            <a:fld id="{CFF5D64E-FCB6-4D4F-B94C-7AD7D485FC37}" type="slidenum">
              <a:rPr lang="en-US" smtClean="0"/>
              <a:t>4</a:t>
            </a:fld>
            <a:endParaRPr lang="en-US"/>
          </a:p>
        </p:txBody>
      </p:sp>
    </p:spTree>
    <p:extLst>
      <p:ext uri="{BB962C8B-B14F-4D97-AF65-F5344CB8AC3E}">
        <p14:creationId xmlns:p14="http://schemas.microsoft.com/office/powerpoint/2010/main" val="3632531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a:t>The TCEQ performs investigations to ensure that regulated entities are complying with state and federal requirements under the Clean Air, Safe Drinking Water Act, and the Clean Water Acts and to ensure safe management of municipal and industrial solid wastes from generation to disposal. This slide shows examples of the types of waste related investigations we conduct.  We evaluate PSTs, scrap tire sites, landfills, recycling facilities, and industrial and hazardous waste generators. </a:t>
            </a:r>
            <a:endParaRPr lang="en-US" dirty="0"/>
          </a:p>
        </p:txBody>
      </p:sp>
      <p:sp>
        <p:nvSpPr>
          <p:cNvPr id="4" name="Slide Number Placeholder 3"/>
          <p:cNvSpPr>
            <a:spLocks noGrp="1"/>
          </p:cNvSpPr>
          <p:nvPr>
            <p:ph type="sldNum" sz="quarter" idx="10"/>
          </p:nvPr>
        </p:nvSpPr>
        <p:spPr/>
        <p:txBody>
          <a:bodyPr/>
          <a:lstStyle/>
          <a:p>
            <a:pPr>
              <a:defRPr/>
            </a:pPr>
            <a:fld id="{1C553320-E78F-4F0A-A479-2D30DA988CFD}" type="slidenum">
              <a:rPr lang="en-US" smtClean="0"/>
              <a:pPr>
                <a:defRPr/>
              </a:pPr>
              <a:t>5</a:t>
            </a:fld>
            <a:endParaRPr lang="en-US" dirty="0"/>
          </a:p>
        </p:txBody>
      </p:sp>
    </p:spTree>
    <p:extLst>
      <p:ext uri="{BB962C8B-B14F-4D97-AF65-F5344CB8AC3E}">
        <p14:creationId xmlns:p14="http://schemas.microsoft.com/office/powerpoint/2010/main" val="68374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Schoolbook" panose="02040604050505020304" pitchFamily="18" charset="0"/>
              </a:rPr>
              <a:t>Region investigations include our 16 regional offices and contractors such as local air programs.</a:t>
            </a:r>
          </a:p>
          <a:p>
            <a:r>
              <a:rPr lang="en-US">
                <a:latin typeface="Century Schoolbook" panose="02040604050505020304" pitchFamily="18" charset="0"/>
              </a:rPr>
              <a:t>Other investigations include watermaster, drinking water, review of discharge monitoring reports, etc. </a:t>
            </a:r>
          </a:p>
        </p:txBody>
      </p:sp>
      <p:sp>
        <p:nvSpPr>
          <p:cNvPr id="4" name="Slide Number Placeholder 3"/>
          <p:cNvSpPr>
            <a:spLocks noGrp="1"/>
          </p:cNvSpPr>
          <p:nvPr>
            <p:ph type="sldNum" sz="quarter" idx="5"/>
          </p:nvPr>
        </p:nvSpPr>
        <p:spPr/>
        <p:txBody>
          <a:bodyPr/>
          <a:lstStyle/>
          <a:p>
            <a:fld id="{CFF5D64E-FCB6-4D4F-B94C-7AD7D485FC37}" type="slidenum">
              <a:rPr lang="en-US" smtClean="0"/>
              <a:t>6</a:t>
            </a:fld>
            <a:endParaRPr lang="en-US"/>
          </a:p>
        </p:txBody>
      </p:sp>
    </p:spTree>
    <p:extLst>
      <p:ext uri="{BB962C8B-B14F-4D97-AF65-F5344CB8AC3E}">
        <p14:creationId xmlns:p14="http://schemas.microsoft.com/office/powerpoint/2010/main" val="28615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dirty="0">
                <a:solidFill>
                  <a:srgbClr val="000000"/>
                </a:solidFill>
                <a:effectLst/>
                <a:latin typeface="Century Schoolbook" panose="02040604050505020304" pitchFamily="18" charset="0"/>
              </a:rPr>
              <a:t>Emergency response activities are conducted by all regional offices with support from centralized Emergency Management Support and often conducted in cooperation with other state, federal and local authorities. </a:t>
            </a:r>
            <a:r>
              <a:rPr lang="en-US" b="0" i="0" dirty="0">
                <a:solidFill>
                  <a:srgbClr val="000000"/>
                </a:solidFill>
                <a:effectLst/>
                <a:latin typeface="Century Schoolbook" panose="02040604050505020304" pitchFamily="18" charset="0"/>
              </a:rPr>
              <a:t>​</a:t>
            </a:r>
          </a:p>
          <a:p>
            <a:pPr fontAlgn="base"/>
            <a:r>
              <a:rPr lang="en-US" b="0" i="0" u="none" strike="noStrike" dirty="0">
                <a:solidFill>
                  <a:srgbClr val="000000"/>
                </a:solidFill>
                <a:effectLst/>
                <a:latin typeface="Century Schoolbook" panose="02040604050505020304" pitchFamily="18" charset="0"/>
              </a:rPr>
              <a:t>Authority:</a:t>
            </a:r>
            <a:r>
              <a:rPr lang="en-US" b="0" i="0" dirty="0">
                <a:solidFill>
                  <a:srgbClr val="000000"/>
                </a:solidFill>
                <a:effectLst/>
                <a:latin typeface="Century Schoolbook" panose="02040604050505020304" pitchFamily="18" charset="0"/>
              </a:rPr>
              <a:t>​</a:t>
            </a:r>
          </a:p>
          <a:p>
            <a:pPr algn="l" rtl="0" fontAlgn="base">
              <a:buFont typeface="Arial" panose="020B0604020202020204" pitchFamily="34" charset="0"/>
              <a:buChar char="•"/>
            </a:pPr>
            <a:r>
              <a:rPr lang="en-US" b="0" i="0" u="none" strike="noStrike" dirty="0">
                <a:solidFill>
                  <a:srgbClr val="000000"/>
                </a:solidFill>
                <a:effectLst/>
                <a:latin typeface="Century Schoolbook" panose="02040604050505020304" pitchFamily="18" charset="0"/>
              </a:rPr>
              <a:t>30 Texas Administrative Code Chapter 327</a:t>
            </a:r>
            <a:r>
              <a:rPr lang="en-US" b="0" i="0" dirty="0">
                <a:solidFill>
                  <a:srgbClr val="000000"/>
                </a:solidFill>
                <a:effectLst/>
                <a:latin typeface="Century Schoolbook" panose="02040604050505020304" pitchFamily="18" charset="0"/>
              </a:rPr>
              <a:t>​</a:t>
            </a:r>
          </a:p>
          <a:p>
            <a:pPr algn="l" rtl="0" fontAlgn="base">
              <a:buFont typeface="Arial" panose="020B0604020202020204" pitchFamily="34" charset="0"/>
              <a:buChar char="•"/>
            </a:pPr>
            <a:r>
              <a:rPr lang="en-US" b="0" i="0" u="none" strike="noStrike" dirty="0">
                <a:solidFill>
                  <a:srgbClr val="000000"/>
                </a:solidFill>
                <a:effectLst/>
                <a:latin typeface="Century Schoolbook" panose="02040604050505020304" pitchFamily="18" charset="0"/>
              </a:rPr>
              <a:t>40 Code of Federal Regulations Part 302</a:t>
            </a:r>
            <a:r>
              <a:rPr lang="en-US" b="0" i="0" dirty="0">
                <a:solidFill>
                  <a:srgbClr val="000000"/>
                </a:solidFill>
                <a:effectLst/>
                <a:latin typeface="Century Schoolbook" panose="02040604050505020304" pitchFamily="18" charset="0"/>
              </a:rPr>
              <a:t>​</a:t>
            </a:r>
          </a:p>
          <a:p>
            <a:pPr algn="l" rtl="0" fontAlgn="base">
              <a:buFont typeface="Arial" panose="020B0604020202020204" pitchFamily="34" charset="0"/>
              <a:buChar char="•"/>
            </a:pPr>
            <a:r>
              <a:rPr lang="en-US" b="0" i="0" u="none" strike="noStrike" dirty="0">
                <a:solidFill>
                  <a:srgbClr val="000000"/>
                </a:solidFill>
                <a:effectLst/>
                <a:latin typeface="Century Schoolbook" panose="02040604050505020304" pitchFamily="18" charset="0"/>
              </a:rPr>
              <a:t>ESF 10 - State of Texas Emergency Management Plan</a:t>
            </a:r>
            <a:endParaRPr lang="en-US" b="0" i="0" dirty="0">
              <a:solidFill>
                <a:srgbClr val="000000"/>
              </a:solidFill>
              <a:effectLst/>
              <a:latin typeface="Century Schoolbook" panose="02040604050505020304" pitchFamily="18" charset="0"/>
            </a:endParaRP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7</a:t>
            </a:fld>
            <a:endParaRPr lang="en-US" dirty="0"/>
          </a:p>
        </p:txBody>
      </p:sp>
    </p:spTree>
    <p:extLst>
      <p:ext uri="{BB962C8B-B14F-4D97-AF65-F5344CB8AC3E}">
        <p14:creationId xmlns:p14="http://schemas.microsoft.com/office/powerpoint/2010/main" val="65384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EF434BC-D4FC-4E72-AE86-A21128140563}" type="slidenum">
              <a:t>8</a:t>
            </a:fld>
            <a:endParaRPr lang="en-US"/>
          </a:p>
        </p:txBody>
      </p:sp>
    </p:spTree>
    <p:extLst>
      <p:ext uri="{BB962C8B-B14F-4D97-AF65-F5344CB8AC3E}">
        <p14:creationId xmlns:p14="http://schemas.microsoft.com/office/powerpoint/2010/main" val="1342609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ED5AC-F759-B87D-5748-FB00C3B30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6D32E-490E-C6A5-65C3-C4502891E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5AE7B-A618-8CD6-08A3-3AB2958B4F77}"/>
              </a:ext>
            </a:extLst>
          </p:cNvPr>
          <p:cNvSpPr>
            <a:spLocks noGrp="1"/>
          </p:cNvSpPr>
          <p:nvPr>
            <p:ph type="body" idx="1"/>
          </p:nvPr>
        </p:nvSpPr>
        <p:spPr/>
        <p:txBody>
          <a:bodyPr/>
          <a:lstStyle/>
          <a:p>
            <a:r>
              <a:rPr lang="en-US" dirty="0">
                <a:latin typeface="Century Schoolbook" panose="02040604050505020304" pitchFamily="18" charset="0"/>
              </a:rPr>
              <a:t>FY = fiscal year; 9/1 – 8/31</a:t>
            </a:r>
          </a:p>
          <a:p>
            <a:r>
              <a:rPr lang="en-US" dirty="0">
                <a:latin typeface="Century Schoolbook" panose="02040604050505020304" pitchFamily="18" charset="0"/>
              </a:rPr>
              <a:t>TCEQ typically receives about 10,000 complaints per year</a:t>
            </a:r>
          </a:p>
          <a:p>
            <a:r>
              <a:rPr lang="en-US" dirty="0">
                <a:latin typeface="Century Schoolbook" panose="02040604050505020304" pitchFamily="18" charset="0"/>
              </a:rPr>
              <a:t>Statewide, all complaints, all media</a:t>
            </a:r>
          </a:p>
        </p:txBody>
      </p:sp>
      <p:sp>
        <p:nvSpPr>
          <p:cNvPr id="4" name="Slide Number Placeholder 3">
            <a:extLst>
              <a:ext uri="{FF2B5EF4-FFF2-40B4-BE49-F238E27FC236}">
                <a16:creationId xmlns:a16="http://schemas.microsoft.com/office/drawing/2014/main" id="{3D7DCF0C-FD99-0D60-109A-74EC7CEAA449}"/>
              </a:ext>
            </a:extLst>
          </p:cNvPr>
          <p:cNvSpPr>
            <a:spLocks noGrp="1"/>
          </p:cNvSpPr>
          <p:nvPr>
            <p:ph type="sldNum" sz="quarter" idx="5"/>
          </p:nvPr>
        </p:nvSpPr>
        <p:spPr/>
        <p:txBody>
          <a:bodyPr/>
          <a:lstStyle/>
          <a:p>
            <a:fld id="{B206E152-2CD8-4241-A0C5-D370AE7C68FB}" type="slidenum">
              <a:rPr lang="en-US" smtClean="0"/>
              <a:t>9</a:t>
            </a:fld>
            <a:endParaRPr lang="en-US"/>
          </a:p>
        </p:txBody>
      </p:sp>
    </p:spTree>
    <p:extLst>
      <p:ext uri="{BB962C8B-B14F-4D97-AF65-F5344CB8AC3E}">
        <p14:creationId xmlns:p14="http://schemas.microsoft.com/office/powerpoint/2010/main" val="2993733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D7F7DC4-8FED-45B0-969C-C4A858F6690A}"/>
              </a:ext>
            </a:extLst>
          </p:cNvPr>
          <p:cNvSpPr>
            <a:spLocks noGrp="1"/>
          </p:cNvSpPr>
          <p:nvPr>
            <p:ph type="title"/>
          </p:nvPr>
        </p:nvSpPr>
        <p:spPr>
          <a:xfrm>
            <a:off x="940167" y="4613148"/>
            <a:ext cx="10845895" cy="930515"/>
          </a:xfrm>
          <a:prstGeom prst="rect">
            <a:avLst/>
          </a:prstGeom>
        </p:spPr>
        <p:txBody>
          <a:bodyPr vert="horz" lIns="91440" tIns="45720" rIns="91440" bIns="45720" rtlCol="0" anchor="ctr">
            <a:normAutofit/>
          </a:bodyPr>
          <a:lstStyle>
            <a:lvl1pPr>
              <a:defRPr b="1">
                <a:solidFill>
                  <a:srgbClr val="0875C8"/>
                </a:solidFill>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2F5F65BD-C4B9-433D-9C40-605910DB7BDC}"/>
              </a:ext>
            </a:extLst>
          </p:cNvPr>
          <p:cNvSpPr>
            <a:spLocks noGrp="1"/>
          </p:cNvSpPr>
          <p:nvPr>
            <p:ph idx="1"/>
          </p:nvPr>
        </p:nvSpPr>
        <p:spPr>
          <a:xfrm>
            <a:off x="940167" y="5634210"/>
            <a:ext cx="10845895" cy="706775"/>
          </a:xfrm>
          <a:prstGeom prst="rect">
            <a:avLst/>
          </a:prstGeom>
        </p:spPr>
        <p:txBody>
          <a:bodyPr vert="horz" lIns="91440" tIns="45720" rIns="91440" bIns="45720" rtlCol="0">
            <a:normAutofit/>
          </a:bodyPr>
          <a:lstStyle>
            <a:lvl1pPr>
              <a:defRPr sz="4000"/>
            </a:lvl1pPr>
          </a:lstStyle>
          <a:p>
            <a:pPr lvl="0"/>
            <a:r>
              <a:rPr lang="en-US"/>
              <a:t>Click to edit Master text styles</a:t>
            </a:r>
          </a:p>
        </p:txBody>
      </p:sp>
      <p:pic>
        <p:nvPicPr>
          <p:cNvPr id="18" name="Picture 17">
            <a:extLst>
              <a:ext uri="{FF2B5EF4-FFF2-40B4-BE49-F238E27FC236}">
                <a16:creationId xmlns:a16="http://schemas.microsoft.com/office/drawing/2014/main" id="{3FBC0E80-0F99-4D7A-950F-5CBB0D4B52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06353" cy="4214553"/>
          </a:xfrm>
          <a:prstGeom prst="rect">
            <a:avLst/>
          </a:prstGeom>
        </p:spPr>
      </p:pic>
      <p:pic>
        <p:nvPicPr>
          <p:cNvPr id="20" name="Picture 19">
            <a:extLst>
              <a:ext uri="{FF2B5EF4-FFF2-40B4-BE49-F238E27FC236}">
                <a16:creationId xmlns:a16="http://schemas.microsoft.com/office/drawing/2014/main" id="{93570587-DA46-4EE6-8229-C48A65A26C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49376"/>
            <a:ext cx="12192000" cy="265177"/>
          </a:xfrm>
          <a:prstGeom prst="rect">
            <a:avLst/>
          </a:prstGeom>
        </p:spPr>
      </p:pic>
      <p:pic>
        <p:nvPicPr>
          <p:cNvPr id="3" name="Picture 2">
            <a:extLst>
              <a:ext uri="{FF2B5EF4-FFF2-40B4-BE49-F238E27FC236}">
                <a16:creationId xmlns:a16="http://schemas.microsoft.com/office/drawing/2014/main" id="{E7BD8C9D-B235-4639-8E4D-3789CCBE75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545" y="296028"/>
            <a:ext cx="3490517" cy="3447636"/>
          </a:xfrm>
          <a:prstGeom prst="rect">
            <a:avLst/>
          </a:prstGeom>
        </p:spPr>
      </p:pic>
    </p:spTree>
    <p:extLst>
      <p:ext uri="{BB962C8B-B14F-4D97-AF65-F5344CB8AC3E}">
        <p14:creationId xmlns:p14="http://schemas.microsoft.com/office/powerpoint/2010/main" val="65146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33E5-D8CF-4D19-9373-D1AD6960B721}"/>
              </a:ext>
            </a:extLst>
          </p:cNvPr>
          <p:cNvSpPr>
            <a:spLocks noGrp="1"/>
          </p:cNvSpPr>
          <p:nvPr>
            <p:ph type="title"/>
          </p:nvPr>
        </p:nvSpPr>
        <p:spPr>
          <a:xfrm>
            <a:off x="268446" y="367213"/>
            <a:ext cx="11362113" cy="624726"/>
          </a:xfrm>
          <a:prstGeom prst="rect">
            <a:avLst/>
          </a:prstGeom>
        </p:spPr>
        <p:txBody>
          <a:bodyPr/>
          <a:lstStyle>
            <a:lvl1pPr>
              <a:defRPr sz="3200" b="1">
                <a:solidFill>
                  <a:srgbClr val="0875C8"/>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E1ED0963-014F-42B9-869C-422842A5BE64}"/>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5" name="Slide Number Placeholder 4">
            <a:extLst>
              <a:ext uri="{FF2B5EF4-FFF2-40B4-BE49-F238E27FC236}">
                <a16:creationId xmlns:a16="http://schemas.microsoft.com/office/drawing/2014/main" id="{1CC88E39-922D-4758-A3F1-0D4735E73A03}"/>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dirty="0"/>
          </a:p>
        </p:txBody>
      </p:sp>
      <p:pic>
        <p:nvPicPr>
          <p:cNvPr id="3" name="Picture 2">
            <a:extLst>
              <a:ext uri="{FF2B5EF4-FFF2-40B4-BE49-F238E27FC236}">
                <a16:creationId xmlns:a16="http://schemas.microsoft.com/office/drawing/2014/main" id="{E7E8EECC-2D5E-4E12-9BC6-8CDF92842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8" name="Picture 7">
            <a:extLst>
              <a:ext uri="{FF2B5EF4-FFF2-40B4-BE49-F238E27FC236}">
                <a16:creationId xmlns:a16="http://schemas.microsoft.com/office/drawing/2014/main" id="{68696F26-9606-450F-953D-7EB55415C0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71705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AE47C500-5E1A-43C3-9B21-8AF7705E21C6}"/>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dirty="0"/>
          </a:p>
        </p:txBody>
      </p:sp>
      <p:sp>
        <p:nvSpPr>
          <p:cNvPr id="8" name="Footer Placeholder 3">
            <a:extLst>
              <a:ext uri="{FF2B5EF4-FFF2-40B4-BE49-F238E27FC236}">
                <a16:creationId xmlns:a16="http://schemas.microsoft.com/office/drawing/2014/main" id="{2ACF21CD-820D-469C-B352-C283E2319994}"/>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pic>
        <p:nvPicPr>
          <p:cNvPr id="3" name="Picture 2">
            <a:extLst>
              <a:ext uri="{FF2B5EF4-FFF2-40B4-BE49-F238E27FC236}">
                <a16:creationId xmlns:a16="http://schemas.microsoft.com/office/drawing/2014/main" id="{425D30E9-13E9-4C2D-A007-5EE049812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0" name="Picture 9">
            <a:extLst>
              <a:ext uri="{FF2B5EF4-FFF2-40B4-BE49-F238E27FC236}">
                <a16:creationId xmlns:a16="http://schemas.microsoft.com/office/drawing/2014/main" id="{AD409276-DC6E-4905-9F7D-8884FD5103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86611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E57A-7CDC-4198-A88C-0C63F55AC0FD}"/>
              </a:ext>
            </a:extLst>
          </p:cNvPr>
          <p:cNvSpPr>
            <a:spLocks noGrp="1"/>
          </p:cNvSpPr>
          <p:nvPr>
            <p:ph type="ctrTitle"/>
          </p:nvPr>
        </p:nvSpPr>
        <p:spPr>
          <a:xfrm>
            <a:off x="1524000" y="1222531"/>
            <a:ext cx="9144000" cy="1655762"/>
          </a:xfrm>
          <a:prstGeom prst="rect">
            <a:avLst/>
          </a:prstGeom>
        </p:spPr>
        <p:txBody>
          <a:bodyPr anchor="b"/>
          <a:lstStyle>
            <a:lvl1pPr algn="l">
              <a:defRPr sz="6000" b="1">
                <a:solidFill>
                  <a:srgbClr val="0875C8"/>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67F6EB-2AA7-427E-826F-1F28813EB55F}"/>
              </a:ext>
            </a:extLst>
          </p:cNvPr>
          <p:cNvSpPr>
            <a:spLocks noGrp="1"/>
          </p:cNvSpPr>
          <p:nvPr>
            <p:ph type="subTitle" idx="1"/>
          </p:nvPr>
        </p:nvSpPr>
        <p:spPr>
          <a:xfrm>
            <a:off x="1524000" y="3155894"/>
            <a:ext cx="9144000" cy="2456074"/>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4">
            <a:extLst>
              <a:ext uri="{FF2B5EF4-FFF2-40B4-BE49-F238E27FC236}">
                <a16:creationId xmlns:a16="http://schemas.microsoft.com/office/drawing/2014/main" id="{BA54BAB3-F385-4942-ADE4-BB7AB7BCA33A}"/>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dirty="0"/>
          </a:p>
        </p:txBody>
      </p:sp>
      <p:sp>
        <p:nvSpPr>
          <p:cNvPr id="10" name="Footer Placeholder 3">
            <a:extLst>
              <a:ext uri="{FF2B5EF4-FFF2-40B4-BE49-F238E27FC236}">
                <a16:creationId xmlns:a16="http://schemas.microsoft.com/office/drawing/2014/main" id="{D3337523-A91A-4E47-A355-4D71DC00A91E}"/>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pic>
        <p:nvPicPr>
          <p:cNvPr id="4" name="Picture 3">
            <a:extLst>
              <a:ext uri="{FF2B5EF4-FFF2-40B4-BE49-F238E27FC236}">
                <a16:creationId xmlns:a16="http://schemas.microsoft.com/office/drawing/2014/main" id="{6380F282-72AD-4512-A0F8-2AD0451ED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2" name="Picture 11">
            <a:extLst>
              <a:ext uri="{FF2B5EF4-FFF2-40B4-BE49-F238E27FC236}">
                <a16:creationId xmlns:a16="http://schemas.microsoft.com/office/drawing/2014/main" id="{70276FA0-5536-49A6-AA9F-F00C6B1896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77747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E9CF-CA45-4E03-B725-E361908577C1}"/>
              </a:ext>
            </a:extLst>
          </p:cNvPr>
          <p:cNvSpPr>
            <a:spLocks noGrp="1"/>
          </p:cNvSpPr>
          <p:nvPr>
            <p:ph type="title"/>
          </p:nvPr>
        </p:nvSpPr>
        <p:spPr>
          <a:xfrm>
            <a:off x="1346664" y="889579"/>
            <a:ext cx="9426633" cy="1325563"/>
          </a:xfrm>
          <a:prstGeom prst="rect">
            <a:avLst/>
          </a:prstGeom>
        </p:spPr>
        <p:txBody>
          <a:bodyPr/>
          <a:lstStyle>
            <a:lvl1pPr>
              <a:defRPr b="1">
                <a:solidFill>
                  <a:srgbClr val="0875C8"/>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3361C-1846-4ED7-B0F1-0BE490AAE139}"/>
              </a:ext>
            </a:extLst>
          </p:cNvPr>
          <p:cNvSpPr>
            <a:spLocks noGrp="1"/>
          </p:cNvSpPr>
          <p:nvPr>
            <p:ph idx="1"/>
          </p:nvPr>
        </p:nvSpPr>
        <p:spPr>
          <a:xfrm>
            <a:off x="1346664" y="2581796"/>
            <a:ext cx="9426633" cy="33294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a:extLst>
              <a:ext uri="{FF2B5EF4-FFF2-40B4-BE49-F238E27FC236}">
                <a16:creationId xmlns:a16="http://schemas.microsoft.com/office/drawing/2014/main" id="{DB4C7368-154E-48A0-B4F1-407B4A891476}"/>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sp>
        <p:nvSpPr>
          <p:cNvPr id="12" name="Footer Placeholder 3">
            <a:extLst>
              <a:ext uri="{FF2B5EF4-FFF2-40B4-BE49-F238E27FC236}">
                <a16:creationId xmlns:a16="http://schemas.microsoft.com/office/drawing/2014/main" id="{7AB75875-0AAD-4D65-A5D4-F9B1E7E19A58}"/>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pic>
        <p:nvPicPr>
          <p:cNvPr id="6" name="Picture 5">
            <a:extLst>
              <a:ext uri="{FF2B5EF4-FFF2-40B4-BE49-F238E27FC236}">
                <a16:creationId xmlns:a16="http://schemas.microsoft.com/office/drawing/2014/main" id="{A409DC0B-6581-46FB-BFA6-3C16D3C06B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9" name="Picture 8">
            <a:extLst>
              <a:ext uri="{FF2B5EF4-FFF2-40B4-BE49-F238E27FC236}">
                <a16:creationId xmlns:a16="http://schemas.microsoft.com/office/drawing/2014/main" id="{130A5FD0-1494-4E67-B85C-73EA45E152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20773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A47E-A368-4603-AEE7-F130157B0514}"/>
              </a:ext>
            </a:extLst>
          </p:cNvPr>
          <p:cNvSpPr>
            <a:spLocks noGrp="1"/>
          </p:cNvSpPr>
          <p:nvPr>
            <p:ph type="title"/>
          </p:nvPr>
        </p:nvSpPr>
        <p:spPr>
          <a:xfrm>
            <a:off x="631045" y="825013"/>
            <a:ext cx="10724343" cy="689464"/>
          </a:xfrm>
          <a:prstGeom prst="rect">
            <a:avLst/>
          </a:prstGeom>
        </p:spPr>
        <p:txBody>
          <a:bodyPr/>
          <a:lstStyle>
            <a:lvl1pPr>
              <a:defRPr b="1">
                <a:solidFill>
                  <a:srgbClr val="0875C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DAA510-3005-4AE1-AC26-C6AA1DEDF58D}"/>
              </a:ext>
            </a:extLst>
          </p:cNvPr>
          <p:cNvSpPr>
            <a:spLocks noGrp="1"/>
          </p:cNvSpPr>
          <p:nvPr>
            <p:ph type="body" idx="1"/>
          </p:nvPr>
        </p:nvSpPr>
        <p:spPr>
          <a:xfrm>
            <a:off x="421181" y="1681163"/>
            <a:ext cx="557639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7C7642-EFA0-4D81-9C5A-64ECA8E002B0}"/>
              </a:ext>
            </a:extLst>
          </p:cNvPr>
          <p:cNvSpPr>
            <a:spLocks noGrp="1"/>
          </p:cNvSpPr>
          <p:nvPr>
            <p:ph sz="half" idx="2"/>
          </p:nvPr>
        </p:nvSpPr>
        <p:spPr>
          <a:xfrm>
            <a:off x="421181" y="2505076"/>
            <a:ext cx="5576396" cy="3525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60E5AA-45B8-48F7-A622-F812EEF6DDBE}"/>
              </a:ext>
            </a:extLst>
          </p:cNvPr>
          <p:cNvSpPr>
            <a:spLocks noGrp="1"/>
          </p:cNvSpPr>
          <p:nvPr>
            <p:ph type="body" sz="quarter" idx="3"/>
          </p:nvPr>
        </p:nvSpPr>
        <p:spPr>
          <a:xfrm>
            <a:off x="6172201" y="1681163"/>
            <a:ext cx="557639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E5416-7E74-4139-A8DF-3655128A4DB7}"/>
              </a:ext>
            </a:extLst>
          </p:cNvPr>
          <p:cNvSpPr>
            <a:spLocks noGrp="1"/>
          </p:cNvSpPr>
          <p:nvPr>
            <p:ph sz="quarter" idx="4"/>
          </p:nvPr>
        </p:nvSpPr>
        <p:spPr>
          <a:xfrm>
            <a:off x="6172201" y="2505076"/>
            <a:ext cx="5598620" cy="3525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3">
            <a:extLst>
              <a:ext uri="{FF2B5EF4-FFF2-40B4-BE49-F238E27FC236}">
                <a16:creationId xmlns:a16="http://schemas.microsoft.com/office/drawing/2014/main" id="{F981990F-F9DD-4A71-ABE4-239733381843}"/>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10" name="Slide Number Placeholder 4">
            <a:extLst>
              <a:ext uri="{FF2B5EF4-FFF2-40B4-BE49-F238E27FC236}">
                <a16:creationId xmlns:a16="http://schemas.microsoft.com/office/drawing/2014/main" id="{084DF5FD-D814-4D4A-A6FE-8A3E3B643CE8}"/>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9" name="Picture 8">
            <a:extLst>
              <a:ext uri="{FF2B5EF4-FFF2-40B4-BE49-F238E27FC236}">
                <a16:creationId xmlns:a16="http://schemas.microsoft.com/office/drawing/2014/main" id="{F5CC5A15-8DC3-4D31-8368-0CB25E5BF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2" name="Picture 11">
            <a:extLst>
              <a:ext uri="{FF2B5EF4-FFF2-40B4-BE49-F238E27FC236}">
                <a16:creationId xmlns:a16="http://schemas.microsoft.com/office/drawing/2014/main" id="{68525EE8-3E67-4FEE-AD68-7D474D1268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60204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A47E-A368-4603-AEE7-F130157B0514}"/>
              </a:ext>
            </a:extLst>
          </p:cNvPr>
          <p:cNvSpPr>
            <a:spLocks noGrp="1"/>
          </p:cNvSpPr>
          <p:nvPr>
            <p:ph type="title"/>
          </p:nvPr>
        </p:nvSpPr>
        <p:spPr>
          <a:xfrm>
            <a:off x="631045" y="825013"/>
            <a:ext cx="10724343" cy="689464"/>
          </a:xfrm>
          <a:prstGeom prst="rect">
            <a:avLst/>
          </a:prstGeom>
        </p:spPr>
        <p:txBody>
          <a:bodyPr/>
          <a:lstStyle>
            <a:lvl1pPr>
              <a:defRPr b="1">
                <a:solidFill>
                  <a:srgbClr val="0875C8"/>
                </a:solidFill>
              </a:defRPr>
            </a:lvl1pPr>
          </a:lstStyle>
          <a:p>
            <a:r>
              <a:rPr lang="en-US"/>
              <a:t>Click to edit Master title style</a:t>
            </a:r>
            <a:endParaRPr lang="en-US" dirty="0"/>
          </a:p>
        </p:txBody>
      </p:sp>
      <p:sp>
        <p:nvSpPr>
          <p:cNvPr id="14" name="Footer Placeholder 3">
            <a:extLst>
              <a:ext uri="{FF2B5EF4-FFF2-40B4-BE49-F238E27FC236}">
                <a16:creationId xmlns:a16="http://schemas.microsoft.com/office/drawing/2014/main" id="{F981990F-F9DD-4A71-ABE4-239733381843}"/>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10" name="Slide Number Placeholder 4">
            <a:extLst>
              <a:ext uri="{FF2B5EF4-FFF2-40B4-BE49-F238E27FC236}">
                <a16:creationId xmlns:a16="http://schemas.microsoft.com/office/drawing/2014/main" id="{084DF5FD-D814-4D4A-A6FE-8A3E3B643CE8}"/>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9" name="Picture 8">
            <a:extLst>
              <a:ext uri="{FF2B5EF4-FFF2-40B4-BE49-F238E27FC236}">
                <a16:creationId xmlns:a16="http://schemas.microsoft.com/office/drawing/2014/main" id="{F5CC5A15-8DC3-4D31-8368-0CB25E5BF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2" name="Picture 11">
            <a:extLst>
              <a:ext uri="{FF2B5EF4-FFF2-40B4-BE49-F238E27FC236}">
                <a16:creationId xmlns:a16="http://schemas.microsoft.com/office/drawing/2014/main" id="{68525EE8-3E67-4FEE-AD68-7D474D1268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
        <p:nvSpPr>
          <p:cNvPr id="11" name="Content Placeholder 4">
            <a:extLst>
              <a:ext uri="{FF2B5EF4-FFF2-40B4-BE49-F238E27FC236}">
                <a16:creationId xmlns:a16="http://schemas.microsoft.com/office/drawing/2014/main" id="{5A0DCFB6-7788-416B-9946-CC917D72C6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p:txBody>
      </p:sp>
      <p:sp>
        <p:nvSpPr>
          <p:cNvPr id="13" name="Content Placeholder 5">
            <a:extLst>
              <a:ext uri="{FF2B5EF4-FFF2-40B4-BE49-F238E27FC236}">
                <a16:creationId xmlns:a16="http://schemas.microsoft.com/office/drawing/2014/main" id="{12F6ED06-18CA-4425-AB97-BF34FD410E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41405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34A-12AA-40E1-9B7A-9009907B1E2D}"/>
              </a:ext>
            </a:extLst>
          </p:cNvPr>
          <p:cNvSpPr>
            <a:spLocks noGrp="1"/>
          </p:cNvSpPr>
          <p:nvPr>
            <p:ph type="title"/>
          </p:nvPr>
        </p:nvSpPr>
        <p:spPr>
          <a:xfrm>
            <a:off x="839788" y="987426"/>
            <a:ext cx="3932237" cy="1423265"/>
          </a:xfrm>
          <a:prstGeom prst="rect">
            <a:avLst/>
          </a:prstGeom>
        </p:spPr>
        <p:txBody>
          <a:bodyPr anchor="b"/>
          <a:lstStyle>
            <a:lvl1pPr>
              <a:defRPr sz="3200" b="1">
                <a:solidFill>
                  <a:srgbClr val="0875C8"/>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C97D3D-59BC-455A-9C3B-9A44B1D8BE9F}"/>
              </a:ext>
            </a:extLst>
          </p:cNvPr>
          <p:cNvSpPr>
            <a:spLocks noGrp="1"/>
          </p:cNvSpPr>
          <p:nvPr>
            <p:ph idx="1"/>
          </p:nvPr>
        </p:nvSpPr>
        <p:spPr>
          <a:xfrm>
            <a:off x="5183188" y="987427"/>
            <a:ext cx="6172200" cy="4873625"/>
          </a:xfrm>
          <a:prstGeom prst="rect">
            <a:avLst/>
          </a:prstGeom>
        </p:spPr>
        <p:txBody>
          <a:bodyPr/>
          <a:lstStyle>
            <a:lvl1pPr>
              <a:defRPr sz="3200">
                <a:solidFill>
                  <a:srgbClr val="0875C8"/>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F04512A-3321-4947-AC15-9859C3C25977}"/>
              </a:ext>
            </a:extLst>
          </p:cNvPr>
          <p:cNvSpPr>
            <a:spLocks noGrp="1"/>
          </p:cNvSpPr>
          <p:nvPr>
            <p:ph type="body" sz="half" idx="2"/>
          </p:nvPr>
        </p:nvSpPr>
        <p:spPr>
          <a:xfrm>
            <a:off x="839788" y="2420215"/>
            <a:ext cx="3932237" cy="344877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3">
            <a:extLst>
              <a:ext uri="{FF2B5EF4-FFF2-40B4-BE49-F238E27FC236}">
                <a16:creationId xmlns:a16="http://schemas.microsoft.com/office/drawing/2014/main" id="{6B95672A-67DA-464F-B765-8FECE424C4F3}"/>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8" name="Slide Number Placeholder 4">
            <a:extLst>
              <a:ext uri="{FF2B5EF4-FFF2-40B4-BE49-F238E27FC236}">
                <a16:creationId xmlns:a16="http://schemas.microsoft.com/office/drawing/2014/main" id="{1E0BE398-4BC8-4738-B958-BF27BFE2240D}"/>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7" name="Picture 6">
            <a:extLst>
              <a:ext uri="{FF2B5EF4-FFF2-40B4-BE49-F238E27FC236}">
                <a16:creationId xmlns:a16="http://schemas.microsoft.com/office/drawing/2014/main" id="{CE97E2D2-A5CB-4023-B977-D3AD05DABA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0" name="Picture 9">
            <a:extLst>
              <a:ext uri="{FF2B5EF4-FFF2-40B4-BE49-F238E27FC236}">
                <a16:creationId xmlns:a16="http://schemas.microsoft.com/office/drawing/2014/main" id="{BF13A48D-AABB-4E72-9976-041FAC6757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219000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EB22-CCB0-4AB6-89CB-D27CF2EC6947}"/>
              </a:ext>
            </a:extLst>
          </p:cNvPr>
          <p:cNvSpPr>
            <a:spLocks noGrp="1"/>
          </p:cNvSpPr>
          <p:nvPr>
            <p:ph type="title"/>
          </p:nvPr>
        </p:nvSpPr>
        <p:spPr>
          <a:xfrm>
            <a:off x="839788" y="987427"/>
            <a:ext cx="3932237" cy="980599"/>
          </a:xfrm>
          <a:prstGeom prst="rect">
            <a:avLst/>
          </a:prstGeom>
        </p:spPr>
        <p:txBody>
          <a:bodyPr anchor="b"/>
          <a:lstStyle>
            <a:lvl1pPr>
              <a:defRPr sz="3200" b="1">
                <a:solidFill>
                  <a:srgbClr val="0875C8"/>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3473F4-60B1-4F2B-9806-C3C502ECE7FB}"/>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6BB4825-4F80-4F5E-B945-48B675269633}"/>
              </a:ext>
            </a:extLst>
          </p:cNvPr>
          <p:cNvSpPr>
            <a:spLocks noGrp="1"/>
          </p:cNvSpPr>
          <p:nvPr>
            <p:ph type="body" sz="half" idx="2"/>
          </p:nvPr>
        </p:nvSpPr>
        <p:spPr>
          <a:xfrm>
            <a:off x="839788" y="2064751"/>
            <a:ext cx="3932237" cy="38042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3">
            <a:extLst>
              <a:ext uri="{FF2B5EF4-FFF2-40B4-BE49-F238E27FC236}">
                <a16:creationId xmlns:a16="http://schemas.microsoft.com/office/drawing/2014/main" id="{2D3ED671-3D3A-40D2-9186-CAC9845A6BFA}"/>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8" name="Slide Number Placeholder 4">
            <a:extLst>
              <a:ext uri="{FF2B5EF4-FFF2-40B4-BE49-F238E27FC236}">
                <a16:creationId xmlns:a16="http://schemas.microsoft.com/office/drawing/2014/main" id="{BE71A3AB-3665-403B-8E7F-84192DB2DF65}"/>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7" name="Picture 6">
            <a:extLst>
              <a:ext uri="{FF2B5EF4-FFF2-40B4-BE49-F238E27FC236}">
                <a16:creationId xmlns:a16="http://schemas.microsoft.com/office/drawing/2014/main" id="{25E22023-EDC9-4EE5-B6DA-6B98F178D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0" name="Picture 9">
            <a:extLst>
              <a:ext uri="{FF2B5EF4-FFF2-40B4-BE49-F238E27FC236}">
                <a16:creationId xmlns:a16="http://schemas.microsoft.com/office/drawing/2014/main" id="{2CBC3F8C-CD9D-4409-A897-8924A291DF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65177"/>
          </a:xfrm>
          <a:prstGeom prst="rect">
            <a:avLst/>
          </a:prstGeom>
        </p:spPr>
      </p:pic>
    </p:spTree>
    <p:extLst>
      <p:ext uri="{BB962C8B-B14F-4D97-AF65-F5344CB8AC3E}">
        <p14:creationId xmlns:p14="http://schemas.microsoft.com/office/powerpoint/2010/main" val="242156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068142"/>
      </p:ext>
    </p:extLst>
  </p:cSld>
  <p:clrMap bg1="lt1" tx1="dk1" bg2="lt2" tx2="dk2" accent1="accent1" accent2="accent2" accent3="accent3" accent4="accent4" accent5="accent5" accent6="accent6" hlink="hlink" folHlink="folHlink"/>
  <p:sldLayoutIdLst>
    <p:sldLayoutId id="2147483682" r:id="rId1"/>
    <p:sldLayoutId id="2147483678" r:id="rId2"/>
    <p:sldLayoutId id="2147483679" r:id="rId3"/>
    <p:sldLayoutId id="2147483673" r:id="rId4"/>
    <p:sldLayoutId id="2147483674" r:id="rId5"/>
    <p:sldLayoutId id="2147483677" r:id="rId6"/>
    <p:sldLayoutId id="2147483683" r:id="rId7"/>
    <p:sldLayoutId id="2147483680" r:id="rId8"/>
    <p:sldLayoutId id="2147483681"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chart" Target="../charts/chart9.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72034F-F4B0-494F-9640-A37ED66F2770}"/>
              </a:ext>
            </a:extLst>
          </p:cNvPr>
          <p:cNvSpPr>
            <a:spLocks noGrp="1"/>
          </p:cNvSpPr>
          <p:nvPr>
            <p:ph type="title"/>
          </p:nvPr>
        </p:nvSpPr>
        <p:spPr>
          <a:xfrm>
            <a:off x="881702" y="4464732"/>
            <a:ext cx="10845895" cy="930515"/>
          </a:xfrm>
        </p:spPr>
        <p:txBody>
          <a:bodyPr>
            <a:normAutofit/>
          </a:bodyPr>
          <a:lstStyle/>
          <a:p>
            <a:r>
              <a:rPr lang="en-US" dirty="0"/>
              <a:t>Enforcement Panel – State Perspectives</a:t>
            </a:r>
          </a:p>
        </p:txBody>
      </p:sp>
      <p:sp>
        <p:nvSpPr>
          <p:cNvPr id="7" name="Content Placeholder 6">
            <a:extLst>
              <a:ext uri="{FF2B5EF4-FFF2-40B4-BE49-F238E27FC236}">
                <a16:creationId xmlns:a16="http://schemas.microsoft.com/office/drawing/2014/main" id="{DA79F197-41C5-46A6-B18B-DD148B499AF6}"/>
              </a:ext>
            </a:extLst>
          </p:cNvPr>
          <p:cNvSpPr>
            <a:spLocks noGrp="1"/>
          </p:cNvSpPr>
          <p:nvPr>
            <p:ph idx="1"/>
          </p:nvPr>
        </p:nvSpPr>
        <p:spPr>
          <a:xfrm>
            <a:off x="940166" y="5543664"/>
            <a:ext cx="10845895" cy="1115374"/>
          </a:xfrm>
        </p:spPr>
        <p:txBody>
          <a:bodyPr>
            <a:normAutofit fontScale="92500" lnSpcReduction="20000"/>
          </a:bodyPr>
          <a:lstStyle/>
          <a:p>
            <a:pPr marL="0" indent="0">
              <a:buNone/>
            </a:pPr>
            <a:r>
              <a:rPr lang="en-US" dirty="0"/>
              <a:t>Craig Pritzlaff</a:t>
            </a:r>
          </a:p>
          <a:p>
            <a:pPr marL="0" indent="0">
              <a:buNone/>
            </a:pPr>
            <a:r>
              <a:rPr lang="en-US" dirty="0"/>
              <a:t>Director, Office of Compliance and Enforcement</a:t>
            </a:r>
          </a:p>
        </p:txBody>
      </p:sp>
    </p:spTree>
    <p:extLst>
      <p:ext uri="{BB962C8B-B14F-4D97-AF65-F5344CB8AC3E}">
        <p14:creationId xmlns:p14="http://schemas.microsoft.com/office/powerpoint/2010/main" val="229484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40E74-6CC8-E1C0-5E69-9F73BBD20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B4204-FED5-421C-6C3E-ECB0802E7EB1}"/>
              </a:ext>
            </a:extLst>
          </p:cNvPr>
          <p:cNvSpPr>
            <a:spLocks noGrp="1"/>
          </p:cNvSpPr>
          <p:nvPr>
            <p:ph type="title"/>
          </p:nvPr>
        </p:nvSpPr>
        <p:spPr>
          <a:xfrm>
            <a:off x="630934" y="492972"/>
            <a:ext cx="10929667" cy="691571"/>
          </a:xfrm>
        </p:spPr>
        <p:txBody>
          <a:bodyPr/>
          <a:lstStyle/>
          <a:p>
            <a:pPr algn="ctr"/>
            <a:r>
              <a:rPr lang="en-US" dirty="0"/>
              <a:t>Emissions Incidents Received</a:t>
            </a:r>
          </a:p>
        </p:txBody>
      </p:sp>
      <p:graphicFrame>
        <p:nvGraphicFramePr>
          <p:cNvPr id="9" name="Content Placeholder 8" descr="Graph of emissions incidents received by fiscal year 19 to 23.">
            <a:extLst>
              <a:ext uri="{FF2B5EF4-FFF2-40B4-BE49-F238E27FC236}">
                <a16:creationId xmlns:a16="http://schemas.microsoft.com/office/drawing/2014/main" id="{4D616C9A-1E90-D94A-0ECA-3ACC14791A80}"/>
              </a:ext>
            </a:extLst>
          </p:cNvPr>
          <p:cNvGraphicFramePr>
            <a:graphicFrameLocks noGrp="1"/>
          </p:cNvGraphicFramePr>
          <p:nvPr>
            <p:ph idx="1"/>
            <p:extLst>
              <p:ext uri="{D42A27DB-BD31-4B8C-83A1-F6EECF244321}">
                <p14:modId xmlns:p14="http://schemas.microsoft.com/office/powerpoint/2010/main" val="3692804913"/>
              </p:ext>
            </p:extLst>
          </p:nvPr>
        </p:nvGraphicFramePr>
        <p:xfrm>
          <a:off x="1013550" y="1399142"/>
          <a:ext cx="10972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95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2CB7-C96A-44E2-A143-B3B8B7833F71}"/>
              </a:ext>
            </a:extLst>
          </p:cNvPr>
          <p:cNvSpPr>
            <a:spLocks noGrp="1"/>
          </p:cNvSpPr>
          <p:nvPr>
            <p:ph type="title"/>
          </p:nvPr>
        </p:nvSpPr>
        <p:spPr>
          <a:xfrm>
            <a:off x="116114" y="697164"/>
            <a:ext cx="11684000" cy="1003628"/>
          </a:xfrm>
        </p:spPr>
        <p:txBody>
          <a:bodyPr/>
          <a:lstStyle/>
          <a:p>
            <a:pPr algn="ctr"/>
            <a:r>
              <a:rPr lang="en-US" sz="5400" dirty="0"/>
              <a:t>Enforcement</a:t>
            </a:r>
          </a:p>
        </p:txBody>
      </p:sp>
      <p:sp>
        <p:nvSpPr>
          <p:cNvPr id="5" name="Content Placeholder 4">
            <a:extLst>
              <a:ext uri="{FF2B5EF4-FFF2-40B4-BE49-F238E27FC236}">
                <a16:creationId xmlns:a16="http://schemas.microsoft.com/office/drawing/2014/main" id="{DF57E912-852E-47DA-BB88-DDD096A8E013}"/>
              </a:ext>
            </a:extLst>
          </p:cNvPr>
          <p:cNvSpPr>
            <a:spLocks noGrp="1"/>
          </p:cNvSpPr>
          <p:nvPr>
            <p:ph idx="1"/>
          </p:nvPr>
        </p:nvSpPr>
        <p:spPr>
          <a:xfrm>
            <a:off x="1175214" y="1700792"/>
            <a:ext cx="10026186" cy="5020683"/>
          </a:xfrm>
        </p:spPr>
        <p:txBody>
          <a:bodyPr/>
          <a:lstStyle/>
          <a:p>
            <a:pPr algn="l" rtl="0" fontAlgn="base">
              <a:buFontTx/>
              <a:buChar char="-"/>
            </a:pPr>
            <a:r>
              <a:rPr lang="en-US" sz="4000" b="0" i="0" dirty="0">
                <a:effectLst/>
                <a:latin typeface="Arial" panose="020B0604020202020204" pitchFamily="34" charset="0"/>
              </a:rPr>
              <a:t>Administrative Resolution</a:t>
            </a:r>
            <a:endParaRPr lang="en-US" sz="4000" b="0" i="0" dirty="0">
              <a:effectLst/>
              <a:highlight>
                <a:srgbClr val="FFFF00"/>
              </a:highlight>
              <a:latin typeface="Arial" panose="020B0604020202020204" pitchFamily="34" charset="0"/>
            </a:endParaRPr>
          </a:p>
          <a:p>
            <a:pPr lvl="1" fontAlgn="base">
              <a:buFontTx/>
              <a:buChar char="-"/>
            </a:pPr>
            <a:r>
              <a:rPr lang="en-US" sz="3200" dirty="0">
                <a:latin typeface="Arial" panose="020B0604020202020204" pitchFamily="34" charset="0"/>
              </a:rPr>
              <a:t>Notice of Violation</a:t>
            </a:r>
          </a:p>
          <a:p>
            <a:pPr lvl="1" fontAlgn="base">
              <a:buFontTx/>
              <a:buChar char="-"/>
            </a:pPr>
            <a:r>
              <a:rPr lang="en-US" sz="3200" dirty="0">
                <a:latin typeface="Arial" panose="020B0604020202020204" pitchFamily="34" charset="0"/>
              </a:rPr>
              <a:t>Agreed Order</a:t>
            </a:r>
          </a:p>
          <a:p>
            <a:pPr lvl="1" fontAlgn="base">
              <a:buFontTx/>
              <a:buChar char="-"/>
            </a:pPr>
            <a:r>
              <a:rPr lang="en-US" sz="3200" dirty="0">
                <a:latin typeface="Arial" panose="020B0604020202020204" pitchFamily="34" charset="0"/>
              </a:rPr>
              <a:t>State Office of Administrative Hearings</a:t>
            </a:r>
          </a:p>
          <a:p>
            <a:pPr lvl="1" fontAlgn="base">
              <a:buFontTx/>
              <a:buChar char="-"/>
            </a:pPr>
            <a:endParaRPr lang="en-US" sz="3600" dirty="0">
              <a:latin typeface="Arial" panose="020B0604020202020204" pitchFamily="34" charset="0"/>
            </a:endParaRPr>
          </a:p>
          <a:p>
            <a:pPr algn="l" rtl="0" fontAlgn="base">
              <a:buFontTx/>
              <a:buChar char="-"/>
            </a:pPr>
            <a:r>
              <a:rPr lang="en-US" sz="4000" dirty="0"/>
              <a:t>Civil Litigation (Attorney General referral)</a:t>
            </a:r>
          </a:p>
          <a:p>
            <a:pPr lvl="1" fontAlgn="base">
              <a:buFontTx/>
              <a:buChar char="-"/>
            </a:pPr>
            <a:r>
              <a:rPr lang="en-US" sz="3200" dirty="0"/>
              <a:t>Texas Water </a:t>
            </a:r>
            <a:r>
              <a:rPr lang="en-US" sz="3200" dirty="0">
                <a:latin typeface="Times New Roman" panose="02020603050405020304" pitchFamily="18" charset="0"/>
                <a:cs typeface="Times New Roman" panose="02020603050405020304" pitchFamily="18" charset="0"/>
              </a:rPr>
              <a:t>Code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7.101, .102, .105  </a:t>
            </a:r>
          </a:p>
        </p:txBody>
      </p:sp>
    </p:spTree>
    <p:extLst>
      <p:ext uri="{BB962C8B-B14F-4D97-AF65-F5344CB8AC3E}">
        <p14:creationId xmlns:p14="http://schemas.microsoft.com/office/powerpoint/2010/main" val="697149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185CD-43B4-8938-A7DF-489C83723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185AA-27C4-F5EB-40E5-2F76A3F68369}"/>
              </a:ext>
            </a:extLst>
          </p:cNvPr>
          <p:cNvSpPr>
            <a:spLocks noGrp="1"/>
          </p:cNvSpPr>
          <p:nvPr>
            <p:ph type="title"/>
          </p:nvPr>
        </p:nvSpPr>
        <p:spPr/>
        <p:txBody>
          <a:bodyPr/>
          <a:lstStyle/>
          <a:p>
            <a:pPr algn="ctr"/>
            <a:r>
              <a:rPr lang="en-US"/>
              <a:t>Notices of Violation</a:t>
            </a:r>
          </a:p>
        </p:txBody>
      </p:sp>
      <p:graphicFrame>
        <p:nvGraphicFramePr>
          <p:cNvPr id="9" name="Content Placeholder 8" descr="Graph showing NOVs by fiscal year for FY 19 - 23 from regions. ">
            <a:extLst>
              <a:ext uri="{FF2B5EF4-FFF2-40B4-BE49-F238E27FC236}">
                <a16:creationId xmlns:a16="http://schemas.microsoft.com/office/drawing/2014/main" id="{C4EC1FE1-C41F-5876-2B0E-59A8CF4299D2}"/>
              </a:ext>
            </a:extLst>
          </p:cNvPr>
          <p:cNvGraphicFramePr>
            <a:graphicFrameLocks noGrp="1"/>
          </p:cNvGraphicFramePr>
          <p:nvPr>
            <p:ph idx="1"/>
          </p:nvPr>
        </p:nvGraphicFramePr>
        <p:xfrm>
          <a:off x="647700" y="1762125"/>
          <a:ext cx="10972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429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7A01C-4F5F-161A-F2AF-C0FD097DE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59AA4-A855-EF9C-CD7C-D0BF37EA29AF}"/>
              </a:ext>
            </a:extLst>
          </p:cNvPr>
          <p:cNvSpPr>
            <a:spLocks noGrp="1"/>
          </p:cNvSpPr>
          <p:nvPr>
            <p:ph type="title"/>
          </p:nvPr>
        </p:nvSpPr>
        <p:spPr>
          <a:xfrm>
            <a:off x="630934" y="600364"/>
            <a:ext cx="10929667" cy="691571"/>
          </a:xfrm>
        </p:spPr>
        <p:txBody>
          <a:bodyPr/>
          <a:lstStyle/>
          <a:p>
            <a:pPr algn="ctr"/>
            <a:r>
              <a:rPr lang="en-US"/>
              <a:t>Regional Notices of Enforcement (NOE)</a:t>
            </a:r>
          </a:p>
        </p:txBody>
      </p:sp>
      <p:graphicFrame>
        <p:nvGraphicFramePr>
          <p:cNvPr id="9" name="Content Placeholder 8" descr="Regional NOEs by FY for FY 19 - 23.">
            <a:extLst>
              <a:ext uri="{FF2B5EF4-FFF2-40B4-BE49-F238E27FC236}">
                <a16:creationId xmlns:a16="http://schemas.microsoft.com/office/drawing/2014/main" id="{FC975DF2-9C4F-48CA-8242-3B79C7811495}"/>
              </a:ext>
            </a:extLst>
          </p:cNvPr>
          <p:cNvGraphicFramePr>
            <a:graphicFrameLocks noGrp="1"/>
          </p:cNvGraphicFramePr>
          <p:nvPr>
            <p:ph idx="1"/>
          </p:nvPr>
        </p:nvGraphicFramePr>
        <p:xfrm>
          <a:off x="793214" y="1399143"/>
          <a:ext cx="10972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950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C8AE1-4DF3-C47D-3800-251BFEA10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2F2D7-D136-7EF0-FF50-438CF779DF45}"/>
              </a:ext>
            </a:extLst>
          </p:cNvPr>
          <p:cNvSpPr>
            <a:spLocks noGrp="1"/>
          </p:cNvSpPr>
          <p:nvPr>
            <p:ph type="title"/>
          </p:nvPr>
        </p:nvSpPr>
        <p:spPr>
          <a:xfrm>
            <a:off x="631166" y="442449"/>
            <a:ext cx="10929667" cy="691571"/>
          </a:xfrm>
        </p:spPr>
        <p:txBody>
          <a:bodyPr/>
          <a:lstStyle/>
          <a:p>
            <a:pPr algn="ctr"/>
            <a:r>
              <a:rPr lang="en-US" dirty="0"/>
              <a:t>Regional Investigations</a:t>
            </a:r>
          </a:p>
        </p:txBody>
      </p:sp>
      <p:graphicFrame>
        <p:nvGraphicFramePr>
          <p:cNvPr id="11" name="Content Placeholder 9" descr="This pie chart shows the results for regional investigations in FY23. 84% resulted in no findings, 12% resulted in an NOV, and 3% resulted in an NOE.">
            <a:extLst>
              <a:ext uri="{FF2B5EF4-FFF2-40B4-BE49-F238E27FC236}">
                <a16:creationId xmlns:a16="http://schemas.microsoft.com/office/drawing/2014/main" id="{E057F9D9-6E70-29E3-DF2B-3FF0E07B2645}"/>
              </a:ext>
            </a:extLst>
          </p:cNvPr>
          <p:cNvGraphicFramePr>
            <a:graphicFrameLocks/>
          </p:cNvGraphicFramePr>
          <p:nvPr>
            <p:extLst>
              <p:ext uri="{D42A27DB-BD31-4B8C-83A1-F6EECF244321}">
                <p14:modId xmlns:p14="http://schemas.microsoft.com/office/powerpoint/2010/main" val="3540672936"/>
              </p:ext>
            </p:extLst>
          </p:nvPr>
        </p:nvGraphicFramePr>
        <p:xfrm>
          <a:off x="596349" y="1134020"/>
          <a:ext cx="5486400" cy="502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descr="This pie chart shows the results for FY24 regional investigations. 83% resulted in no findings, 14% resulted in an NOV, and 3% resulted in an NOE.">
            <a:extLst>
              <a:ext uri="{FF2B5EF4-FFF2-40B4-BE49-F238E27FC236}">
                <a16:creationId xmlns:a16="http://schemas.microsoft.com/office/drawing/2014/main" id="{98A43751-02FF-AF47-4EF7-FF62777A3413}"/>
              </a:ext>
            </a:extLst>
          </p:cNvPr>
          <p:cNvGraphicFramePr>
            <a:graphicFrameLocks noGrp="1"/>
          </p:cNvGraphicFramePr>
          <p:nvPr>
            <p:ph idx="1"/>
            <p:extLst>
              <p:ext uri="{D42A27DB-BD31-4B8C-83A1-F6EECF244321}">
                <p14:modId xmlns:p14="http://schemas.microsoft.com/office/powerpoint/2010/main" val="1186549473"/>
              </p:ext>
            </p:extLst>
          </p:nvPr>
        </p:nvGraphicFramePr>
        <p:xfrm>
          <a:off x="409706" y="1250135"/>
          <a:ext cx="5486400" cy="5029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ontent Placeholder 9" descr="Pie chart of &quot;Investigations with Findings by Media&quot; for FY24.">
            <a:extLst>
              <a:ext uri="{FF2B5EF4-FFF2-40B4-BE49-F238E27FC236}">
                <a16:creationId xmlns:a16="http://schemas.microsoft.com/office/drawing/2014/main" id="{E83EF778-EF57-D705-4437-8B6CC16339D9}"/>
              </a:ext>
            </a:extLst>
          </p:cNvPr>
          <p:cNvGraphicFramePr>
            <a:graphicFrameLocks/>
          </p:cNvGraphicFramePr>
          <p:nvPr>
            <p:extLst>
              <p:ext uri="{D42A27DB-BD31-4B8C-83A1-F6EECF244321}">
                <p14:modId xmlns:p14="http://schemas.microsoft.com/office/powerpoint/2010/main" val="4102247579"/>
              </p:ext>
            </p:extLst>
          </p:nvPr>
        </p:nvGraphicFramePr>
        <p:xfrm>
          <a:off x="6274330" y="1250135"/>
          <a:ext cx="5321321" cy="5029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7808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CFF78-6B7E-0A46-5FF4-04BC90224D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F0BF3-9634-4178-E479-067693441103}"/>
              </a:ext>
            </a:extLst>
          </p:cNvPr>
          <p:cNvSpPr>
            <a:spLocks noGrp="1"/>
          </p:cNvSpPr>
          <p:nvPr>
            <p:ph type="title"/>
          </p:nvPr>
        </p:nvSpPr>
        <p:spPr>
          <a:xfrm>
            <a:off x="1420783" y="436562"/>
            <a:ext cx="9426633" cy="1325563"/>
          </a:xfrm>
        </p:spPr>
        <p:txBody>
          <a:bodyPr/>
          <a:lstStyle/>
          <a:p>
            <a:pPr algn="ctr"/>
            <a:r>
              <a:rPr lang="en-US" dirty="0"/>
              <a:t>Results of Complaint Investigations</a:t>
            </a:r>
          </a:p>
        </p:txBody>
      </p:sp>
      <p:graphicFrame>
        <p:nvGraphicFramePr>
          <p:cNvPr id="7" name="Content Placeholder 6" descr="Graph of complaint investigation results for FY 22 and 23 indicating which resulted in a NOE, NOV, or no findings.">
            <a:extLst>
              <a:ext uri="{FF2B5EF4-FFF2-40B4-BE49-F238E27FC236}">
                <a16:creationId xmlns:a16="http://schemas.microsoft.com/office/drawing/2014/main" id="{8165AB2D-8EC7-BCEC-8F71-83804FCB3F45}"/>
              </a:ext>
            </a:extLst>
          </p:cNvPr>
          <p:cNvGraphicFramePr>
            <a:graphicFrameLocks noGrp="1"/>
          </p:cNvGraphicFramePr>
          <p:nvPr>
            <p:ph idx="1"/>
          </p:nvPr>
        </p:nvGraphicFramePr>
        <p:xfrm>
          <a:off x="647700" y="1762125"/>
          <a:ext cx="10972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699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4BA2A-82F5-6E5A-FEC4-54C53EAA3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8156B-74C3-0ADD-3A11-02839C8DC536}"/>
              </a:ext>
            </a:extLst>
          </p:cNvPr>
          <p:cNvSpPr>
            <a:spLocks noGrp="1"/>
          </p:cNvSpPr>
          <p:nvPr>
            <p:ph type="title"/>
          </p:nvPr>
        </p:nvSpPr>
        <p:spPr>
          <a:xfrm>
            <a:off x="15875" y="616036"/>
            <a:ext cx="12192000" cy="660228"/>
          </a:xfrm>
        </p:spPr>
        <p:txBody>
          <a:bodyPr/>
          <a:lstStyle/>
          <a:p>
            <a:pPr algn="ctr"/>
            <a:r>
              <a:rPr lang="en-US"/>
              <a:t>Emissions Incident Investigations</a:t>
            </a:r>
          </a:p>
        </p:txBody>
      </p:sp>
      <p:graphicFrame>
        <p:nvGraphicFramePr>
          <p:cNvPr id="7" name="Content Placeholder 6" descr="Graph of results of emission incident investigations for FY 22 and 23 indicating which resulted in an NOE, NOV, or met the affirmative defense.">
            <a:extLst>
              <a:ext uri="{FF2B5EF4-FFF2-40B4-BE49-F238E27FC236}">
                <a16:creationId xmlns:a16="http://schemas.microsoft.com/office/drawing/2014/main" id="{C156D457-AEE4-03B8-6AB7-1A63CB3FC96D}"/>
              </a:ext>
            </a:extLst>
          </p:cNvPr>
          <p:cNvGraphicFramePr>
            <a:graphicFrameLocks noGrp="1"/>
          </p:cNvGraphicFramePr>
          <p:nvPr>
            <p:ph idx="1"/>
          </p:nvPr>
        </p:nvGraphicFramePr>
        <p:xfrm>
          <a:off x="609600" y="1542360"/>
          <a:ext cx="10972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225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76D1B4-2F88-60C7-CC39-864F236FE950}"/>
              </a:ext>
            </a:extLst>
          </p:cNvPr>
          <p:cNvSpPr>
            <a:spLocks noGrp="1"/>
          </p:cNvSpPr>
          <p:nvPr>
            <p:ph type="title"/>
          </p:nvPr>
        </p:nvSpPr>
        <p:spPr>
          <a:xfrm>
            <a:off x="472218" y="548056"/>
            <a:ext cx="11279193" cy="1203626"/>
          </a:xfrm>
        </p:spPr>
        <p:txBody>
          <a:bodyPr/>
          <a:lstStyle/>
          <a:p>
            <a:pPr algn="ctr"/>
            <a:r>
              <a:rPr lang="en-US" dirty="0"/>
              <a:t>Enforcement Diversion Program</a:t>
            </a:r>
            <a:br>
              <a:rPr lang="en-US" dirty="0"/>
            </a:br>
            <a:r>
              <a:rPr lang="en-US" sz="3200" dirty="0"/>
              <a:t>Tex. Water Code 7.0675</a:t>
            </a:r>
          </a:p>
        </p:txBody>
      </p:sp>
      <p:sp>
        <p:nvSpPr>
          <p:cNvPr id="2" name="Content Placeholder 1">
            <a:extLst>
              <a:ext uri="{FF2B5EF4-FFF2-40B4-BE49-F238E27FC236}">
                <a16:creationId xmlns:a16="http://schemas.microsoft.com/office/drawing/2014/main" id="{51D20025-81BC-FFE1-25F1-25436458286F}"/>
              </a:ext>
            </a:extLst>
          </p:cNvPr>
          <p:cNvSpPr>
            <a:spLocks noGrp="1"/>
          </p:cNvSpPr>
          <p:nvPr>
            <p:ph idx="1"/>
          </p:nvPr>
        </p:nvSpPr>
        <p:spPr>
          <a:xfrm>
            <a:off x="623891" y="1714041"/>
            <a:ext cx="10929666" cy="4450815"/>
          </a:xfrm>
        </p:spPr>
        <p:txBody>
          <a:bodyPr lIns="91440" tIns="45720" rIns="91440" bIns="45720" anchor="t">
            <a:normAutofit/>
          </a:bodyPr>
          <a:lstStyle/>
          <a:p>
            <a:pPr>
              <a:lnSpc>
                <a:spcPct val="110000"/>
              </a:lnSpc>
            </a:pPr>
            <a:r>
              <a:rPr lang="en-US" sz="2800" dirty="0"/>
              <a:t>Enforcement Diversion Program (EDP) is available if:</a:t>
            </a:r>
          </a:p>
          <a:p>
            <a:pPr lvl="1">
              <a:lnSpc>
                <a:spcPct val="110000"/>
              </a:lnSpc>
            </a:pPr>
            <a:r>
              <a:rPr lang="en-US" dirty="0"/>
              <a:t>Entity is a small business or a local government; </a:t>
            </a:r>
            <a:r>
              <a:rPr lang="en-US" u="sng" dirty="0"/>
              <a:t>and</a:t>
            </a:r>
          </a:p>
          <a:p>
            <a:pPr lvl="1">
              <a:lnSpc>
                <a:spcPct val="110000"/>
              </a:lnSpc>
            </a:pPr>
            <a:r>
              <a:rPr lang="en-US" dirty="0"/>
              <a:t>Entity has not enrolled in the program during the last 24-month period; </a:t>
            </a:r>
            <a:r>
              <a:rPr lang="en-US" u="sng" dirty="0"/>
              <a:t>and</a:t>
            </a:r>
          </a:p>
          <a:p>
            <a:pPr lvl="1">
              <a:lnSpc>
                <a:spcPct val="110000"/>
              </a:lnSpc>
            </a:pPr>
            <a:r>
              <a:rPr lang="en-US" dirty="0"/>
              <a:t>Entity has minor or moderate violations that do not present imminent threat; </a:t>
            </a:r>
            <a:r>
              <a:rPr lang="en-US" u="sng" dirty="0"/>
              <a:t>except that</a:t>
            </a:r>
            <a:endParaRPr lang="en-US" u="sng" dirty="0">
              <a:cs typeface="Arial"/>
            </a:endParaRPr>
          </a:p>
          <a:p>
            <a:pPr lvl="1">
              <a:lnSpc>
                <a:spcPct val="110000"/>
              </a:lnSpc>
            </a:pPr>
            <a:r>
              <a:rPr lang="en-US" dirty="0"/>
              <a:t>Entity </a:t>
            </a:r>
            <a:r>
              <a:rPr lang="en-US" u="sng" dirty="0"/>
              <a:t>may not enroll </a:t>
            </a:r>
            <a:r>
              <a:rPr lang="en-US" dirty="0"/>
              <a:t>if enforcement is required by federal law.</a:t>
            </a:r>
          </a:p>
          <a:p>
            <a:pPr marL="457200" lvl="1" indent="0">
              <a:lnSpc>
                <a:spcPct val="110000"/>
              </a:lnSpc>
              <a:buNone/>
            </a:pPr>
            <a:endParaRPr lang="en-US" dirty="0">
              <a:cs typeface="Arial"/>
            </a:endParaRPr>
          </a:p>
          <a:p>
            <a:pPr>
              <a:lnSpc>
                <a:spcPct val="110000"/>
              </a:lnSpc>
            </a:pPr>
            <a:r>
              <a:rPr lang="en-US" dirty="0"/>
              <a:t>TCEQ may</a:t>
            </a:r>
            <a:r>
              <a:rPr lang="en-US" sz="2800" dirty="0"/>
              <a:t> not initiate enforcement after successful </a:t>
            </a:r>
            <a:r>
              <a:rPr lang="en-US" dirty="0"/>
              <a:t>completion</a:t>
            </a:r>
            <a:endParaRPr lang="en-US" sz="2800" dirty="0">
              <a:cs typeface="Arial"/>
            </a:endParaRPr>
          </a:p>
          <a:p>
            <a:pPr>
              <a:lnSpc>
                <a:spcPct val="110000"/>
              </a:lnSpc>
            </a:pPr>
            <a:endParaRPr lang="en-US" sz="2800" dirty="0"/>
          </a:p>
        </p:txBody>
      </p:sp>
    </p:spTree>
    <p:extLst>
      <p:ext uri="{BB962C8B-B14F-4D97-AF65-F5344CB8AC3E}">
        <p14:creationId xmlns:p14="http://schemas.microsoft.com/office/powerpoint/2010/main" val="155378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2549-A010-78FB-BC22-8EB9351A9520}"/>
              </a:ext>
            </a:extLst>
          </p:cNvPr>
          <p:cNvSpPr>
            <a:spLocks noGrp="1"/>
          </p:cNvSpPr>
          <p:nvPr>
            <p:ph type="title"/>
          </p:nvPr>
        </p:nvSpPr>
        <p:spPr>
          <a:xfrm>
            <a:off x="940167" y="4345578"/>
            <a:ext cx="10845895" cy="2238102"/>
          </a:xfrm>
        </p:spPr>
        <p:txBody>
          <a:bodyPr>
            <a:normAutofit/>
          </a:bodyPr>
          <a:lstStyle/>
          <a:p>
            <a:pPr algn="ctr"/>
            <a:r>
              <a:rPr lang="en-US" dirty="0">
                <a:solidFill>
                  <a:schemeClr val="tx1"/>
                </a:solidFill>
              </a:rPr>
              <a:t>Craig J. Pritzlaff</a:t>
            </a:r>
            <a:br>
              <a:rPr lang="en-US" dirty="0">
                <a:solidFill>
                  <a:schemeClr val="tx1"/>
                </a:solidFill>
              </a:rPr>
            </a:br>
            <a:r>
              <a:rPr lang="en-US" sz="3600" dirty="0">
                <a:solidFill>
                  <a:schemeClr val="tx1"/>
                </a:solidFill>
              </a:rPr>
              <a:t>512.239.5160</a:t>
            </a:r>
            <a:br>
              <a:rPr lang="en-US" sz="3600" dirty="0">
                <a:solidFill>
                  <a:schemeClr val="tx1"/>
                </a:solidFill>
              </a:rPr>
            </a:br>
            <a:r>
              <a:rPr lang="en-US" sz="3600" dirty="0">
                <a:solidFill>
                  <a:schemeClr val="tx1"/>
                </a:solidFill>
              </a:rPr>
              <a:t>craig.pritzlaff@tceq.texas.gov</a:t>
            </a:r>
            <a:endParaRPr lang="en-US" dirty="0">
              <a:solidFill>
                <a:schemeClr val="tx1"/>
              </a:solidFill>
            </a:endParaRPr>
          </a:p>
        </p:txBody>
      </p:sp>
      <p:sp>
        <p:nvSpPr>
          <p:cNvPr id="4" name="TextBox 3">
            <a:extLst>
              <a:ext uri="{FF2B5EF4-FFF2-40B4-BE49-F238E27FC236}">
                <a16:creationId xmlns:a16="http://schemas.microsoft.com/office/drawing/2014/main" id="{E095E95C-A18E-D940-3E57-D7607FD98CFB}"/>
              </a:ext>
            </a:extLst>
          </p:cNvPr>
          <p:cNvSpPr txBox="1"/>
          <p:nvPr/>
        </p:nvSpPr>
        <p:spPr>
          <a:xfrm>
            <a:off x="4920342" y="1201783"/>
            <a:ext cx="5897768" cy="1446550"/>
          </a:xfrm>
          <a:prstGeom prst="rect">
            <a:avLst/>
          </a:prstGeom>
          <a:noFill/>
        </p:spPr>
        <p:txBody>
          <a:bodyPr wrap="none" rtlCol="0">
            <a:spAutoFit/>
          </a:bodyPr>
          <a:lstStyle/>
          <a:p>
            <a:r>
              <a:rPr lang="en-US" sz="8800">
                <a:solidFill>
                  <a:schemeClr val="bg1"/>
                </a:solidFill>
              </a:rPr>
              <a:t>Questions?</a:t>
            </a:r>
          </a:p>
        </p:txBody>
      </p:sp>
    </p:spTree>
    <p:extLst>
      <p:ext uri="{BB962C8B-B14F-4D97-AF65-F5344CB8AC3E}">
        <p14:creationId xmlns:p14="http://schemas.microsoft.com/office/powerpoint/2010/main" val="107452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73044A-ECBC-4518-98D1-E2D1D24C9481}"/>
              </a:ext>
            </a:extLst>
          </p:cNvPr>
          <p:cNvSpPr>
            <a:spLocks noGrp="1"/>
          </p:cNvSpPr>
          <p:nvPr>
            <p:ph type="title"/>
          </p:nvPr>
        </p:nvSpPr>
        <p:spPr>
          <a:xfrm>
            <a:off x="79514" y="449429"/>
            <a:ext cx="11688417" cy="689464"/>
          </a:xfrm>
        </p:spPr>
        <p:txBody>
          <a:bodyPr>
            <a:noAutofit/>
          </a:bodyPr>
          <a:lstStyle/>
          <a:p>
            <a:pPr algn="ctr">
              <a:lnSpc>
                <a:spcPct val="100000"/>
              </a:lnSpc>
            </a:pPr>
            <a:r>
              <a:rPr lang="en-US" sz="4800" b="1" kern="1200" dirty="0">
                <a:solidFill>
                  <a:schemeClr val="tx1"/>
                </a:solidFill>
                <a:latin typeface="+mj-lt"/>
                <a:ea typeface="+mj-ea"/>
                <a:cs typeface="+mj-cs"/>
              </a:rPr>
              <a:t>OCE Mission Statement</a:t>
            </a:r>
          </a:p>
        </p:txBody>
      </p:sp>
      <p:pic>
        <p:nvPicPr>
          <p:cNvPr id="9" name="Content Placeholder 8" descr="TCEQ OCE log with &quot;Compliance First&quot; and &quot;OCE&quot; around a map of Texas with the Texas flag. ">
            <a:extLst>
              <a:ext uri="{FF2B5EF4-FFF2-40B4-BE49-F238E27FC236}">
                <a16:creationId xmlns:a16="http://schemas.microsoft.com/office/drawing/2014/main" id="{DC89142F-7039-5379-5625-F5ABED76312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378858"/>
            <a:ext cx="4702816" cy="4702816"/>
          </a:xfrm>
          <a:prstGeom prst="rect">
            <a:avLst/>
          </a:prstGeom>
        </p:spPr>
      </p:pic>
      <p:sp>
        <p:nvSpPr>
          <p:cNvPr id="7" name="Content Placeholder 6">
            <a:extLst>
              <a:ext uri="{FF2B5EF4-FFF2-40B4-BE49-F238E27FC236}">
                <a16:creationId xmlns:a16="http://schemas.microsoft.com/office/drawing/2014/main" id="{F00F8191-0854-2693-F1A5-116CA05B4BC7}"/>
              </a:ext>
            </a:extLst>
          </p:cNvPr>
          <p:cNvSpPr>
            <a:spLocks noGrp="1"/>
          </p:cNvSpPr>
          <p:nvPr>
            <p:ph sz="half" idx="2"/>
          </p:nvPr>
        </p:nvSpPr>
        <p:spPr>
          <a:xfrm>
            <a:off x="4432853" y="1145332"/>
            <a:ext cx="7335078" cy="4567335"/>
          </a:xfrm>
        </p:spPr>
        <p:txBody>
          <a:bodyPr/>
          <a:lstStyle/>
          <a:p>
            <a:pPr>
              <a:defRPr/>
            </a:pPr>
            <a:endParaRPr lang="en-US" sz="1800" b="0" i="0" dirty="0">
              <a:solidFill>
                <a:srgbClr val="000000"/>
              </a:solidFill>
              <a:effectLst/>
              <a:latin typeface="Verdana" panose="020B0604030504040204" pitchFamily="34" charset="0"/>
            </a:endParaRPr>
          </a:p>
          <a:p>
            <a:pPr marL="0" indent="0">
              <a:buNone/>
              <a:defRPr/>
            </a:pPr>
            <a:r>
              <a:rPr lang="en-US" sz="2400" b="0" i="0" dirty="0">
                <a:solidFill>
                  <a:srgbClr val="000000"/>
                </a:solidFill>
                <a:effectLst/>
                <a:latin typeface="Verdana" panose="020B0604030504040204" pitchFamily="34" charset="0"/>
              </a:rPr>
              <a:t>OCE protects public health and the environment by ensuring compliance through </a:t>
            </a:r>
          </a:p>
          <a:p>
            <a:pPr lvl="1">
              <a:defRPr/>
            </a:pPr>
            <a:r>
              <a:rPr lang="en-US" b="0" i="0" dirty="0">
                <a:solidFill>
                  <a:srgbClr val="000000"/>
                </a:solidFill>
                <a:effectLst/>
                <a:latin typeface="Verdana" panose="020B0604030504040204" pitchFamily="34" charset="0"/>
              </a:rPr>
              <a:t>purposeful investigations, </a:t>
            </a:r>
          </a:p>
          <a:p>
            <a:pPr lvl="1">
              <a:defRPr/>
            </a:pPr>
            <a:r>
              <a:rPr lang="en-US" b="0" i="0" dirty="0">
                <a:solidFill>
                  <a:srgbClr val="000000"/>
                </a:solidFill>
                <a:effectLst/>
                <a:latin typeface="Verdana" panose="020B0604030504040204" pitchFamily="34" charset="0"/>
              </a:rPr>
              <a:t>meaningful outreach, </a:t>
            </a:r>
          </a:p>
          <a:p>
            <a:pPr lvl="1">
              <a:defRPr/>
            </a:pPr>
            <a:r>
              <a:rPr lang="en-US" dirty="0">
                <a:solidFill>
                  <a:srgbClr val="000000"/>
                </a:solidFill>
                <a:latin typeface="Verdana" panose="020B0604030504040204" pitchFamily="34" charset="0"/>
              </a:rPr>
              <a:t>encouragement of voluntary compliance,</a:t>
            </a:r>
            <a:endParaRPr lang="en-US" b="0" i="0" dirty="0">
              <a:solidFill>
                <a:srgbClr val="000000"/>
              </a:solidFill>
              <a:effectLst/>
              <a:latin typeface="Verdana" panose="020B0604030504040204" pitchFamily="34" charset="0"/>
            </a:endParaRPr>
          </a:p>
          <a:p>
            <a:pPr lvl="1">
              <a:defRPr/>
            </a:pPr>
            <a:r>
              <a:rPr lang="en-US" b="0" i="0" dirty="0">
                <a:solidFill>
                  <a:srgbClr val="000000"/>
                </a:solidFill>
                <a:effectLst/>
                <a:latin typeface="Verdana" panose="020B0604030504040204" pitchFamily="34" charset="0"/>
              </a:rPr>
              <a:t>effective enforcement, and </a:t>
            </a:r>
          </a:p>
          <a:p>
            <a:pPr lvl="1">
              <a:defRPr/>
            </a:pPr>
            <a:r>
              <a:rPr lang="en-US" b="0" i="0" dirty="0">
                <a:solidFill>
                  <a:srgbClr val="000000"/>
                </a:solidFill>
                <a:effectLst/>
                <a:latin typeface="Verdana" panose="020B0604030504040204" pitchFamily="34" charset="0"/>
              </a:rPr>
              <a:t>immediate response to natural and industrial disasters.</a:t>
            </a:r>
          </a:p>
          <a:p>
            <a:pPr lvl="1">
              <a:defRPr/>
            </a:pPr>
            <a:endParaRPr lang="en-US" sz="1400" b="0" i="0" dirty="0">
              <a:solidFill>
                <a:srgbClr val="000000"/>
              </a:solidFill>
              <a:effectLst/>
              <a:latin typeface="Verdana" panose="020B0604030504040204" pitchFamily="34" charset="0"/>
            </a:endParaRPr>
          </a:p>
          <a:p>
            <a:pPr marL="0" indent="0">
              <a:buNone/>
              <a:defRPr/>
            </a:pPr>
            <a:r>
              <a:rPr lang="en-US" sz="2400" b="0" i="0" dirty="0">
                <a:solidFill>
                  <a:srgbClr val="000000"/>
                </a:solidFill>
                <a:effectLst/>
                <a:latin typeface="Verdana" panose="020B0604030504040204" pitchFamily="34" charset="0"/>
              </a:rPr>
              <a:t>We utilize technological advancements to improve compliance monitoring, provide transparent information to the public, and effectively employ agency resources.</a:t>
            </a:r>
            <a:endParaRPr lang="en-US" sz="2400" dirty="0">
              <a:solidFill>
                <a:srgbClr val="000000"/>
              </a:solidFill>
              <a:latin typeface="Verdana" panose="020B0604030504040204" pitchFamily="34" charset="0"/>
            </a:endParaRPr>
          </a:p>
        </p:txBody>
      </p:sp>
      <p:sp>
        <p:nvSpPr>
          <p:cNvPr id="4" name="Slide Number Placeholder 3" hidden="1">
            <a:extLst>
              <a:ext uri="{FF2B5EF4-FFF2-40B4-BE49-F238E27FC236}">
                <a16:creationId xmlns:a16="http://schemas.microsoft.com/office/drawing/2014/main" id="{E8D47859-8755-4328-8FD1-172CB4B21C89}"/>
              </a:ext>
            </a:extLst>
          </p:cNvPr>
          <p:cNvSpPr>
            <a:spLocks noGrp="1"/>
          </p:cNvSpPr>
          <p:nvPr>
            <p:ph type="sldNum" sz="quarter" idx="4294967295"/>
          </p:nvPr>
        </p:nvSpPr>
        <p:spPr>
          <a:xfrm>
            <a:off x="11377613" y="6356350"/>
            <a:ext cx="814387" cy="365125"/>
          </a:xfrm>
          <a:prstGeom prst="rect">
            <a:avLst/>
          </a:prstGeom>
        </p:spPr>
        <p:txBody>
          <a:bodyPr/>
          <a:lstStyle/>
          <a:p>
            <a:pPr>
              <a:spcAft>
                <a:spcPts val="600"/>
              </a:spcAft>
            </a:pPr>
            <a:fld id="{FE96E056-139D-44BA-96DA-C01F9CC74598}" type="slidenum">
              <a:rPr lang="en-US" smtClean="0"/>
              <a:pPr>
                <a:spcAft>
                  <a:spcPts val="600"/>
                </a:spcAft>
              </a:pPr>
              <a:t>2</a:t>
            </a:fld>
            <a:endParaRPr lang="en-US"/>
          </a:p>
        </p:txBody>
      </p:sp>
    </p:spTree>
    <p:extLst>
      <p:ext uri="{BB962C8B-B14F-4D97-AF65-F5344CB8AC3E}">
        <p14:creationId xmlns:p14="http://schemas.microsoft.com/office/powerpoint/2010/main" val="297085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of Texas showing 4 areas and 16 regional offices">
            <a:extLst>
              <a:ext uri="{FF2B5EF4-FFF2-40B4-BE49-F238E27FC236}">
                <a16:creationId xmlns:a16="http://schemas.microsoft.com/office/drawing/2014/main" id="{8DAD78C7-7B81-0CE8-35D1-477913DD53EA}"/>
              </a:ext>
            </a:extLst>
          </p:cNvPr>
          <p:cNvPicPr>
            <a:picLocks noChangeAspect="1"/>
          </p:cNvPicPr>
          <p:nvPr/>
        </p:nvPicPr>
        <p:blipFill>
          <a:blip r:embed="rId3"/>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55DBFFB7-CE82-0BD6-670F-AFF1463EAFEE}"/>
              </a:ext>
            </a:extLst>
          </p:cNvPr>
          <p:cNvSpPr>
            <a:spLocks noGrp="1"/>
          </p:cNvSpPr>
          <p:nvPr>
            <p:ph type="title"/>
          </p:nvPr>
        </p:nvSpPr>
        <p:spPr>
          <a:xfrm>
            <a:off x="417977" y="771524"/>
            <a:ext cx="4196886" cy="1325563"/>
          </a:xfrm>
        </p:spPr>
        <p:txBody>
          <a:bodyPr anchor="b"/>
          <a:lstStyle/>
          <a:p>
            <a:r>
              <a:rPr lang="en-US" dirty="0"/>
              <a:t>TCEQ Regions and Areas</a:t>
            </a:r>
          </a:p>
        </p:txBody>
      </p:sp>
    </p:spTree>
    <p:extLst>
      <p:ext uri="{BB962C8B-B14F-4D97-AF65-F5344CB8AC3E}">
        <p14:creationId xmlns:p14="http://schemas.microsoft.com/office/powerpoint/2010/main" val="1088264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742C-8CEF-85A5-FC4A-59CA566530F0}"/>
              </a:ext>
            </a:extLst>
          </p:cNvPr>
          <p:cNvSpPr>
            <a:spLocks noGrp="1"/>
          </p:cNvSpPr>
          <p:nvPr>
            <p:ph type="title"/>
          </p:nvPr>
        </p:nvSpPr>
        <p:spPr>
          <a:xfrm>
            <a:off x="631166" y="492346"/>
            <a:ext cx="10929667" cy="1325563"/>
          </a:xfrm>
        </p:spPr>
        <p:txBody>
          <a:bodyPr>
            <a:normAutofit/>
          </a:bodyPr>
          <a:lstStyle/>
          <a:p>
            <a:pPr algn="ctr"/>
            <a:r>
              <a:rPr lang="en-US"/>
              <a:t>Self Audit Program - Disclosures</a:t>
            </a:r>
          </a:p>
        </p:txBody>
      </p:sp>
      <p:graphicFrame>
        <p:nvGraphicFramePr>
          <p:cNvPr id="10" name="Content Placeholder 5" descr="Graph showing number of disclosure of violations submitted for the audit program for FY 19 to 23">
            <a:extLst>
              <a:ext uri="{FF2B5EF4-FFF2-40B4-BE49-F238E27FC236}">
                <a16:creationId xmlns:a16="http://schemas.microsoft.com/office/drawing/2014/main" id="{23B4FD6C-B36A-FFDA-32B8-29A22A71DDEA}"/>
              </a:ext>
            </a:extLst>
          </p:cNvPr>
          <p:cNvGraphicFramePr>
            <a:graphicFrameLocks/>
          </p:cNvGraphicFramePr>
          <p:nvPr/>
        </p:nvGraphicFramePr>
        <p:xfrm>
          <a:off x="609600" y="1277957"/>
          <a:ext cx="10972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201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AF6D34A-DD68-4B37-9297-BED942534353}"/>
              </a:ext>
            </a:extLst>
          </p:cNvPr>
          <p:cNvSpPr txBox="1">
            <a:spLocks/>
          </p:cNvSpPr>
          <p:nvPr/>
        </p:nvSpPr>
        <p:spPr>
          <a:xfrm>
            <a:off x="-1" y="173616"/>
            <a:ext cx="12055151" cy="1431925"/>
          </a:xfrm>
          <a:prstGeom prst="rect">
            <a:avLst/>
          </a:prstGeom>
        </p:spPr>
        <p:txBody>
          <a:bodyPr/>
          <a:lstStyle>
            <a:lvl1pPr algn="l" defTabSz="914400" rtl="0" eaLnBrk="1" latinLnBrk="0" hangingPunct="1">
              <a:lnSpc>
                <a:spcPct val="90000"/>
              </a:lnSpc>
              <a:spcBef>
                <a:spcPct val="0"/>
              </a:spcBef>
              <a:buNone/>
              <a:defRPr sz="4400" b="1" kern="1200">
                <a:solidFill>
                  <a:schemeClr val="accent6">
                    <a:lumMod val="75000"/>
                  </a:schemeClr>
                </a:solidFill>
                <a:latin typeface="+mj-lt"/>
                <a:ea typeface="+mj-ea"/>
                <a:cs typeface="+mj-cs"/>
              </a:defRPr>
            </a:lvl1pPr>
          </a:lstStyle>
          <a:p>
            <a:pPr marL="223838" lvl="1" indent="-46038" algn="ctr">
              <a:spcBef>
                <a:spcPts val="1800"/>
              </a:spcBef>
            </a:pPr>
            <a:r>
              <a:rPr kumimoji="0" lang="en-US" sz="4100" b="1" i="0" u="none" strike="noStrike" kern="1200" cap="none" spc="0" normalizeH="0" baseline="0" noProof="0" dirty="0">
                <a:ln>
                  <a:noFill/>
                </a:ln>
                <a:solidFill>
                  <a:srgbClr val="70AD47">
                    <a:lumMod val="75000"/>
                  </a:srgbClr>
                </a:solidFill>
                <a:effectLst/>
                <a:uLnTx/>
                <a:uFillTx/>
                <a:latin typeface="Arial" panose="020B0604020202020204"/>
                <a:ea typeface="+mj-ea"/>
                <a:cs typeface="+mj-cs"/>
              </a:rPr>
              <a:t>Air, Water, Waste Investigations</a:t>
            </a:r>
            <a:endParaRPr lang="en-US" sz="3600" kern="0" dirty="0">
              <a:solidFill>
                <a:sysClr val="windowText" lastClr="000000"/>
              </a:solidFill>
            </a:endParaRPr>
          </a:p>
        </p:txBody>
      </p:sp>
      <p:pic>
        <p:nvPicPr>
          <p:cNvPr id="18" name="Picture 3" descr="photo of a recycling facility" title="Waste Investigations">
            <a:extLst>
              <a:ext uri="{FF2B5EF4-FFF2-40B4-BE49-F238E27FC236}">
                <a16:creationId xmlns:a16="http://schemas.microsoft.com/office/drawing/2014/main" id="{75FEC843-9D3C-4FB8-BC59-AE7040F9EF43}"/>
              </a:ext>
            </a:extLst>
          </p:cNvPr>
          <p:cNvPicPr>
            <a:picLocks noChangeAspect="1" noChangeArrowheads="1"/>
          </p:cNvPicPr>
          <p:nvPr/>
        </p:nvPicPr>
        <p:blipFill>
          <a:blip r:embed="rId3" cstate="print"/>
          <a:srcRect/>
          <a:stretch>
            <a:fillRect/>
          </a:stretch>
        </p:blipFill>
        <p:spPr bwMode="auto">
          <a:xfrm>
            <a:off x="390920" y="1290895"/>
            <a:ext cx="4045156" cy="2298281"/>
          </a:xfrm>
          <a:prstGeom prst="rect">
            <a:avLst/>
          </a:prstGeom>
          <a:ln>
            <a:noFill/>
          </a:ln>
          <a:effectLst>
            <a:outerShdw blurRad="292100" dist="139700" dir="2700000" algn="tl" rotWithShape="0">
              <a:srgbClr val="333333">
                <a:alpha val="65000"/>
              </a:srgbClr>
            </a:outerShdw>
          </a:effectLst>
        </p:spPr>
      </p:pic>
      <p:pic>
        <p:nvPicPr>
          <p:cNvPr id="19" name="Picture 2" descr="Photo of a TCEQ Region investigator standing on an enormous pile of scrap tires." title="Waste Investigations">
            <a:extLst>
              <a:ext uri="{FF2B5EF4-FFF2-40B4-BE49-F238E27FC236}">
                <a16:creationId xmlns:a16="http://schemas.microsoft.com/office/drawing/2014/main" id="{C127B950-A329-4108-A4C4-C64EEC4041B5}"/>
              </a:ext>
            </a:extLst>
          </p:cNvPr>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103"/>
          <a:stretch/>
        </p:blipFill>
        <p:spPr bwMode="auto">
          <a:xfrm>
            <a:off x="390920" y="3764795"/>
            <a:ext cx="4045156" cy="2327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An investigator holding a monitor near a wastewater discharge point. ">
            <a:extLst>
              <a:ext uri="{FF2B5EF4-FFF2-40B4-BE49-F238E27FC236}">
                <a16:creationId xmlns:a16="http://schemas.microsoft.com/office/drawing/2014/main" id="{F605F962-CE5A-1622-FF92-3B6BB2C1D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2793" y="1290894"/>
            <a:ext cx="3599062" cy="4798747"/>
          </a:xfrm>
          <a:prstGeom prst="rect">
            <a:avLst/>
          </a:prstGeom>
          <a:ln>
            <a:noFill/>
          </a:ln>
          <a:effectLst>
            <a:outerShdw blurRad="292100" dist="139700" dir="2700000" algn="tl" rotWithShape="0">
              <a:srgbClr val="333333">
                <a:alpha val="65000"/>
              </a:srgbClr>
            </a:outerShdw>
          </a:effectLst>
        </p:spPr>
      </p:pic>
      <p:pic>
        <p:nvPicPr>
          <p:cNvPr id="6" name="Picture 5" descr="Two investigators, one with an optical gas imaging camera and the other with a handheld monitor, in front of an oil jack.">
            <a:extLst>
              <a:ext uri="{FF2B5EF4-FFF2-40B4-BE49-F238E27FC236}">
                <a16:creationId xmlns:a16="http://schemas.microsoft.com/office/drawing/2014/main" id="{10EF0D39-AFFE-104D-DE79-976FEB390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2157" y="1290894"/>
            <a:ext cx="2811962" cy="4798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1240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742C-8CEF-85A5-FC4A-59CA566530F0}"/>
              </a:ext>
            </a:extLst>
          </p:cNvPr>
          <p:cNvSpPr>
            <a:spLocks noGrp="1"/>
          </p:cNvSpPr>
          <p:nvPr>
            <p:ph type="title"/>
          </p:nvPr>
        </p:nvSpPr>
        <p:spPr/>
        <p:txBody>
          <a:bodyPr>
            <a:noAutofit/>
          </a:bodyPr>
          <a:lstStyle/>
          <a:p>
            <a:pPr algn="ctr"/>
            <a:r>
              <a:rPr lang="en-US"/>
              <a:t>Investigations</a:t>
            </a:r>
          </a:p>
        </p:txBody>
      </p:sp>
      <p:graphicFrame>
        <p:nvGraphicFramePr>
          <p:cNvPr id="6" name="Content Placeholder 5" descr="Stacked bar chart of investigations conducted by fiscal year broken down by &quot;region investigations&quot; and &quot;other investigations&quot;.">
            <a:extLst>
              <a:ext uri="{FF2B5EF4-FFF2-40B4-BE49-F238E27FC236}">
                <a16:creationId xmlns:a16="http://schemas.microsoft.com/office/drawing/2014/main" id="{5853D817-9AC4-A824-894A-6F555E2EF349}"/>
              </a:ext>
            </a:extLst>
          </p:cNvPr>
          <p:cNvGraphicFramePr>
            <a:graphicFrameLocks noGrp="1"/>
          </p:cNvGraphicFramePr>
          <p:nvPr>
            <p:ph idx="1"/>
            <p:extLst>
              <p:ext uri="{D42A27DB-BD31-4B8C-83A1-F6EECF244321}">
                <p14:modId xmlns:p14="http://schemas.microsoft.com/office/powerpoint/2010/main" val="1272369403"/>
              </p:ext>
            </p:extLst>
          </p:nvPr>
        </p:nvGraphicFramePr>
        <p:xfrm>
          <a:off x="647700" y="1762125"/>
          <a:ext cx="10972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490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0FD9-01A5-2C38-6316-A5D07DF7B3FF}"/>
              </a:ext>
            </a:extLst>
          </p:cNvPr>
          <p:cNvSpPr>
            <a:spLocks noGrp="1"/>
          </p:cNvSpPr>
          <p:nvPr>
            <p:ph type="title"/>
          </p:nvPr>
        </p:nvSpPr>
        <p:spPr>
          <a:xfrm>
            <a:off x="646981" y="444507"/>
            <a:ext cx="10929667" cy="691571"/>
          </a:xfrm>
        </p:spPr>
        <p:txBody>
          <a:bodyPr/>
          <a:lstStyle/>
          <a:p>
            <a:pPr algn="ctr"/>
            <a:r>
              <a:rPr lang="en-US" dirty="0"/>
              <a:t>Emergency Response and Readiness</a:t>
            </a:r>
          </a:p>
        </p:txBody>
      </p:sp>
      <p:sp>
        <p:nvSpPr>
          <p:cNvPr id="3" name="Content Placeholder 2">
            <a:extLst>
              <a:ext uri="{FF2B5EF4-FFF2-40B4-BE49-F238E27FC236}">
                <a16:creationId xmlns:a16="http://schemas.microsoft.com/office/drawing/2014/main" id="{DFFC28E3-BB15-7CF9-50E7-509140BAC2CE}"/>
              </a:ext>
            </a:extLst>
          </p:cNvPr>
          <p:cNvSpPr>
            <a:spLocks noGrp="1"/>
          </p:cNvSpPr>
          <p:nvPr>
            <p:ph idx="1"/>
          </p:nvPr>
        </p:nvSpPr>
        <p:spPr>
          <a:xfrm>
            <a:off x="362078" y="1249847"/>
            <a:ext cx="10929666" cy="4330128"/>
          </a:xfrm>
        </p:spPr>
        <p:txBody>
          <a:bodyPr/>
          <a:lstStyle/>
          <a:p>
            <a:pPr>
              <a:lnSpc>
                <a:spcPct val="100000"/>
              </a:lnSpc>
            </a:pPr>
            <a:r>
              <a:rPr lang="en-US" dirty="0"/>
              <a:t>Planning, Preparation, Partnerships, People</a:t>
            </a:r>
          </a:p>
          <a:p>
            <a:pPr lvl="1">
              <a:lnSpc>
                <a:spcPct val="100000"/>
              </a:lnSpc>
            </a:pPr>
            <a:r>
              <a:rPr lang="en-US" dirty="0"/>
              <a:t>Natural and industrial disasters</a:t>
            </a:r>
          </a:p>
          <a:p>
            <a:pPr>
              <a:lnSpc>
                <a:spcPct val="100000"/>
              </a:lnSpc>
            </a:pPr>
            <a:endParaRPr lang="en-US" dirty="0"/>
          </a:p>
        </p:txBody>
      </p:sp>
      <p:pic>
        <p:nvPicPr>
          <p:cNvPr id="8" name="Picture 7" descr="A group of men standing around a trailer">
            <a:extLst>
              <a:ext uri="{FF2B5EF4-FFF2-40B4-BE49-F238E27FC236}">
                <a16:creationId xmlns:a16="http://schemas.microsoft.com/office/drawing/2014/main" id="{1DCA537C-E697-8621-4B7E-991DD7E16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93" y="2495973"/>
            <a:ext cx="2486701" cy="1866053"/>
          </a:xfrm>
          <a:prstGeom prst="rect">
            <a:avLst/>
          </a:prstGeom>
        </p:spPr>
      </p:pic>
      <p:pic>
        <p:nvPicPr>
          <p:cNvPr id="5" name="Picture 4" descr="A satellite image of a hurricane.">
            <a:extLst>
              <a:ext uri="{FF2B5EF4-FFF2-40B4-BE49-F238E27FC236}">
                <a16:creationId xmlns:a16="http://schemas.microsoft.com/office/drawing/2014/main" id="{6F01B3F4-83DF-9BC9-4D14-70404941CA26}"/>
              </a:ext>
            </a:extLst>
          </p:cNvPr>
          <p:cNvPicPr>
            <a:picLocks noChangeAspect="1"/>
          </p:cNvPicPr>
          <p:nvPr/>
        </p:nvPicPr>
        <p:blipFill>
          <a:blip r:embed="rId4"/>
          <a:stretch>
            <a:fillRect/>
          </a:stretch>
        </p:blipFill>
        <p:spPr>
          <a:xfrm>
            <a:off x="8424508" y="1409428"/>
            <a:ext cx="3405414" cy="2273299"/>
          </a:xfrm>
          <a:prstGeom prst="rect">
            <a:avLst/>
          </a:prstGeom>
        </p:spPr>
      </p:pic>
      <p:pic>
        <p:nvPicPr>
          <p:cNvPr id="6" name="Picture 5" descr="A picture of an investigator conducting water sampling at a fire hydrant. ">
            <a:extLst>
              <a:ext uri="{FF2B5EF4-FFF2-40B4-BE49-F238E27FC236}">
                <a16:creationId xmlns:a16="http://schemas.microsoft.com/office/drawing/2014/main" id="{3A29E054-D321-BAD8-3DE6-28F841653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4654" y="3854999"/>
            <a:ext cx="2454066" cy="2805591"/>
          </a:xfrm>
          <a:prstGeom prst="rect">
            <a:avLst/>
          </a:prstGeom>
        </p:spPr>
      </p:pic>
      <p:pic>
        <p:nvPicPr>
          <p:cNvPr id="7" name="Picture 6" descr="Petrochemical storage tanks on fire.">
            <a:extLst>
              <a:ext uri="{FF2B5EF4-FFF2-40B4-BE49-F238E27FC236}">
                <a16:creationId xmlns:a16="http://schemas.microsoft.com/office/drawing/2014/main" id="{644F8DEC-6BF2-9FC4-9445-C6A55CFF5016}"/>
              </a:ext>
            </a:extLst>
          </p:cNvPr>
          <p:cNvPicPr>
            <a:picLocks noChangeAspect="1"/>
          </p:cNvPicPr>
          <p:nvPr/>
        </p:nvPicPr>
        <p:blipFill>
          <a:blip r:embed="rId6"/>
          <a:stretch>
            <a:fillRect/>
          </a:stretch>
        </p:blipFill>
        <p:spPr>
          <a:xfrm>
            <a:off x="3751068" y="4787251"/>
            <a:ext cx="3608310" cy="1994196"/>
          </a:xfrm>
          <a:prstGeom prst="rect">
            <a:avLst/>
          </a:prstGeom>
        </p:spPr>
      </p:pic>
      <p:pic>
        <p:nvPicPr>
          <p:cNvPr id="9" name="Picture 8" descr="Region Investigator uploads data collected from a handheld monitors via a laptop.  ">
            <a:extLst>
              <a:ext uri="{FF2B5EF4-FFF2-40B4-BE49-F238E27FC236}">
                <a16:creationId xmlns:a16="http://schemas.microsoft.com/office/drawing/2014/main" id="{5E50F249-E711-3FC2-BC03-27E633B4F1F9}"/>
              </a:ext>
            </a:extLst>
          </p:cNvPr>
          <p:cNvPicPr>
            <a:picLocks noChangeAspect="1"/>
          </p:cNvPicPr>
          <p:nvPr/>
        </p:nvPicPr>
        <p:blipFill>
          <a:blip r:embed="rId7"/>
          <a:stretch>
            <a:fillRect/>
          </a:stretch>
        </p:blipFill>
        <p:spPr>
          <a:xfrm>
            <a:off x="5870341" y="2281747"/>
            <a:ext cx="2104873" cy="2294506"/>
          </a:xfrm>
          <a:prstGeom prst="rect">
            <a:avLst/>
          </a:prstGeom>
        </p:spPr>
      </p:pic>
      <p:pic>
        <p:nvPicPr>
          <p:cNvPr id="11" name="Picture 10" descr="Two men in orange vests standing in a field">
            <a:extLst>
              <a:ext uri="{FF2B5EF4-FFF2-40B4-BE49-F238E27FC236}">
                <a16:creationId xmlns:a16="http://schemas.microsoft.com/office/drawing/2014/main" id="{5DB5FC16-10D3-5B05-290C-969114D3F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0857" y="2451319"/>
            <a:ext cx="2777405" cy="2084201"/>
          </a:xfrm>
          <a:prstGeom prst="rect">
            <a:avLst/>
          </a:prstGeom>
        </p:spPr>
      </p:pic>
      <p:pic>
        <p:nvPicPr>
          <p:cNvPr id="12" name="Picture 11" descr="A picture of an investigator conducting air monitoring. ">
            <a:extLst>
              <a:ext uri="{FF2B5EF4-FFF2-40B4-BE49-F238E27FC236}">
                <a16:creationId xmlns:a16="http://schemas.microsoft.com/office/drawing/2014/main" id="{4F69F58F-BBBA-2EC4-0E76-5B17D9C73A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009" y="4488284"/>
            <a:ext cx="2035783" cy="2293163"/>
          </a:xfrm>
          <a:prstGeom prst="rect">
            <a:avLst/>
          </a:prstGeom>
        </p:spPr>
      </p:pic>
    </p:spTree>
    <p:extLst>
      <p:ext uri="{BB962C8B-B14F-4D97-AF65-F5344CB8AC3E}">
        <p14:creationId xmlns:p14="http://schemas.microsoft.com/office/powerpoint/2010/main" val="342810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UVAS UV spectrometer installed in the back of a Ford Escape.">
            <a:extLst>
              <a:ext uri="{FF2B5EF4-FFF2-40B4-BE49-F238E27FC236}">
                <a16:creationId xmlns:a16="http://schemas.microsoft.com/office/drawing/2014/main" id="{65786928-F4EC-E6D9-17FE-74F7C1008DE0}"/>
              </a:ext>
            </a:extLst>
          </p:cNvPr>
          <p:cNvPicPr>
            <a:picLocks noChangeAspect="1"/>
          </p:cNvPicPr>
          <p:nvPr/>
        </p:nvPicPr>
        <p:blipFill>
          <a:blip r:embed="rId3">
            <a:extLst>
              <a:ext uri="{28A0092B-C50C-407E-A947-70E740481C1C}">
                <a14:useLocalDpi xmlns:a14="http://schemas.microsoft.com/office/drawing/2010/main" val="0"/>
              </a:ext>
            </a:extLst>
          </a:blip>
          <a:srcRect t="11943" r="1" b="1840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Content Placeholder 7" descr="A TCEQ Ford Escape retrofitted to perform mobile air monitoring surveys.">
            <a:extLst>
              <a:ext uri="{FF2B5EF4-FFF2-40B4-BE49-F238E27FC236}">
                <a16:creationId xmlns:a16="http://schemas.microsoft.com/office/drawing/2014/main" id="{A5F2D8D1-E401-8413-EE79-67ABAE0DC37A}"/>
              </a:ext>
            </a:extLst>
          </p:cNvPr>
          <p:cNvPicPr>
            <a:picLocks noChangeAspect="1"/>
          </p:cNvPicPr>
          <p:nvPr/>
        </p:nvPicPr>
        <p:blipFill>
          <a:blip r:embed="rId4"/>
          <a:srcRect l="3124" r="19392" b="-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7" name="Picture 6">
            <a:extLst>
              <a:ext uri="{FF2B5EF4-FFF2-40B4-BE49-F238E27FC236}">
                <a16:creationId xmlns:a16="http://schemas.microsoft.com/office/drawing/2014/main" id="{61F21364-124A-6947-6534-DB0FD055A941}"/>
              </a:ext>
            </a:extLst>
          </p:cNvPr>
          <p:cNvPicPr>
            <a:picLocks noChangeAspect="1"/>
          </p:cNvPicPr>
          <p:nvPr/>
        </p:nvPicPr>
        <p:blipFill>
          <a:blip r:embed="rId5"/>
          <a:srcRect t="17150" b="37083"/>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EFCD5A77-9794-CA09-B938-7A3E59AB12CA}"/>
              </a:ext>
            </a:extLst>
          </p:cNvPr>
          <p:cNvSpPr>
            <a:spLocks noGrp="1"/>
          </p:cNvSpPr>
          <p:nvPr>
            <p:ph type="title"/>
          </p:nvPr>
        </p:nvSpPr>
        <p:spPr>
          <a:xfrm>
            <a:off x="448056" y="685800"/>
            <a:ext cx="4922338" cy="1325563"/>
          </a:xfrm>
        </p:spPr>
        <p:txBody>
          <a:bodyPr>
            <a:normAutofit fontScale="90000"/>
          </a:bodyPr>
          <a:lstStyle/>
          <a:p>
            <a:r>
              <a:rPr lang="en-US" sz="3400">
                <a:cs typeface="Calibri Light"/>
              </a:rPr>
              <a:t>Regional Rapid Assessment Monitoring Vehicles</a:t>
            </a:r>
            <a:endParaRPr lang="en-US" sz="3400"/>
          </a:p>
        </p:txBody>
      </p:sp>
      <p:sp>
        <p:nvSpPr>
          <p:cNvPr id="3" name="Content Placeholder 2">
            <a:extLst>
              <a:ext uri="{FF2B5EF4-FFF2-40B4-BE49-F238E27FC236}">
                <a16:creationId xmlns:a16="http://schemas.microsoft.com/office/drawing/2014/main" id="{041D6AFC-63C9-7BA7-F47B-E3CCDBFE3A3D}"/>
              </a:ext>
            </a:extLst>
          </p:cNvPr>
          <p:cNvSpPr>
            <a:spLocks noGrp="1"/>
          </p:cNvSpPr>
          <p:nvPr>
            <p:ph idx="1"/>
          </p:nvPr>
        </p:nvSpPr>
        <p:spPr>
          <a:xfrm>
            <a:off x="448056" y="2514600"/>
            <a:ext cx="4922338" cy="3666744"/>
          </a:xfrm>
        </p:spPr>
        <p:txBody>
          <a:bodyPr vert="horz" lIns="91440" tIns="45720" rIns="91440" bIns="45720" rtlCol="0">
            <a:normAutofit/>
          </a:bodyPr>
          <a:lstStyle/>
          <a:p>
            <a:r>
              <a:rPr lang="en-US" sz="2000"/>
              <a:t>Existing regional vehicles retrofitted with DUVAS UV spectrometers.</a:t>
            </a:r>
            <a:endParaRPr lang="en-US" sz="2000">
              <a:cs typeface="Arial"/>
            </a:endParaRPr>
          </a:p>
          <a:p>
            <a:endParaRPr lang="en-US" sz="2000"/>
          </a:p>
          <a:p>
            <a:r>
              <a:rPr lang="en-US" sz="2000"/>
              <a:t>Simplified mobile platform to assess target pollutants near industrial areas with a single instrument.</a:t>
            </a:r>
          </a:p>
          <a:p>
            <a:endParaRPr lang="en-US" sz="2000">
              <a:cs typeface="Calibri"/>
            </a:endParaRPr>
          </a:p>
        </p:txBody>
      </p:sp>
    </p:spTree>
    <p:extLst>
      <p:ext uri="{BB962C8B-B14F-4D97-AF65-F5344CB8AC3E}">
        <p14:creationId xmlns:p14="http://schemas.microsoft.com/office/powerpoint/2010/main" val="1123107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0F967-AE33-E210-DD2C-A964D7A45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23F383-04A9-78C6-F5A2-4D38520695C1}"/>
              </a:ext>
            </a:extLst>
          </p:cNvPr>
          <p:cNvSpPr>
            <a:spLocks noGrp="1"/>
          </p:cNvSpPr>
          <p:nvPr>
            <p:ph type="title"/>
          </p:nvPr>
        </p:nvSpPr>
        <p:spPr/>
        <p:txBody>
          <a:bodyPr/>
          <a:lstStyle/>
          <a:p>
            <a:pPr algn="ctr"/>
            <a:r>
              <a:rPr lang="en-US"/>
              <a:t>Complaints Received</a:t>
            </a:r>
          </a:p>
        </p:txBody>
      </p:sp>
      <p:graphicFrame>
        <p:nvGraphicFramePr>
          <p:cNvPr id="9" name="Content Placeholder 8" descr="Graph of complaints received by fiscal year 19 to 23">
            <a:extLst>
              <a:ext uri="{FF2B5EF4-FFF2-40B4-BE49-F238E27FC236}">
                <a16:creationId xmlns:a16="http://schemas.microsoft.com/office/drawing/2014/main" id="{576A1420-9A16-E00A-88EE-4FA0377083D6}"/>
              </a:ext>
            </a:extLst>
          </p:cNvPr>
          <p:cNvGraphicFramePr>
            <a:graphicFrameLocks noGrp="1"/>
          </p:cNvGraphicFramePr>
          <p:nvPr>
            <p:ph idx="1"/>
          </p:nvPr>
        </p:nvGraphicFramePr>
        <p:xfrm>
          <a:off x="647700" y="1762125"/>
          <a:ext cx="109728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641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43032F23-8A8A-414A-BB12-6F55226F491C}" vid="{31A4273F-DE06-43CA-AAE0-B29F183E0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TCEQ-crosshatch green-light</Template>
  <TotalTime>927</TotalTime>
  <Words>1949</Words>
  <Application>Microsoft Office PowerPoint</Application>
  <PresentationFormat>Widescreen</PresentationFormat>
  <Paragraphs>166</Paragraphs>
  <Slides>18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Century Schoolbook</vt:lpstr>
      <vt:lpstr>Times New Roman</vt:lpstr>
      <vt:lpstr>Verdana</vt:lpstr>
      <vt:lpstr>Custom Design</vt:lpstr>
      <vt:lpstr>Enforcement Panel – State Perspectives</vt:lpstr>
      <vt:lpstr>OCE Mission Statement</vt:lpstr>
      <vt:lpstr>TCEQ Regions and Areas</vt:lpstr>
      <vt:lpstr>Self Audit Program - Disclosures</vt:lpstr>
      <vt:lpstr>PowerPoint Presentation</vt:lpstr>
      <vt:lpstr>Investigations</vt:lpstr>
      <vt:lpstr>Emergency Response and Readiness</vt:lpstr>
      <vt:lpstr>Regional Rapid Assessment Monitoring Vehicles</vt:lpstr>
      <vt:lpstr>Complaints Received</vt:lpstr>
      <vt:lpstr>Emissions Incidents Received</vt:lpstr>
      <vt:lpstr>Enforcement</vt:lpstr>
      <vt:lpstr>Notices of Violation</vt:lpstr>
      <vt:lpstr>Regional Notices of Enforcement (NOE)</vt:lpstr>
      <vt:lpstr>Regional Investigations</vt:lpstr>
      <vt:lpstr>Results of Complaint Investigations</vt:lpstr>
      <vt:lpstr>Emissions Incident Investigations</vt:lpstr>
      <vt:lpstr>Enforcement Diversion Program Tex. Water Code 7.0675</vt:lpstr>
      <vt:lpstr>Craig J. Pritzlaff 512.239.5160 craig.pritzlaff@tceq.texas.gov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Pritzlaff</dc:creator>
  <cp:lastModifiedBy>Cynthia Gandee</cp:lastModifiedBy>
  <cp:revision>72</cp:revision>
  <cp:lastPrinted>2025-02-03T18:39:54Z</cp:lastPrinted>
  <dcterms:created xsi:type="dcterms:W3CDTF">2022-11-04T19:39:34Z</dcterms:created>
  <dcterms:modified xsi:type="dcterms:W3CDTF">2025-06-30T20:25:38Z</dcterms:modified>
</cp:coreProperties>
</file>