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383" r:id="rId2"/>
    <p:sldId id="381" r:id="rId3"/>
    <p:sldId id="256" r:id="rId4"/>
    <p:sldId id="369" r:id="rId5"/>
    <p:sldId id="370" r:id="rId6"/>
    <p:sldId id="371" r:id="rId7"/>
    <p:sldId id="372" r:id="rId8"/>
    <p:sldId id="373" r:id="rId9"/>
    <p:sldId id="374" r:id="rId10"/>
    <p:sldId id="375" r:id="rId11"/>
    <p:sldId id="376" r:id="rId12"/>
    <p:sldId id="377" r:id="rId13"/>
    <p:sldId id="378" r:id="rId14"/>
    <p:sldId id="267" r:id="rId15"/>
    <p:sldId id="263" r:id="rId16"/>
    <p:sldId id="38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22573B-093F-4D1B-8A95-2491819957E5}" v="129" dt="2025-07-18T16:28:28.5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111" autoAdjust="0"/>
    <p:restoredTop sz="94660"/>
  </p:normalViewPr>
  <p:slideViewPr>
    <p:cSldViewPr snapToGrid="0">
      <p:cViewPr varScale="1">
        <p:scale>
          <a:sx n="110" d="100"/>
          <a:sy n="110" d="100"/>
        </p:scale>
        <p:origin x="108" y="13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F2E2D3-F46E-4F2E-B32A-E3F28BDCDC43}" type="datetimeFigureOut">
              <a:rPr lang="en-US" smtClean="0"/>
              <a:t>7/21/2025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A509A0-B751-4B57-A9C7-EE66DC3C0D16}" type="slidenum">
              <a:rPr lang="en-US" smtClean="0"/>
              <a:t>‹#›</a:t>
            </a:fld>
            <a:endParaRPr lang="en-US"/>
          </a:p>
        </p:txBody>
      </p:sp>
    </p:spTree>
    <p:extLst>
      <p:ext uri="{BB962C8B-B14F-4D97-AF65-F5344CB8AC3E}">
        <p14:creationId xmlns:p14="http://schemas.microsoft.com/office/powerpoint/2010/main" val="27415042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b="1" dirty="0"/>
              <a:t>Lack of coordination</a:t>
            </a:r>
            <a:r>
              <a:rPr lang="en-GB" dirty="0"/>
              <a:t>.  The single biggest problem in a crisis is complexity.  A lot is happening quickly, a lot of people in different parts of a big organization are trying to respond, and a lot of third parties are involved.  The result can be incongruous actions, contradictory positions, bad relations with outside parties like regulators, and the creation of evidence that creates or magnifies liability.  The most important role of emergency response counsel is to assist the in-house team in coordinating the company’s many actions in response to the incident.  For example, a lack of coordination might lead to a company commissioning an outside law firm to conduct a privileged investigation.  At the same time, the company’s field-level HSE personnel have conducted their own investigation, pursuant to company policy, and reached conclusions that are harmful, incomplete, and discoverable.</a:t>
            </a:r>
            <a:br>
              <a:rPr lang="en-GB" dirty="0"/>
            </a:br>
            <a:endParaRPr lang="en-US" dirty="0"/>
          </a:p>
          <a:p>
            <a:pPr lvl="0"/>
            <a:r>
              <a:rPr lang="en-GB" b="1" dirty="0"/>
              <a:t>Self-inflicted wounds. </a:t>
            </a:r>
            <a:r>
              <a:rPr lang="en-GB" dirty="0"/>
              <a:t> Related to the coordination problem is the problem of control: keeping actors within the company from taking actions that harm its legal prospects. This is a broad category that contains a host of examples: the engineer who inevitably uses root cause analysis to blame the company for any incident; the field supervisor who speaks to the press without consulting anyone; the executives who respond to news of the disaster with intemperate, ill-informed, hyperbolic emails, all discoverable; or the treasury employee who characterizes the incident inappropriately on a call with analysts.  Crisis counsel can play a valuable role in establishing control over an organization through meetings with key players, briefing sessions for relevant teams and groups, and video messages or emails regarding appropriate conduct to everyone in the organization.  </a:t>
            </a:r>
            <a:br>
              <a:rPr lang="en-GB" dirty="0"/>
            </a:br>
            <a:r>
              <a:rPr lang="en-GB" dirty="0"/>
              <a:t> </a:t>
            </a:r>
            <a:endParaRPr lang="en-US" dirty="0"/>
          </a:p>
          <a:p>
            <a:pPr lvl="0"/>
            <a:r>
              <a:rPr lang="en-GB" b="1" dirty="0"/>
              <a:t>Uncertain approach to investigation.</a:t>
            </a:r>
            <a:r>
              <a:rPr lang="en-GB" dirty="0"/>
              <a:t>  There are many ways to conduct an internal investigation, all with serious implications for the future position of the company vis-à-vis regulators, civil litigants, prosecutors, and the public.  Accordingly, the utmost care should be taken in chartering and conducting an investigation.  Key considerations include: structuring the investigation to comply with company policy; maximizing the protection of attorney-client privilege and the work product doctrine; managing the investigation on the assumption that the privilege will not ultimately apply; avoiding the creation of potentially harmful evidence; controlling the scope and remit of the investigation; choosing investigative personnel who will be robust if involved in litigation; and running multiple investigations for different purposes, i.e., a public investigation on limited grounds and a totally sequestered privileged investigation for the benefit of the company and its litigation counsel. </a:t>
            </a:r>
            <a:br>
              <a:rPr lang="en-GB" dirty="0"/>
            </a:br>
            <a:endParaRPr lang="en-US" dirty="0"/>
          </a:p>
          <a:p>
            <a:pPr lvl="0"/>
            <a:r>
              <a:rPr lang="en-GB" b="1" dirty="0"/>
              <a:t>Refusal to commit or use resources. </a:t>
            </a:r>
            <a:r>
              <a:rPr lang="en-GB" dirty="0"/>
              <a:t> Outside counsel play a critical role in assembling the team of outside professionals who can help a company through a crisis.  Equally importantly, they can provide objective advice on where help is needed.  Companies may not deploy necessary resources because of disputes over cost, turf, or status.  For instance, an organization might resist retaining a consultant to aid in its work (e.g., the company investigation preferring an internal engineer to a world renowned well control expert or the marketing department wishing to maintain control over communications with the media) or an individual might discount his or her own need for special </a:t>
            </a:r>
            <a:r>
              <a:rPr lang="en-GB" dirty="0" err="1"/>
              <a:t>counseling</a:t>
            </a:r>
            <a:r>
              <a:rPr lang="en-GB" dirty="0"/>
              <a:t> on how to do the job (e.g., a senior executive refusing to work with lawyers and public relations specialists before testifying before a regulator or going on television).      </a:t>
            </a:r>
            <a:br>
              <a:rPr lang="en-GB" dirty="0"/>
            </a:br>
            <a:endParaRPr lang="en-US" dirty="0"/>
          </a:p>
          <a:p>
            <a:pPr lvl="0"/>
            <a:r>
              <a:rPr lang="en-GB" b="1" dirty="0"/>
              <a:t>Inadequate focus on litigation. </a:t>
            </a:r>
            <a:r>
              <a:rPr lang="en-GB" dirty="0"/>
              <a:t> This response addresses the United States, so everyone is aware of the outsized litigation risk, but a classic emergency response error is to satisfy regulatory, public, and stakeholder concerns early in an incident response at the expense of a defensible legal position later.  Examples include committing to a public report; foregoing a privileged investigation; publicly taking broad responsibility for an incident; and creating foes among other parties to the incident by placing blame on them.  In every case, there are situations in which the sacrifice of the legal point makes sense.  Too often, however, such sacrifices are driven by short-term considerations without adequate analysis of their net effect.  This danger is magnified by the increasingly thin line between civil and criminal enforcement in relation to environmental emergencies.</a:t>
            </a:r>
            <a:br>
              <a:rPr lang="en-GB" dirty="0"/>
            </a:br>
            <a:endParaRPr lang="en-US" dirty="0"/>
          </a:p>
          <a:p>
            <a:pPr lvl="0"/>
            <a:r>
              <a:rPr lang="en-GB" b="1" dirty="0"/>
              <a:t>Too much deference to regulators</a:t>
            </a:r>
            <a:r>
              <a:rPr lang="en-GB" dirty="0"/>
              <a:t>.  A cooperative approach to investigating agencies is a good baseline during an emergency response, but a company should be prepared to assert its rights against abusive or overreaching inquiries.  The most important point here is to interject counsel into communications with local authorities and regulators as soon as an emergency occurs, and to have emergency procedures requiring managers to notify counsel immediately in the event of an incident and to inform responding regulators and government officials that company counsel need to be in the loop.  Involving counsel early exerts company control, facilitates the flow of information to the company, and minimizes the chances of personnel giving statements or interviews without legal advice.  As an emergency develops, counsel should push back against document and witness requests that are overbroad, and in some instances pursue legal or equitable remedies.  Regulators and government lawyers will always carrot-and-stick – citing the goodwill generated by cooperation while intimating serious consequences to demurring – but as a practical matter investigators are likely to be overbroad in using coercive processes and expect reasonable resistance.  Even if they do not, such resistance is a necessary feature of the company’s </a:t>
            </a:r>
            <a:r>
              <a:rPr lang="en-GB" dirty="0" err="1"/>
              <a:t>defense</a:t>
            </a:r>
            <a:r>
              <a:rPr lang="en-GB" dirty="0"/>
              <a:t>.</a:t>
            </a:r>
            <a:br>
              <a:rPr lang="en-GB" dirty="0"/>
            </a:br>
            <a:endParaRPr lang="en-US" dirty="0"/>
          </a:p>
          <a:p>
            <a:pPr lvl="0"/>
            <a:r>
              <a:rPr lang="en-GB" b="1" dirty="0"/>
              <a:t>Mishandling of individual witnesses and subjects of government investigation</a:t>
            </a:r>
            <a:r>
              <a:rPr lang="en-GB" dirty="0"/>
              <a:t>.  Industrial catastrophes increasingly come with criminal sanctions for the individuals involved.  The United States indicted several people (including executives, a shore-side engineer, and two rig superintendents) over the </a:t>
            </a:r>
            <a:r>
              <a:rPr lang="en-GB" dirty="0" err="1"/>
              <a:t>Macondo</a:t>
            </a:r>
            <a:r>
              <a:rPr lang="en-GB" dirty="0"/>
              <a:t> incident; more recently, the District Attorney in Harris County indicted two executives of the French firm </a:t>
            </a:r>
            <a:r>
              <a:rPr lang="en-GB" dirty="0" err="1"/>
              <a:t>Arkema</a:t>
            </a:r>
            <a:r>
              <a:rPr lang="en-GB" dirty="0"/>
              <a:t> for “reckless” releases of toxic chemicals during Hurricane Harvey.  For corporate actors, handling personnel who may be or become individually liable for criminal acts is a delicate but essential undertaking.  This dilemma involves complex legal issues regarding privilege, conflict of interest, and avoidance of conspiracy, and pressing prudential concerns. An individual who feels pressured or mistreated can be a terrible enemy in a variety of ways, from whistleblowing to trading information for immunity to giving bad interviews and testimony.</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C5115F1-D1A3-4874-9634-4A364AC37B8F}"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38329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01C32DF-4B60-4ACF-A413-14A9A93456D5}" type="datetimeFigureOut">
              <a:rPr lang="en-US" smtClean="0"/>
              <a:t>7/21/2025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AF2103-A88B-427E-8E5E-3B822F512289}" type="slidenum">
              <a:rPr lang="en-US" smtClean="0"/>
              <a:t>‹#›</a:t>
            </a:fld>
            <a:endParaRPr lang="en-US"/>
          </a:p>
        </p:txBody>
      </p:sp>
    </p:spTree>
    <p:extLst>
      <p:ext uri="{BB962C8B-B14F-4D97-AF65-F5344CB8AC3E}">
        <p14:creationId xmlns:p14="http://schemas.microsoft.com/office/powerpoint/2010/main" val="1590335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1C32DF-4B60-4ACF-A413-14A9A93456D5}" type="datetimeFigureOut">
              <a:rPr lang="en-US" smtClean="0"/>
              <a:t>7/21/2025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AF2103-A88B-427E-8E5E-3B822F512289}" type="slidenum">
              <a:rPr lang="en-US" smtClean="0"/>
              <a:t>‹#›</a:t>
            </a:fld>
            <a:endParaRPr lang="en-US"/>
          </a:p>
        </p:txBody>
      </p:sp>
    </p:spTree>
    <p:extLst>
      <p:ext uri="{BB962C8B-B14F-4D97-AF65-F5344CB8AC3E}">
        <p14:creationId xmlns:p14="http://schemas.microsoft.com/office/powerpoint/2010/main" val="1705217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1C32DF-4B60-4ACF-A413-14A9A93456D5}" type="datetimeFigureOut">
              <a:rPr lang="en-US" smtClean="0"/>
              <a:t>7/21/2025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AF2103-A88B-427E-8E5E-3B822F512289}" type="slidenum">
              <a:rPr lang="en-US" smtClean="0"/>
              <a:t>‹#›</a:t>
            </a:fld>
            <a:endParaRPr lang="en-US"/>
          </a:p>
        </p:txBody>
      </p:sp>
    </p:spTree>
    <p:extLst>
      <p:ext uri="{BB962C8B-B14F-4D97-AF65-F5344CB8AC3E}">
        <p14:creationId xmlns:p14="http://schemas.microsoft.com/office/powerpoint/2010/main" val="24106894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A0992-1360-49F5-B4AA-09CF1A8D76D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8BE2A47-DE58-4A2A-889E-1973743C6B1A}"/>
              </a:ext>
            </a:extLst>
          </p:cNvPr>
          <p:cNvSpPr>
            <a:spLocks noGrp="1"/>
          </p:cNvSpPr>
          <p:nvPr>
            <p:ph type="dt" sz="half" idx="10"/>
          </p:nvPr>
        </p:nvSpPr>
        <p:spPr/>
        <p:txBody>
          <a:bodyPr/>
          <a:lstStyle/>
          <a:p>
            <a:fld id="{001C32DF-4B60-4ACF-A413-14A9A93456D5}" type="datetimeFigureOut">
              <a:rPr lang="en-US" smtClean="0"/>
              <a:t>7/21/2025</a:t>
            </a:fld>
            <a:endParaRPr lang="en-US"/>
          </a:p>
        </p:txBody>
      </p:sp>
      <p:sp>
        <p:nvSpPr>
          <p:cNvPr id="4" name="Footer Placeholder 3">
            <a:extLst>
              <a:ext uri="{FF2B5EF4-FFF2-40B4-BE49-F238E27FC236}">
                <a16:creationId xmlns:a16="http://schemas.microsoft.com/office/drawing/2014/main" id="{DE37C289-D885-404B-9D33-63571E37BF0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740A75E-22F2-49EB-B076-3A80B484C755}"/>
              </a:ext>
            </a:extLst>
          </p:cNvPr>
          <p:cNvSpPr>
            <a:spLocks noGrp="1"/>
          </p:cNvSpPr>
          <p:nvPr>
            <p:ph type="sldNum" sz="quarter" idx="12"/>
          </p:nvPr>
        </p:nvSpPr>
        <p:spPr/>
        <p:txBody>
          <a:bodyPr/>
          <a:lstStyle/>
          <a:p>
            <a:fld id="{2CAF2103-A88B-427E-8E5E-3B822F512289}" type="slidenum">
              <a:rPr lang="en-US" smtClean="0"/>
              <a:t>‹#›</a:t>
            </a:fld>
            <a:endParaRPr lang="en-US"/>
          </a:p>
        </p:txBody>
      </p:sp>
    </p:spTree>
    <p:extLst>
      <p:ext uri="{BB962C8B-B14F-4D97-AF65-F5344CB8AC3E}">
        <p14:creationId xmlns:p14="http://schemas.microsoft.com/office/powerpoint/2010/main" val="1621244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Large text slide">
    <p:spTree>
      <p:nvGrpSpPr>
        <p:cNvPr id="1" name=""/>
        <p:cNvGrpSpPr/>
        <p:nvPr/>
      </p:nvGrpSpPr>
      <p:grpSpPr>
        <a:xfrm>
          <a:off x="0" y="0"/>
          <a:ext cx="0" cy="0"/>
          <a:chOff x="0" y="0"/>
          <a:chExt cx="0" cy="0"/>
        </a:xfrm>
      </p:grpSpPr>
      <p:sp>
        <p:nvSpPr>
          <p:cNvPr id="9" name="Intro line"/>
          <p:cNvSpPr>
            <a:spLocks noGrp="1"/>
          </p:cNvSpPr>
          <p:nvPr>
            <p:ph type="body" sz="quarter" idx="11" hasCustomPrompt="1"/>
          </p:nvPr>
        </p:nvSpPr>
        <p:spPr>
          <a:xfrm>
            <a:off x="573024" y="1966463"/>
            <a:ext cx="11040533" cy="487680"/>
          </a:xfrm>
        </p:spPr>
        <p:txBody>
          <a:bodyPr>
            <a:noAutofit/>
          </a:bodyPr>
          <a:lstStyle>
            <a:lvl1pPr marL="0" indent="0">
              <a:buNone/>
              <a:defRPr/>
            </a:lvl1pPr>
          </a:lstStyle>
          <a:p>
            <a:pPr lvl="0"/>
            <a:r>
              <a:rPr lang="en-GB" noProof="0" dirty="0"/>
              <a:t>Click to add Intro item here</a:t>
            </a:r>
          </a:p>
        </p:txBody>
      </p:sp>
      <p:sp>
        <p:nvSpPr>
          <p:cNvPr id="7" name="Sub-heading"/>
          <p:cNvSpPr>
            <a:spLocks noGrp="1"/>
          </p:cNvSpPr>
          <p:nvPr>
            <p:ph type="body" sz="quarter" idx="10" hasCustomPrompt="1"/>
          </p:nvPr>
        </p:nvSpPr>
        <p:spPr>
          <a:xfrm>
            <a:off x="575734" y="849019"/>
            <a:ext cx="11040533" cy="426720"/>
          </a:xfrm>
        </p:spPr>
        <p:txBody>
          <a:bodyPr>
            <a:noAutofit/>
          </a:bodyPr>
          <a:lstStyle>
            <a:lvl1pPr marL="0" indent="0">
              <a:buNone/>
              <a:defRPr sz="2533" baseline="0"/>
            </a:lvl1pPr>
          </a:lstStyle>
          <a:p>
            <a:pPr lvl="0"/>
            <a:r>
              <a:rPr lang="en-GB" noProof="0" dirty="0"/>
              <a:t>Click to add sub-heading</a:t>
            </a:r>
          </a:p>
        </p:txBody>
      </p:sp>
      <p:sp>
        <p:nvSpPr>
          <p:cNvPr id="2" name="Heading"/>
          <p:cNvSpPr>
            <a:spLocks noGrp="1"/>
          </p:cNvSpPr>
          <p:nvPr>
            <p:ph type="title" hasCustomPrompt="1"/>
          </p:nvPr>
        </p:nvSpPr>
        <p:spPr>
          <a:xfrm>
            <a:off x="575734" y="404813"/>
            <a:ext cx="11040533" cy="426720"/>
          </a:xfrm>
        </p:spPr>
        <p:txBody>
          <a:bodyPr anchor="t" anchorCtr="0">
            <a:noAutofit/>
          </a:bodyPr>
          <a:lstStyle>
            <a:lvl1pPr>
              <a:defRPr sz="2800" baseline="0"/>
            </a:lvl1pPr>
          </a:lstStyle>
          <a:p>
            <a:r>
              <a:rPr lang="en-GB" noProof="0" dirty="0"/>
              <a:t>Click to add Heading</a:t>
            </a:r>
          </a:p>
        </p:txBody>
      </p:sp>
      <p:sp>
        <p:nvSpPr>
          <p:cNvPr id="10" name="Content Placeholder 9"/>
          <p:cNvSpPr>
            <a:spLocks noGrp="1"/>
          </p:cNvSpPr>
          <p:nvPr>
            <p:ph sz="quarter" idx="14"/>
          </p:nvPr>
        </p:nvSpPr>
        <p:spPr>
          <a:xfrm>
            <a:off x="573024" y="2518376"/>
            <a:ext cx="11040533" cy="3602736"/>
          </a:xfrm>
        </p:spPr>
        <p:txBody>
          <a:bodyPr>
            <a:noAutofit/>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9" name="Slide Number Placeholder 6"/>
          <p:cNvSpPr>
            <a:spLocks noGrp="1"/>
          </p:cNvSpPr>
          <p:nvPr>
            <p:ph type="sldNum" sz="quarter" idx="15"/>
          </p:nvPr>
        </p:nvSpPr>
        <p:spPr>
          <a:xfrm>
            <a:off x="10726600" y="6441900"/>
            <a:ext cx="1060256" cy="273051"/>
          </a:xfrm>
        </p:spPr>
        <p:txBody>
          <a:bodyPr/>
          <a:lstStyle/>
          <a:p>
            <a:fld id="{03F1EFBE-6FC5-4E3B-A532-A391AE8323A1}" type="slidenum">
              <a:rPr lang="en-GB" smtClean="0"/>
              <a:pPr/>
              <a:t>‹#›</a:t>
            </a:fld>
            <a:endParaRPr lang="en-GB" dirty="0"/>
          </a:p>
        </p:txBody>
      </p:sp>
      <p:sp>
        <p:nvSpPr>
          <p:cNvPr id="21" name="TextBox 20"/>
          <p:cNvSpPr txBox="1"/>
          <p:nvPr/>
        </p:nvSpPr>
        <p:spPr>
          <a:xfrm>
            <a:off x="5111707" y="6447204"/>
            <a:ext cx="1968588" cy="184667"/>
          </a:xfrm>
          <a:prstGeom prst="rect">
            <a:avLst/>
          </a:prstGeom>
          <a:noFill/>
        </p:spPr>
        <p:txBody>
          <a:bodyPr vert="horz" wrap="square" rtlCol="0">
            <a:noAutofit/>
          </a:bodyPr>
          <a:lstStyle/>
          <a:p>
            <a:endParaRPr lang="en-US" sz="800" b="0" i="1" dirty="0">
              <a:solidFill>
                <a:srgbClr val="000000"/>
              </a:solidFill>
              <a:latin typeface="Verdana"/>
            </a:endParaRPr>
          </a:p>
        </p:txBody>
      </p:sp>
      <p:sp>
        <p:nvSpPr>
          <p:cNvPr id="11" name="TextBox 10"/>
          <p:cNvSpPr txBox="1"/>
          <p:nvPr userDrawn="1"/>
        </p:nvSpPr>
        <p:spPr>
          <a:xfrm>
            <a:off x="463592" y="6419155"/>
            <a:ext cx="2816352" cy="215444"/>
          </a:xfrm>
          <a:prstGeom prst="rect">
            <a:avLst/>
          </a:prstGeom>
          <a:noFill/>
        </p:spPr>
        <p:txBody>
          <a:bodyPr wrap="square" rtlCol="0">
            <a:noAutofit/>
          </a:bodyPr>
          <a:lstStyle/>
          <a:p>
            <a:r>
              <a:rPr lang="en-US" sz="1067" b="1" dirty="0"/>
              <a:t>Eversheds Sutherland</a:t>
            </a:r>
            <a:endParaRPr lang="en-US" sz="1067" b="0" dirty="0"/>
          </a:p>
        </p:txBody>
      </p:sp>
    </p:spTree>
    <p:custDataLst>
      <p:tags r:id="rId1"/>
    </p:custDataLst>
    <p:extLst>
      <p:ext uri="{BB962C8B-B14F-4D97-AF65-F5344CB8AC3E}">
        <p14:creationId xmlns:p14="http://schemas.microsoft.com/office/powerpoint/2010/main" val="1430587903"/>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1C32DF-4B60-4ACF-A413-14A9A93456D5}" type="datetimeFigureOut">
              <a:rPr lang="en-US" smtClean="0"/>
              <a:t>7/21/2025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AF2103-A88B-427E-8E5E-3B822F512289}" type="slidenum">
              <a:rPr lang="en-US" smtClean="0"/>
              <a:t>‹#›</a:t>
            </a:fld>
            <a:endParaRPr lang="en-US"/>
          </a:p>
        </p:txBody>
      </p:sp>
    </p:spTree>
    <p:extLst>
      <p:ext uri="{BB962C8B-B14F-4D97-AF65-F5344CB8AC3E}">
        <p14:creationId xmlns:p14="http://schemas.microsoft.com/office/powerpoint/2010/main" val="2282579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01C32DF-4B60-4ACF-A413-14A9A93456D5}" type="datetimeFigureOut">
              <a:rPr lang="en-US" smtClean="0"/>
              <a:t>7/21/2025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AF2103-A88B-427E-8E5E-3B822F512289}" type="slidenum">
              <a:rPr lang="en-US" smtClean="0"/>
              <a:t>‹#›</a:t>
            </a:fld>
            <a:endParaRPr lang="en-US"/>
          </a:p>
        </p:txBody>
      </p:sp>
    </p:spTree>
    <p:extLst>
      <p:ext uri="{BB962C8B-B14F-4D97-AF65-F5344CB8AC3E}">
        <p14:creationId xmlns:p14="http://schemas.microsoft.com/office/powerpoint/2010/main" val="224286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01C32DF-4B60-4ACF-A413-14A9A93456D5}" type="datetimeFigureOut">
              <a:rPr lang="en-US" smtClean="0"/>
              <a:t>7/21/2025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AF2103-A88B-427E-8E5E-3B822F512289}" type="slidenum">
              <a:rPr lang="en-US" smtClean="0"/>
              <a:t>‹#›</a:t>
            </a:fld>
            <a:endParaRPr lang="en-US"/>
          </a:p>
        </p:txBody>
      </p:sp>
    </p:spTree>
    <p:extLst>
      <p:ext uri="{BB962C8B-B14F-4D97-AF65-F5344CB8AC3E}">
        <p14:creationId xmlns:p14="http://schemas.microsoft.com/office/powerpoint/2010/main" val="2427929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01C32DF-4B60-4ACF-A413-14A9A93456D5}" type="datetimeFigureOut">
              <a:rPr lang="en-US" smtClean="0"/>
              <a:t>7/21/2025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AF2103-A88B-427E-8E5E-3B822F512289}" type="slidenum">
              <a:rPr lang="en-US" smtClean="0"/>
              <a:t>‹#›</a:t>
            </a:fld>
            <a:endParaRPr lang="en-US"/>
          </a:p>
        </p:txBody>
      </p:sp>
    </p:spTree>
    <p:extLst>
      <p:ext uri="{BB962C8B-B14F-4D97-AF65-F5344CB8AC3E}">
        <p14:creationId xmlns:p14="http://schemas.microsoft.com/office/powerpoint/2010/main" val="2794925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01C32DF-4B60-4ACF-A413-14A9A93456D5}" type="datetimeFigureOut">
              <a:rPr lang="en-US" smtClean="0"/>
              <a:t>7/21/2025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AF2103-A88B-427E-8E5E-3B822F512289}" type="slidenum">
              <a:rPr lang="en-US" smtClean="0"/>
              <a:t>‹#›</a:t>
            </a:fld>
            <a:endParaRPr lang="en-US"/>
          </a:p>
        </p:txBody>
      </p:sp>
    </p:spTree>
    <p:extLst>
      <p:ext uri="{BB962C8B-B14F-4D97-AF65-F5344CB8AC3E}">
        <p14:creationId xmlns:p14="http://schemas.microsoft.com/office/powerpoint/2010/main" val="1895956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1C32DF-4B60-4ACF-A413-14A9A93456D5}" type="datetimeFigureOut">
              <a:rPr lang="en-US" smtClean="0"/>
              <a:t>7/21/2025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AF2103-A88B-427E-8E5E-3B822F512289}" type="slidenum">
              <a:rPr lang="en-US" smtClean="0"/>
              <a:t>‹#›</a:t>
            </a:fld>
            <a:endParaRPr lang="en-US"/>
          </a:p>
        </p:txBody>
      </p:sp>
    </p:spTree>
    <p:extLst>
      <p:ext uri="{BB962C8B-B14F-4D97-AF65-F5344CB8AC3E}">
        <p14:creationId xmlns:p14="http://schemas.microsoft.com/office/powerpoint/2010/main" val="2411781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1C32DF-4B60-4ACF-A413-14A9A93456D5}" type="datetimeFigureOut">
              <a:rPr lang="en-US" smtClean="0"/>
              <a:t>7/21/2025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AF2103-A88B-427E-8E5E-3B822F512289}" type="slidenum">
              <a:rPr lang="en-US" smtClean="0"/>
              <a:t>‹#›</a:t>
            </a:fld>
            <a:endParaRPr lang="en-US"/>
          </a:p>
        </p:txBody>
      </p:sp>
    </p:spTree>
    <p:extLst>
      <p:ext uri="{BB962C8B-B14F-4D97-AF65-F5344CB8AC3E}">
        <p14:creationId xmlns:p14="http://schemas.microsoft.com/office/powerpoint/2010/main" val="3789524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1C32DF-4B60-4ACF-A413-14A9A93456D5}" type="datetimeFigureOut">
              <a:rPr lang="en-US" smtClean="0"/>
              <a:t>7/21/2025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AF2103-A88B-427E-8E5E-3B822F512289}" type="slidenum">
              <a:rPr lang="en-US" smtClean="0"/>
              <a:t>‹#›</a:t>
            </a:fld>
            <a:endParaRPr lang="en-US"/>
          </a:p>
        </p:txBody>
      </p:sp>
    </p:spTree>
    <p:extLst>
      <p:ext uri="{BB962C8B-B14F-4D97-AF65-F5344CB8AC3E}">
        <p14:creationId xmlns:p14="http://schemas.microsoft.com/office/powerpoint/2010/main" val="2761084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1C32DF-4B60-4ACF-A413-14A9A93456D5}" type="datetimeFigureOut">
              <a:rPr lang="en-US" smtClean="0"/>
              <a:t>7/21/2025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AF2103-A88B-427E-8E5E-3B822F512289}" type="slidenum">
              <a:rPr lang="en-US" smtClean="0"/>
              <a:t>‹#›</a:t>
            </a:fld>
            <a:endParaRPr lang="en-US"/>
          </a:p>
        </p:txBody>
      </p:sp>
    </p:spTree>
    <p:extLst>
      <p:ext uri="{BB962C8B-B14F-4D97-AF65-F5344CB8AC3E}">
        <p14:creationId xmlns:p14="http://schemas.microsoft.com/office/powerpoint/2010/main" val="1808316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id="{CBB2B1F0-0DD6-4744-9A46-7A344FB48E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Rectangle 5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2899927"/>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3" name="Rectangle 5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2776031"/>
            <a:ext cx="1873457" cy="137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ontent Placeholder 4"/>
          <p:cNvSpPr>
            <a:spLocks noGrp="1"/>
          </p:cNvSpPr>
          <p:nvPr>
            <p:ph sz="quarter" idx="14"/>
          </p:nvPr>
        </p:nvSpPr>
        <p:spPr>
          <a:xfrm>
            <a:off x="841248" y="3337269"/>
            <a:ext cx="10509504" cy="2905686"/>
          </a:xfrm>
        </p:spPr>
        <p:txBody>
          <a:bodyPr vert="horz" lIns="91440" tIns="45720" rIns="91440" bIns="45720" rtlCol="0">
            <a:normAutofit/>
          </a:bodyPr>
          <a:lstStyle/>
          <a:p>
            <a:pPr marL="0" indent="0">
              <a:spcAft>
                <a:spcPts val="600"/>
              </a:spcAft>
              <a:buNone/>
            </a:pPr>
            <a:r>
              <a:rPr lang="en-US" sz="4000" b="1" kern="1200" dirty="0">
                <a:solidFill>
                  <a:schemeClr val="tx2">
                    <a:lumMod val="75000"/>
                  </a:schemeClr>
                </a:solidFill>
              </a:rPr>
              <a:t>Ethical Concerns for Industrial Incident Response and Investigations</a:t>
            </a:r>
          </a:p>
          <a:p>
            <a:pPr marL="0" indent="0">
              <a:spcAft>
                <a:spcPts val="600"/>
              </a:spcAft>
              <a:buNone/>
            </a:pPr>
            <a:endParaRPr lang="en-US" sz="4000" b="1" dirty="0">
              <a:solidFill>
                <a:schemeClr val="tx2">
                  <a:lumMod val="75000"/>
                </a:schemeClr>
              </a:solidFill>
              <a:latin typeface="+mn-lt"/>
              <a:ea typeface="+mn-ea"/>
              <a:cs typeface="+mn-cs"/>
            </a:endParaRPr>
          </a:p>
          <a:p>
            <a:pPr marL="0" indent="0">
              <a:spcAft>
                <a:spcPts val="600"/>
              </a:spcAft>
              <a:buNone/>
            </a:pPr>
            <a:r>
              <a:rPr lang="en-US" sz="2400" dirty="0">
                <a:latin typeface="+mn-lt"/>
                <a:ea typeface="+mn-ea"/>
                <a:cs typeface="+mn-cs"/>
              </a:rPr>
              <a:t>August 8, 2025</a:t>
            </a:r>
            <a:endParaRPr lang="en-US" sz="2200" dirty="0">
              <a:latin typeface="+mn-lt"/>
              <a:ea typeface="+mn-ea"/>
              <a:cs typeface="+mn-cs"/>
            </a:endParaRPr>
          </a:p>
        </p:txBody>
      </p:sp>
      <p:sp>
        <p:nvSpPr>
          <p:cNvPr id="9" name="TextBox 8">
            <a:extLst>
              <a:ext uri="{FF2B5EF4-FFF2-40B4-BE49-F238E27FC236}">
                <a16:creationId xmlns:a16="http://schemas.microsoft.com/office/drawing/2014/main" id="{6DD6E19D-F41E-0B45-3B65-C9DDF0B20F06}"/>
              </a:ext>
            </a:extLst>
          </p:cNvPr>
          <p:cNvSpPr txBox="1"/>
          <p:nvPr/>
        </p:nvSpPr>
        <p:spPr>
          <a:xfrm>
            <a:off x="5818909" y="5303520"/>
            <a:ext cx="1847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0" name="Picture 4" descr="BURKE LAW GROUP, PLLC">
            <a:extLst>
              <a:ext uri="{FF2B5EF4-FFF2-40B4-BE49-F238E27FC236}">
                <a16:creationId xmlns:a16="http://schemas.microsoft.com/office/drawing/2014/main" id="{1B3AC1FF-108A-78F9-3ECF-C3E3407AABDC}"/>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941527" y="953780"/>
            <a:ext cx="2967508" cy="1256133"/>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descr="Image">
            <a:extLst>
              <a:ext uri="{FF2B5EF4-FFF2-40B4-BE49-F238E27FC236}">
                <a16:creationId xmlns:a16="http://schemas.microsoft.com/office/drawing/2014/main" id="{782DB996-BC52-E2B7-30F2-B3B32968C263}"/>
              </a:ext>
            </a:extLst>
          </p:cNvPr>
          <p:cNvPicPr>
            <a:picLocks noChangeAspect="1" noChangeArrowheads="1"/>
          </p:cNvPicPr>
          <p:nvPr/>
        </p:nvPicPr>
        <p:blipFill>
          <a:blip r:embed="rId4" cstate="screen">
            <a:extLst>
              <a:ext uri="{28A0092B-C50C-407E-A947-70E740481C1C}">
                <a14:useLocalDpi xmlns:a14="http://schemas.microsoft.com/office/drawing/2010/main" val="0"/>
              </a:ext>
            </a:extLst>
          </a:blip>
          <a:stretch>
            <a:fillRect/>
          </a:stretch>
        </p:blipFill>
        <p:spPr bwMode="auto">
          <a:xfrm>
            <a:off x="8279168" y="1039335"/>
            <a:ext cx="2967508" cy="1135071"/>
          </a:xfrm>
          <a:prstGeom prst="rect">
            <a:avLst/>
          </a:prstGeom>
          <a:noFill/>
          <a:extLst>
            <a:ext uri="{909E8E84-426E-40DD-AFC4-6F175D3DCCD1}">
              <a14:hiddenFill xmlns:a14="http://schemas.microsoft.com/office/drawing/2010/main">
                <a:solidFill>
                  <a:srgbClr val="FFFFFF"/>
                </a:solidFill>
              </a14:hiddenFill>
            </a:ext>
          </a:extLst>
        </p:spPr>
      </p:pic>
      <p:sp>
        <p:nvSpPr>
          <p:cNvPr id="13" name="Slide Number Placeholder 5">
            <a:extLst>
              <a:ext uri="{FF2B5EF4-FFF2-40B4-BE49-F238E27FC236}">
                <a16:creationId xmlns:a16="http://schemas.microsoft.com/office/drawing/2014/main" id="{3D472D0E-1A07-E5E4-4314-CF419378BC5C}"/>
              </a:ext>
            </a:extLst>
          </p:cNvPr>
          <p:cNvSpPr txBox="1">
            <a:spLocks/>
          </p:cNvSpPr>
          <p:nvPr/>
        </p:nvSpPr>
        <p:spPr>
          <a:xfrm>
            <a:off x="8540496" y="6356350"/>
            <a:ext cx="2743200" cy="365125"/>
          </a:xfrm>
          <a:prstGeom prst="rect">
            <a:avLst/>
          </a:prstGeom>
        </p:spPr>
        <p:txBody>
          <a:bodyPr vert="horz" lIns="91440" tIns="45720" rIns="91440" bIns="45720" rtlCol="0" anchor="ctr">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fld id="{03F1EFBE-6FC5-4E3B-A532-A391AE8323A1}" type="slidenum">
              <a:rPr lang="en-US" sz="1200" smtClean="0">
                <a:solidFill>
                  <a:prstClr val="black">
                    <a:lumMod val="50000"/>
                    <a:lumOff val="50000"/>
                  </a:prstClr>
                </a:solidFill>
                <a:latin typeface="Calibri" panose="020F0502020204030204"/>
              </a:rPr>
              <a:pPr algn="r">
                <a:spcAft>
                  <a:spcPts val="600"/>
                </a:spcAft>
                <a:defRPr/>
              </a:pPr>
              <a:t>1</a:t>
            </a:fld>
            <a:endParaRPr lang="en-US" sz="1200" dirty="0">
              <a:solidFill>
                <a:prstClr val="black">
                  <a:lumMod val="50000"/>
                  <a:lumOff val="50000"/>
                </a:prstClr>
              </a:solidFill>
              <a:latin typeface="Calibri" panose="020F0502020204030204"/>
            </a:endParaRPr>
          </a:p>
        </p:txBody>
      </p:sp>
    </p:spTree>
    <p:extLst>
      <p:ext uri="{BB962C8B-B14F-4D97-AF65-F5344CB8AC3E}">
        <p14:creationId xmlns:p14="http://schemas.microsoft.com/office/powerpoint/2010/main" val="1348496477"/>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14">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p:cNvSpPr>
            <a:spLocks noGrp="1"/>
          </p:cNvSpPr>
          <p:nvPr>
            <p:ph type="title"/>
          </p:nvPr>
        </p:nvSpPr>
        <p:spPr>
          <a:xfrm>
            <a:off x="1115568" y="548640"/>
            <a:ext cx="9533675" cy="1179576"/>
          </a:xfrm>
        </p:spPr>
        <p:txBody>
          <a:bodyPr vert="horz" lIns="91440" tIns="45720" rIns="91440" bIns="45720" rtlCol="0" anchor="ctr">
            <a:noAutofit/>
          </a:bodyPr>
          <a:lstStyle/>
          <a:p>
            <a:r>
              <a:rPr lang="en-US" sz="3200" b="1" kern="12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Trap #7: Misunderstanding Privilege</a:t>
            </a:r>
          </a:p>
        </p:txBody>
      </p:sp>
      <p:sp>
        <p:nvSpPr>
          <p:cNvPr id="17" name="Rectangle 16">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ontent Placeholder 4"/>
          <p:cNvSpPr>
            <a:spLocks noGrp="1"/>
          </p:cNvSpPr>
          <p:nvPr>
            <p:ph sz="quarter" idx="14"/>
          </p:nvPr>
        </p:nvSpPr>
        <p:spPr>
          <a:xfrm>
            <a:off x="1115568" y="2370740"/>
            <a:ext cx="10168128" cy="3695020"/>
          </a:xfrm>
        </p:spPr>
        <p:txBody>
          <a:bodyPr vert="horz" lIns="91440" tIns="45720" rIns="91440" bIns="45720" rtlCol="0">
            <a:normAutofit lnSpcReduction="10000"/>
          </a:bodyPr>
          <a:lstStyle/>
          <a:p>
            <a:r>
              <a:rPr lang="en-US" sz="2200" b="1" dirty="0">
                <a:latin typeface="Open Sans" panose="020B0606030504020204" pitchFamily="34" charset="0"/>
                <a:ea typeface="Open Sans" panose="020B0606030504020204" pitchFamily="34" charset="0"/>
                <a:cs typeface="Open Sans" panose="020B0606030504020204" pitchFamily="34" charset="0"/>
              </a:rPr>
              <a:t>Attorney-client privilege </a:t>
            </a:r>
            <a:r>
              <a:rPr lang="en-US" sz="2200" dirty="0">
                <a:latin typeface="Open Sans" panose="020B0606030504020204" pitchFamily="34" charset="0"/>
                <a:ea typeface="Open Sans" panose="020B0606030504020204" pitchFamily="34" charset="0"/>
                <a:cs typeface="Open Sans" panose="020B0606030504020204" pitchFamily="34" charset="0"/>
              </a:rPr>
              <a:t>is an evidentiary privilege that prevents you from being compelled to reveal client-related information.</a:t>
            </a:r>
          </a:p>
          <a:p>
            <a:pPr lvl="1"/>
            <a:r>
              <a:rPr lang="en-US" sz="2200" dirty="0">
                <a:latin typeface="Open Sans" panose="020B0606030504020204" pitchFamily="34" charset="0"/>
                <a:ea typeface="Open Sans" panose="020B0606030504020204" pitchFamily="34" charset="0"/>
                <a:cs typeface="Open Sans" panose="020B0606030504020204" pitchFamily="34" charset="0"/>
              </a:rPr>
              <a:t>Includes litigation strategies, notes, and discovered evidence.</a:t>
            </a:r>
            <a:br>
              <a:rPr lang="en-US" sz="2200" dirty="0">
                <a:latin typeface="Open Sans" panose="020B0606030504020204" pitchFamily="34" charset="0"/>
                <a:ea typeface="Open Sans" panose="020B0606030504020204" pitchFamily="34" charset="0"/>
                <a:cs typeface="Open Sans" panose="020B0606030504020204" pitchFamily="34" charset="0"/>
              </a:rPr>
            </a:br>
            <a:endParaRPr lang="en-US" sz="2200" dirty="0">
              <a:latin typeface="Open Sans" panose="020B0606030504020204" pitchFamily="34" charset="0"/>
              <a:ea typeface="Open Sans" panose="020B0606030504020204" pitchFamily="34" charset="0"/>
              <a:cs typeface="Open Sans" panose="020B0606030504020204" pitchFamily="34" charset="0"/>
            </a:endParaRPr>
          </a:p>
          <a:p>
            <a:r>
              <a:rPr lang="en-US" sz="2200" dirty="0">
                <a:latin typeface="Open Sans" panose="020B0606030504020204" pitchFamily="34" charset="0"/>
                <a:ea typeface="Open Sans" panose="020B0606030504020204" pitchFamily="34" charset="0"/>
                <a:cs typeface="Open Sans" panose="020B0606030504020204" pitchFamily="34" charset="0"/>
              </a:rPr>
              <a:t>An email to a manager regarding a legal issue is </a:t>
            </a:r>
            <a:r>
              <a:rPr lang="en-US" sz="2200" b="1" dirty="0">
                <a:latin typeface="Open Sans" panose="020B0606030504020204" pitchFamily="34" charset="0"/>
                <a:ea typeface="Open Sans" panose="020B0606030504020204" pitchFamily="34" charset="0"/>
                <a:cs typeface="Open Sans" panose="020B0606030504020204" pitchFamily="34" charset="0"/>
              </a:rPr>
              <a:t>likely protected </a:t>
            </a:r>
            <a:r>
              <a:rPr lang="en-US" sz="2200" dirty="0">
                <a:latin typeface="Open Sans" panose="020B0606030504020204" pitchFamily="34" charset="0"/>
                <a:ea typeface="Open Sans" panose="020B0606030504020204" pitchFamily="34" charset="0"/>
                <a:cs typeface="Open Sans" panose="020B0606030504020204" pitchFamily="34" charset="0"/>
              </a:rPr>
              <a:t>by the attorney-client privilege.</a:t>
            </a:r>
          </a:p>
          <a:p>
            <a:pPr lvl="1"/>
            <a:r>
              <a:rPr lang="en-US" sz="2200" dirty="0">
                <a:latin typeface="Open Sans" panose="020B0606030504020204" pitchFamily="34" charset="0"/>
                <a:ea typeface="Open Sans" panose="020B0606030504020204" pitchFamily="34" charset="0"/>
                <a:cs typeface="Open Sans" panose="020B0606030504020204" pitchFamily="34" charset="0"/>
              </a:rPr>
              <a:t>However, a friendly chat or email </a:t>
            </a:r>
            <a:r>
              <a:rPr lang="en-US" sz="2200" b="1" dirty="0">
                <a:latin typeface="Open Sans" panose="020B0606030504020204" pitchFamily="34" charset="0"/>
                <a:ea typeface="Open Sans" panose="020B0606030504020204" pitchFamily="34" charset="0"/>
                <a:cs typeface="Open Sans" panose="020B0606030504020204" pitchFamily="34" charset="0"/>
              </a:rPr>
              <a:t>may not be protected </a:t>
            </a:r>
            <a:r>
              <a:rPr lang="en-US" sz="2200" dirty="0">
                <a:latin typeface="Open Sans" panose="020B0606030504020204" pitchFamily="34" charset="0"/>
                <a:ea typeface="Open Sans" panose="020B0606030504020204" pitchFamily="34" charset="0"/>
                <a:cs typeface="Open Sans" panose="020B0606030504020204" pitchFamily="34" charset="0"/>
              </a:rPr>
              <a:t>under the attorney-client privilege.</a:t>
            </a:r>
            <a:br>
              <a:rPr lang="en-US" sz="2200" dirty="0">
                <a:latin typeface="Open Sans" panose="020B0606030504020204" pitchFamily="34" charset="0"/>
                <a:ea typeface="Open Sans" panose="020B0606030504020204" pitchFamily="34" charset="0"/>
                <a:cs typeface="Open Sans" panose="020B0606030504020204" pitchFamily="34" charset="0"/>
              </a:rPr>
            </a:br>
            <a:endParaRPr lang="en-US" sz="2200" dirty="0">
              <a:latin typeface="Open Sans" panose="020B0606030504020204" pitchFamily="34" charset="0"/>
              <a:ea typeface="Open Sans" panose="020B0606030504020204" pitchFamily="34" charset="0"/>
              <a:cs typeface="Open Sans" panose="020B0606030504020204" pitchFamily="34" charset="0"/>
            </a:endParaRPr>
          </a:p>
          <a:p>
            <a:r>
              <a:rPr lang="en-US" sz="2200" dirty="0">
                <a:latin typeface="Open Sans" panose="020B0606030504020204" pitchFamily="34" charset="0"/>
                <a:ea typeface="Open Sans" panose="020B0606030504020204" pitchFamily="34" charset="0"/>
                <a:cs typeface="Open Sans" panose="020B0606030504020204" pitchFamily="34" charset="0"/>
              </a:rPr>
              <a:t>Importantly, there is </a:t>
            </a:r>
            <a:r>
              <a:rPr lang="en-US" sz="2200" b="1" dirty="0">
                <a:latin typeface="Open Sans" panose="020B0606030504020204" pitchFamily="34" charset="0"/>
                <a:ea typeface="Open Sans" panose="020B0606030504020204" pitchFamily="34" charset="0"/>
                <a:cs typeface="Open Sans" panose="020B0606030504020204" pitchFamily="34" charset="0"/>
              </a:rPr>
              <a:t>no attorney-client privilege </a:t>
            </a:r>
            <a:r>
              <a:rPr lang="en-US" sz="2200" dirty="0">
                <a:latin typeface="Open Sans" panose="020B0606030504020204" pitchFamily="34" charset="0"/>
                <a:ea typeface="Open Sans" panose="020B0606030504020204" pitchFamily="34" charset="0"/>
                <a:cs typeface="Open Sans" panose="020B0606030504020204" pitchFamily="34" charset="0"/>
              </a:rPr>
              <a:t>when the company attempts to conceal a crime or fraud.</a:t>
            </a:r>
          </a:p>
          <a:p>
            <a:pPr marL="380990"/>
            <a:endParaRPr lang="en-US" sz="2200" dirty="0">
              <a:latin typeface="Open Sans" panose="020B0606030504020204" pitchFamily="34" charset="0"/>
              <a:ea typeface="Open Sans" panose="020B0606030504020204" pitchFamily="34" charset="0"/>
              <a:cs typeface="Open Sans" panose="020B0606030504020204" pitchFamily="34" charset="0"/>
            </a:endParaRPr>
          </a:p>
        </p:txBody>
      </p:sp>
      <p:sp>
        <p:nvSpPr>
          <p:cNvPr id="6" name="Slide Number Placeholder 5"/>
          <p:cNvSpPr>
            <a:spLocks noGrp="1"/>
          </p:cNvSpPr>
          <p:nvPr>
            <p:ph type="sldNum" sz="quarter" idx="15"/>
          </p:nvPr>
        </p:nvSpPr>
        <p:spPr>
          <a:xfrm>
            <a:off x="8540496"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03F1EFBE-6FC5-4E3B-A532-A391AE8323A1}" type="slidenum">
              <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10</a:t>
            </a:fld>
            <a:endPar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3D85AD4D-F83E-0779-711C-BAF00B24DCCD}"/>
              </a:ext>
            </a:extLst>
          </p:cNvPr>
          <p:cNvSpPr txBox="1"/>
          <p:nvPr/>
        </p:nvSpPr>
        <p:spPr>
          <a:xfrm>
            <a:off x="8279476" y="5807631"/>
            <a:ext cx="3074325" cy="553998"/>
          </a:xfrm>
          <a:prstGeom prst="rect">
            <a:avLst/>
          </a:prstGeom>
          <a:noFill/>
        </p:spPr>
        <p:txBody>
          <a:bodyPr wrap="square" rtlCol="0">
            <a:spAutoFit/>
          </a:bodyPr>
          <a:lstStyle/>
          <a:p>
            <a:pPr algn="r"/>
            <a:r>
              <a:rPr lang="en-US" sz="3000" i="1" dirty="0">
                <a:solidFill>
                  <a:schemeClr val="accent1">
                    <a:lumMod val="75000"/>
                  </a:schemeClr>
                </a:solidFill>
              </a:rPr>
              <a:t>TDRPC 1.05</a:t>
            </a:r>
          </a:p>
        </p:txBody>
      </p:sp>
    </p:spTree>
    <p:extLst>
      <p:ext uri="{BB962C8B-B14F-4D97-AF65-F5344CB8AC3E}">
        <p14:creationId xmlns:p14="http://schemas.microsoft.com/office/powerpoint/2010/main" val="3053494753"/>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14">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p:cNvSpPr>
            <a:spLocks noGrp="1"/>
          </p:cNvSpPr>
          <p:nvPr>
            <p:ph type="title"/>
          </p:nvPr>
        </p:nvSpPr>
        <p:spPr>
          <a:xfrm>
            <a:off x="1115568" y="548640"/>
            <a:ext cx="9533675" cy="1179576"/>
          </a:xfrm>
        </p:spPr>
        <p:txBody>
          <a:bodyPr vert="horz" lIns="91440" tIns="45720" rIns="91440" bIns="45720" rtlCol="0" anchor="ctr">
            <a:noAutofit/>
          </a:bodyPr>
          <a:lstStyle/>
          <a:p>
            <a:r>
              <a:rPr lang="en-US" sz="3200" b="1" kern="12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Trap #8: Breaching Confidentiality</a:t>
            </a:r>
          </a:p>
        </p:txBody>
      </p:sp>
      <p:sp>
        <p:nvSpPr>
          <p:cNvPr id="17" name="Rectangle 16">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ontent Placeholder 4"/>
          <p:cNvSpPr>
            <a:spLocks noGrp="1"/>
          </p:cNvSpPr>
          <p:nvPr>
            <p:ph sz="quarter" idx="14"/>
          </p:nvPr>
        </p:nvSpPr>
        <p:spPr>
          <a:xfrm>
            <a:off x="1115568" y="2370740"/>
            <a:ext cx="10168128" cy="3695020"/>
          </a:xfrm>
        </p:spPr>
        <p:txBody>
          <a:bodyPr vert="horz" lIns="91440" tIns="45720" rIns="91440" bIns="45720" rtlCol="0">
            <a:normAutofit/>
          </a:bodyPr>
          <a:lstStyle/>
          <a:p>
            <a:r>
              <a:rPr lang="en-US" sz="2200" dirty="0">
                <a:latin typeface="Open Sans" panose="020B0606030504020204" pitchFamily="34" charset="0"/>
                <a:ea typeface="Open Sans" panose="020B0606030504020204" pitchFamily="34" charset="0"/>
                <a:cs typeface="Open Sans" panose="020B0606030504020204" pitchFamily="34" charset="0"/>
              </a:rPr>
              <a:t>You have an ethical duty to keep confidential client information, subject to very limited exceptions.</a:t>
            </a:r>
            <a:br>
              <a:rPr lang="en-US" sz="2200" dirty="0">
                <a:latin typeface="Open Sans" panose="020B0606030504020204" pitchFamily="34" charset="0"/>
                <a:ea typeface="Open Sans" panose="020B0606030504020204" pitchFamily="34" charset="0"/>
                <a:cs typeface="Open Sans" panose="020B0606030504020204" pitchFamily="34" charset="0"/>
              </a:rPr>
            </a:br>
            <a:endParaRPr lang="en-US" sz="2200" dirty="0">
              <a:latin typeface="Open Sans" panose="020B0606030504020204" pitchFamily="34" charset="0"/>
              <a:ea typeface="Open Sans" panose="020B0606030504020204" pitchFamily="34" charset="0"/>
              <a:cs typeface="Open Sans" panose="020B0606030504020204" pitchFamily="34" charset="0"/>
            </a:endParaRPr>
          </a:p>
          <a:p>
            <a:r>
              <a:rPr lang="en-US" sz="2200" dirty="0">
                <a:latin typeface="Open Sans" panose="020B0606030504020204" pitchFamily="34" charset="0"/>
                <a:ea typeface="Open Sans" panose="020B0606030504020204" pitchFamily="34" charset="0"/>
                <a:cs typeface="Open Sans" panose="020B0606030504020204" pitchFamily="34" charset="0"/>
              </a:rPr>
              <a:t>What if </a:t>
            </a:r>
            <a:r>
              <a:rPr lang="en-US" sz="2200" b="1" dirty="0">
                <a:latin typeface="Open Sans" panose="020B0606030504020204" pitchFamily="34" charset="0"/>
                <a:ea typeface="Open Sans" panose="020B0606030504020204" pitchFamily="34" charset="0"/>
                <a:cs typeface="Open Sans" panose="020B0606030504020204" pitchFamily="34" charset="0"/>
              </a:rPr>
              <a:t>management </a:t>
            </a:r>
            <a:r>
              <a:rPr lang="en-US" sz="2200" dirty="0">
                <a:latin typeface="Open Sans" panose="020B0606030504020204" pitchFamily="34" charset="0"/>
                <a:ea typeface="Open Sans" panose="020B0606030504020204" pitchFamily="34" charset="0"/>
                <a:cs typeface="Open Sans" panose="020B0606030504020204" pitchFamily="34" charset="0"/>
              </a:rPr>
              <a:t>acts against the company’s legal interest?</a:t>
            </a:r>
          </a:p>
          <a:p>
            <a:pPr lvl="1"/>
            <a:r>
              <a:rPr lang="en-US" sz="2200" dirty="0">
                <a:latin typeface="Open Sans" panose="020B0606030504020204" pitchFamily="34" charset="0"/>
                <a:ea typeface="Open Sans" panose="020B0606030504020204" pitchFamily="34" charset="0"/>
                <a:cs typeface="Open Sans" panose="020B0606030504020204" pitchFamily="34" charset="0"/>
              </a:rPr>
              <a:t>You may raise the issue with the CEO or Board of Directors (“BOD”).</a:t>
            </a:r>
            <a:br>
              <a:rPr lang="en-US" sz="2200" dirty="0">
                <a:latin typeface="Open Sans" panose="020B0606030504020204" pitchFamily="34" charset="0"/>
                <a:ea typeface="Open Sans" panose="020B0606030504020204" pitchFamily="34" charset="0"/>
                <a:cs typeface="Open Sans" panose="020B0606030504020204" pitchFamily="34" charset="0"/>
              </a:rPr>
            </a:br>
            <a:endParaRPr lang="en-US" sz="2200" dirty="0">
              <a:latin typeface="Open Sans" panose="020B0606030504020204" pitchFamily="34" charset="0"/>
              <a:ea typeface="Open Sans" panose="020B0606030504020204" pitchFamily="34" charset="0"/>
              <a:cs typeface="Open Sans" panose="020B0606030504020204" pitchFamily="34" charset="0"/>
            </a:endParaRPr>
          </a:p>
          <a:p>
            <a:r>
              <a:rPr lang="en-US" sz="2200" dirty="0">
                <a:latin typeface="Open Sans" panose="020B0606030504020204" pitchFamily="34" charset="0"/>
                <a:ea typeface="Open Sans" panose="020B0606030504020204" pitchFamily="34" charset="0"/>
                <a:cs typeface="Open Sans" panose="020B0606030504020204" pitchFamily="34" charset="0"/>
              </a:rPr>
              <a:t>What if the </a:t>
            </a:r>
            <a:r>
              <a:rPr lang="en-US" sz="2200" b="1" dirty="0">
                <a:latin typeface="Open Sans" panose="020B0606030504020204" pitchFamily="34" charset="0"/>
                <a:ea typeface="Open Sans" panose="020B0606030504020204" pitchFamily="34" charset="0"/>
                <a:cs typeface="Open Sans" panose="020B0606030504020204" pitchFamily="34" charset="0"/>
              </a:rPr>
              <a:t>CEO or BOD </a:t>
            </a:r>
            <a:r>
              <a:rPr lang="en-US" sz="2200" dirty="0">
                <a:latin typeface="Open Sans" panose="020B0606030504020204" pitchFamily="34" charset="0"/>
                <a:ea typeface="Open Sans" panose="020B0606030504020204" pitchFamily="34" charset="0"/>
                <a:cs typeface="Open Sans" panose="020B0606030504020204" pitchFamily="34" charset="0"/>
              </a:rPr>
              <a:t>act against the company’s legal interest?</a:t>
            </a:r>
          </a:p>
          <a:p>
            <a:pPr lvl="1"/>
            <a:r>
              <a:rPr lang="en-US" sz="2200" dirty="0">
                <a:latin typeface="Open Sans" panose="020B0606030504020204" pitchFamily="34" charset="0"/>
                <a:ea typeface="Open Sans" panose="020B0606030504020204" pitchFamily="34" charset="0"/>
                <a:cs typeface="Open Sans" panose="020B0606030504020204" pitchFamily="34" charset="0"/>
              </a:rPr>
              <a:t>If your services were used to do so, you may reveal the information to prevent the impending commission of a criminal or fraudulent act or to rectify the consequences of its commission.</a:t>
            </a:r>
          </a:p>
          <a:p>
            <a:pPr marL="380990"/>
            <a:endParaRPr lang="en-US" sz="2200" dirty="0">
              <a:latin typeface="Open Sans" panose="020B0606030504020204" pitchFamily="34" charset="0"/>
              <a:ea typeface="Open Sans" panose="020B0606030504020204" pitchFamily="34" charset="0"/>
              <a:cs typeface="Open Sans" panose="020B0606030504020204" pitchFamily="34" charset="0"/>
            </a:endParaRPr>
          </a:p>
        </p:txBody>
      </p:sp>
      <p:sp>
        <p:nvSpPr>
          <p:cNvPr id="6" name="Slide Number Placeholder 5"/>
          <p:cNvSpPr>
            <a:spLocks noGrp="1"/>
          </p:cNvSpPr>
          <p:nvPr>
            <p:ph type="sldNum" sz="quarter" idx="15"/>
          </p:nvPr>
        </p:nvSpPr>
        <p:spPr>
          <a:xfrm>
            <a:off x="8540496"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03F1EFBE-6FC5-4E3B-A532-A391AE8323A1}" type="slidenum">
              <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11</a:t>
            </a:fld>
            <a:endPar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3D85AD4D-F83E-0779-711C-BAF00B24DCCD}"/>
              </a:ext>
            </a:extLst>
          </p:cNvPr>
          <p:cNvSpPr txBox="1"/>
          <p:nvPr/>
        </p:nvSpPr>
        <p:spPr>
          <a:xfrm>
            <a:off x="5887156" y="5807631"/>
            <a:ext cx="5466645" cy="553998"/>
          </a:xfrm>
          <a:prstGeom prst="rect">
            <a:avLst/>
          </a:prstGeom>
          <a:noFill/>
        </p:spPr>
        <p:txBody>
          <a:bodyPr wrap="square" rtlCol="0">
            <a:spAutoFit/>
          </a:bodyPr>
          <a:lstStyle/>
          <a:p>
            <a:pPr algn="r"/>
            <a:r>
              <a:rPr lang="en-US" sz="3000" i="1" dirty="0">
                <a:solidFill>
                  <a:schemeClr val="accent1">
                    <a:lumMod val="75000"/>
                  </a:schemeClr>
                </a:solidFill>
              </a:rPr>
              <a:t>TRE 503, TDRPC 1.05(c)(7)(8)</a:t>
            </a:r>
          </a:p>
        </p:txBody>
      </p:sp>
    </p:spTree>
    <p:extLst>
      <p:ext uri="{BB962C8B-B14F-4D97-AF65-F5344CB8AC3E}">
        <p14:creationId xmlns:p14="http://schemas.microsoft.com/office/powerpoint/2010/main" val="1084028099"/>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14">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p:cNvSpPr>
            <a:spLocks noGrp="1"/>
          </p:cNvSpPr>
          <p:nvPr>
            <p:ph type="title"/>
          </p:nvPr>
        </p:nvSpPr>
        <p:spPr>
          <a:xfrm>
            <a:off x="1115568" y="548640"/>
            <a:ext cx="9533675" cy="1179576"/>
          </a:xfrm>
        </p:spPr>
        <p:txBody>
          <a:bodyPr vert="horz" lIns="91440" tIns="45720" rIns="91440" bIns="45720" rtlCol="0" anchor="ctr">
            <a:noAutofit/>
          </a:bodyPr>
          <a:lstStyle/>
          <a:p>
            <a:r>
              <a:rPr lang="en-US" sz="3200" b="1" kern="12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Trap #9: Ignoring Conflicts of Interest</a:t>
            </a:r>
          </a:p>
        </p:txBody>
      </p:sp>
      <p:sp>
        <p:nvSpPr>
          <p:cNvPr id="17" name="Rectangle 16">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ontent Placeholder 4"/>
          <p:cNvSpPr>
            <a:spLocks noGrp="1"/>
          </p:cNvSpPr>
          <p:nvPr>
            <p:ph sz="quarter" idx="14"/>
          </p:nvPr>
        </p:nvSpPr>
        <p:spPr>
          <a:xfrm>
            <a:off x="1115568" y="2370740"/>
            <a:ext cx="10168128" cy="3695020"/>
          </a:xfrm>
        </p:spPr>
        <p:txBody>
          <a:bodyPr vert="horz" lIns="91440" tIns="45720" rIns="91440" bIns="45720" rtlCol="0">
            <a:normAutofit/>
          </a:bodyPr>
          <a:lstStyle/>
          <a:p>
            <a:r>
              <a:rPr lang="en-US" sz="2200" dirty="0">
                <a:latin typeface="Open Sans" panose="020B0606030504020204" pitchFamily="34" charset="0"/>
                <a:ea typeface="Open Sans" panose="020B0606030504020204" pitchFamily="34" charset="0"/>
                <a:cs typeface="Open Sans" panose="020B0606030504020204" pitchFamily="34" charset="0"/>
              </a:rPr>
              <a:t>You still owe duties to your former clients.</a:t>
            </a:r>
          </a:p>
          <a:p>
            <a:pPr lvl="1"/>
            <a:r>
              <a:rPr lang="en-US" sz="2200" dirty="0">
                <a:latin typeface="Open Sans" panose="020B0606030504020204" pitchFamily="34" charset="0"/>
                <a:ea typeface="Open Sans" panose="020B0606030504020204" pitchFamily="34" charset="0"/>
                <a:cs typeface="Open Sans" panose="020B0606030504020204" pitchFamily="34" charset="0"/>
              </a:rPr>
              <a:t>Your representation of the company cannot be </a:t>
            </a:r>
            <a:r>
              <a:rPr lang="en-US" sz="2200" b="1" dirty="0">
                <a:latin typeface="Open Sans" panose="020B0606030504020204" pitchFamily="34" charset="0"/>
                <a:ea typeface="Open Sans" panose="020B0606030504020204" pitchFamily="34" charset="0"/>
                <a:cs typeface="Open Sans" panose="020B0606030504020204" pitchFamily="34" charset="0"/>
              </a:rPr>
              <a:t>adverse</a:t>
            </a:r>
            <a:r>
              <a:rPr lang="en-US" sz="2200" dirty="0">
                <a:latin typeface="Open Sans" panose="020B0606030504020204" pitchFamily="34" charset="0"/>
                <a:ea typeface="Open Sans" panose="020B0606030504020204" pitchFamily="34" charset="0"/>
                <a:cs typeface="Open Sans" panose="020B0606030504020204" pitchFamily="34" charset="0"/>
              </a:rPr>
              <a:t> to a former client in a </a:t>
            </a:r>
            <a:r>
              <a:rPr lang="en-US" sz="2200" b="1" dirty="0">
                <a:latin typeface="Open Sans" panose="020B0606030504020204" pitchFamily="34" charset="0"/>
                <a:ea typeface="Open Sans" panose="020B0606030504020204" pitchFamily="34" charset="0"/>
                <a:cs typeface="Open Sans" panose="020B0606030504020204" pitchFamily="34" charset="0"/>
              </a:rPr>
              <a:t>substantially related</a:t>
            </a:r>
            <a:r>
              <a:rPr lang="en-US" sz="2200" dirty="0">
                <a:latin typeface="Open Sans" panose="020B0606030504020204" pitchFamily="34" charset="0"/>
                <a:ea typeface="Open Sans" panose="020B0606030504020204" pitchFamily="34" charset="0"/>
                <a:cs typeface="Open Sans" panose="020B0606030504020204" pitchFamily="34" charset="0"/>
              </a:rPr>
              <a:t> matter.</a:t>
            </a:r>
          </a:p>
          <a:p>
            <a:pPr lvl="1"/>
            <a:r>
              <a:rPr lang="en-US" sz="2200" dirty="0">
                <a:latin typeface="Open Sans" panose="020B0606030504020204" pitchFamily="34" charset="0"/>
                <a:ea typeface="Open Sans" panose="020B0606030504020204" pitchFamily="34" charset="0"/>
                <a:cs typeface="Open Sans" panose="020B0606030504020204" pitchFamily="34" charset="0"/>
              </a:rPr>
              <a:t>You have a continuing duty to preserve </a:t>
            </a:r>
            <a:r>
              <a:rPr lang="en-US" sz="2200" b="1" dirty="0">
                <a:latin typeface="Open Sans" panose="020B0606030504020204" pitchFamily="34" charset="0"/>
                <a:ea typeface="Open Sans" panose="020B0606030504020204" pitchFamily="34" charset="0"/>
                <a:cs typeface="Open Sans" panose="020B0606030504020204" pitchFamily="34" charset="0"/>
              </a:rPr>
              <a:t>confidentiality.</a:t>
            </a:r>
          </a:p>
          <a:p>
            <a:pPr lvl="1"/>
            <a:r>
              <a:rPr lang="en-US" sz="2200" dirty="0">
                <a:latin typeface="Open Sans" panose="020B0606030504020204" pitchFamily="34" charset="0"/>
                <a:ea typeface="Open Sans" panose="020B0606030504020204" pitchFamily="34" charset="0"/>
                <a:cs typeface="Open Sans" panose="020B0606030504020204" pitchFamily="34" charset="0"/>
              </a:rPr>
              <a:t>You cannot unilaterally waive </a:t>
            </a:r>
            <a:r>
              <a:rPr lang="en-US" sz="2200" b="1" dirty="0">
                <a:latin typeface="Open Sans" panose="020B0606030504020204" pitchFamily="34" charset="0"/>
                <a:ea typeface="Open Sans" panose="020B0606030504020204" pitchFamily="34" charset="0"/>
                <a:cs typeface="Open Sans" panose="020B0606030504020204" pitchFamily="34" charset="0"/>
              </a:rPr>
              <a:t>attorney-client privilege</a:t>
            </a:r>
            <a:r>
              <a:rPr lang="en-US" sz="2200" dirty="0">
                <a:latin typeface="Open Sans" panose="020B0606030504020204" pitchFamily="34" charset="0"/>
                <a:ea typeface="Open Sans" panose="020B0606030504020204" pitchFamily="34" charset="0"/>
                <a:cs typeface="Open Sans" panose="020B0606030504020204" pitchFamily="34" charset="0"/>
              </a:rPr>
              <a:t>.</a:t>
            </a:r>
          </a:p>
        </p:txBody>
      </p:sp>
      <p:sp>
        <p:nvSpPr>
          <p:cNvPr id="6" name="Slide Number Placeholder 5"/>
          <p:cNvSpPr>
            <a:spLocks noGrp="1"/>
          </p:cNvSpPr>
          <p:nvPr>
            <p:ph type="sldNum" sz="quarter" idx="15"/>
          </p:nvPr>
        </p:nvSpPr>
        <p:spPr>
          <a:xfrm>
            <a:off x="8540496"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03F1EFBE-6FC5-4E3B-A532-A391AE8323A1}" type="slidenum">
              <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12</a:t>
            </a:fld>
            <a:endPar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3D85AD4D-F83E-0779-711C-BAF00B24DCCD}"/>
              </a:ext>
            </a:extLst>
          </p:cNvPr>
          <p:cNvSpPr txBox="1"/>
          <p:nvPr/>
        </p:nvSpPr>
        <p:spPr>
          <a:xfrm>
            <a:off x="6677378" y="5807631"/>
            <a:ext cx="4676423" cy="553998"/>
          </a:xfrm>
          <a:prstGeom prst="rect">
            <a:avLst/>
          </a:prstGeom>
          <a:noFill/>
        </p:spPr>
        <p:txBody>
          <a:bodyPr wrap="square" rtlCol="0">
            <a:spAutoFit/>
          </a:bodyPr>
          <a:lstStyle/>
          <a:p>
            <a:pPr algn="r"/>
            <a:r>
              <a:rPr lang="en-US" sz="3000" i="1" dirty="0">
                <a:solidFill>
                  <a:schemeClr val="accent1">
                    <a:lumMod val="75000"/>
                  </a:schemeClr>
                </a:solidFill>
              </a:rPr>
              <a:t>TDRPC 1.06, 1.07, 1.08, 1.10</a:t>
            </a:r>
          </a:p>
        </p:txBody>
      </p:sp>
    </p:spTree>
    <p:extLst>
      <p:ext uri="{BB962C8B-B14F-4D97-AF65-F5344CB8AC3E}">
        <p14:creationId xmlns:p14="http://schemas.microsoft.com/office/powerpoint/2010/main" val="510298438"/>
      </p:ext>
    </p:extLst>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14">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p:cNvSpPr>
            <a:spLocks noGrp="1"/>
          </p:cNvSpPr>
          <p:nvPr>
            <p:ph type="title"/>
          </p:nvPr>
        </p:nvSpPr>
        <p:spPr>
          <a:xfrm>
            <a:off x="1115568" y="548640"/>
            <a:ext cx="9533675" cy="1179576"/>
          </a:xfrm>
        </p:spPr>
        <p:txBody>
          <a:bodyPr vert="horz" lIns="91440" tIns="45720" rIns="91440" bIns="45720" rtlCol="0" anchor="ctr">
            <a:noAutofit/>
          </a:bodyPr>
          <a:lstStyle/>
          <a:p>
            <a:r>
              <a:rPr lang="en-US" sz="3200" b="1" kern="12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Trap #10: Not Asking for Help</a:t>
            </a:r>
          </a:p>
        </p:txBody>
      </p:sp>
      <p:sp>
        <p:nvSpPr>
          <p:cNvPr id="17" name="Rectangle 16">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ontent Placeholder 4"/>
          <p:cNvSpPr>
            <a:spLocks noGrp="1"/>
          </p:cNvSpPr>
          <p:nvPr>
            <p:ph sz="quarter" idx="14"/>
          </p:nvPr>
        </p:nvSpPr>
        <p:spPr>
          <a:xfrm>
            <a:off x="1115568" y="2370740"/>
            <a:ext cx="10168128" cy="3695020"/>
          </a:xfrm>
        </p:spPr>
        <p:txBody>
          <a:bodyPr vert="horz" lIns="91440" tIns="45720" rIns="91440" bIns="45720" rtlCol="0">
            <a:normAutofit/>
          </a:bodyPr>
          <a:lstStyle/>
          <a:p>
            <a:r>
              <a:rPr lang="en-US" sz="2200" dirty="0">
                <a:latin typeface="Open Sans" panose="020B0606030504020204" pitchFamily="34" charset="0"/>
                <a:ea typeface="Open Sans" panose="020B0606030504020204" pitchFamily="34" charset="0"/>
                <a:cs typeface="Open Sans" panose="020B0606030504020204" pitchFamily="34" charset="0"/>
              </a:rPr>
              <a:t>Lawyers must provide </a:t>
            </a:r>
            <a:r>
              <a:rPr lang="en-US" sz="2200" b="1" dirty="0">
                <a:latin typeface="Open Sans" panose="020B0606030504020204" pitchFamily="34" charset="0"/>
                <a:ea typeface="Open Sans" panose="020B0606030504020204" pitchFamily="34" charset="0"/>
                <a:cs typeface="Open Sans" panose="020B0606030504020204" pitchFamily="34" charset="0"/>
              </a:rPr>
              <a:t>competent</a:t>
            </a:r>
            <a:r>
              <a:rPr lang="en-US" sz="2200" dirty="0">
                <a:latin typeface="Open Sans" panose="020B0606030504020204" pitchFamily="34" charset="0"/>
                <a:ea typeface="Open Sans" panose="020B0606030504020204" pitchFamily="34" charset="0"/>
                <a:cs typeface="Open Sans" panose="020B0606030504020204" pitchFamily="34" charset="0"/>
              </a:rPr>
              <a:t> legal services.</a:t>
            </a:r>
          </a:p>
          <a:p>
            <a:pPr lvl="1"/>
            <a:r>
              <a:rPr lang="en-US" sz="2200" dirty="0">
                <a:latin typeface="Open Sans" panose="020B0606030504020204" pitchFamily="34" charset="0"/>
                <a:ea typeface="Open Sans" panose="020B0606030504020204" pitchFamily="34" charset="0"/>
                <a:cs typeface="Open Sans" panose="020B0606030504020204" pitchFamily="34" charset="0"/>
              </a:rPr>
              <a:t>This means having the legal knowledge, skill, and training reasonably necessary for the representation.</a:t>
            </a:r>
            <a:br>
              <a:rPr lang="en-US" sz="2200" dirty="0">
                <a:latin typeface="Open Sans" panose="020B0606030504020204" pitchFamily="34" charset="0"/>
                <a:ea typeface="Open Sans" panose="020B0606030504020204" pitchFamily="34" charset="0"/>
                <a:cs typeface="Open Sans" panose="020B0606030504020204" pitchFamily="34" charset="0"/>
              </a:rPr>
            </a:br>
            <a:endParaRPr lang="en-US" sz="2200" dirty="0">
              <a:latin typeface="Open Sans" panose="020B0606030504020204" pitchFamily="34" charset="0"/>
              <a:ea typeface="Open Sans" panose="020B0606030504020204" pitchFamily="34" charset="0"/>
              <a:cs typeface="Open Sans" panose="020B0606030504020204" pitchFamily="34" charset="0"/>
            </a:endParaRPr>
          </a:p>
          <a:p>
            <a:r>
              <a:rPr lang="en-US" sz="2200" dirty="0">
                <a:latin typeface="Open Sans" panose="020B0606030504020204" pitchFamily="34" charset="0"/>
                <a:ea typeface="Open Sans" panose="020B0606030504020204" pitchFamily="34" charset="0"/>
                <a:cs typeface="Open Sans" panose="020B0606030504020204" pitchFamily="34" charset="0"/>
              </a:rPr>
              <a:t>Lawyers must act with </a:t>
            </a:r>
            <a:r>
              <a:rPr lang="en-US" sz="2200" b="1" dirty="0">
                <a:latin typeface="Open Sans" panose="020B0606030504020204" pitchFamily="34" charset="0"/>
                <a:ea typeface="Open Sans" panose="020B0606030504020204" pitchFamily="34" charset="0"/>
                <a:cs typeface="Open Sans" panose="020B0606030504020204" pitchFamily="34" charset="0"/>
              </a:rPr>
              <a:t>commitment</a:t>
            </a:r>
            <a:r>
              <a:rPr lang="en-US" sz="2200" dirty="0">
                <a:latin typeface="Open Sans" panose="020B0606030504020204" pitchFamily="34" charset="0"/>
                <a:ea typeface="Open Sans" panose="020B0606030504020204" pitchFamily="34" charset="0"/>
                <a:cs typeface="Open Sans" panose="020B0606030504020204" pitchFamily="34" charset="0"/>
              </a:rPr>
              <a:t> and </a:t>
            </a:r>
            <a:r>
              <a:rPr lang="en-US" sz="2200" b="1" dirty="0">
                <a:latin typeface="Open Sans" panose="020B0606030504020204" pitchFamily="34" charset="0"/>
                <a:ea typeface="Open Sans" panose="020B0606030504020204" pitchFamily="34" charset="0"/>
                <a:cs typeface="Open Sans" panose="020B0606030504020204" pitchFamily="34" charset="0"/>
              </a:rPr>
              <a:t>dedication</a:t>
            </a:r>
            <a:r>
              <a:rPr lang="en-US" sz="2200" dirty="0">
                <a:latin typeface="Open Sans" panose="020B0606030504020204" pitchFamily="34" charset="0"/>
                <a:ea typeface="Open Sans" panose="020B0606030504020204" pitchFamily="34" charset="0"/>
                <a:cs typeface="Open Sans" panose="020B0606030504020204" pitchFamily="34" charset="0"/>
              </a:rPr>
              <a:t> to the client’s interest.</a:t>
            </a:r>
          </a:p>
          <a:p>
            <a:pPr lvl="1"/>
            <a:r>
              <a:rPr lang="en-US" sz="2200" dirty="0">
                <a:latin typeface="Open Sans" panose="020B0606030504020204" pitchFamily="34" charset="0"/>
                <a:ea typeface="Open Sans" panose="020B0606030504020204" pitchFamily="34" charset="0"/>
                <a:cs typeface="Open Sans" panose="020B0606030504020204" pitchFamily="34" charset="0"/>
              </a:rPr>
              <a:t>This includes acting with reasonable diligence and promptness.</a:t>
            </a:r>
            <a:br>
              <a:rPr lang="en-US" sz="2200" dirty="0">
                <a:latin typeface="Open Sans" panose="020B0606030504020204" pitchFamily="34" charset="0"/>
                <a:ea typeface="Open Sans" panose="020B0606030504020204" pitchFamily="34" charset="0"/>
                <a:cs typeface="Open Sans" panose="020B0606030504020204" pitchFamily="34" charset="0"/>
              </a:rPr>
            </a:br>
            <a:endParaRPr lang="en-US" sz="2200" dirty="0">
              <a:latin typeface="Open Sans" panose="020B0606030504020204" pitchFamily="34" charset="0"/>
              <a:ea typeface="Open Sans" panose="020B0606030504020204" pitchFamily="34" charset="0"/>
              <a:cs typeface="Open Sans" panose="020B0606030504020204" pitchFamily="34" charset="0"/>
            </a:endParaRPr>
          </a:p>
          <a:p>
            <a:r>
              <a:rPr lang="en-US" sz="2200" dirty="0">
                <a:latin typeface="Open Sans" panose="020B0606030504020204" pitchFamily="34" charset="0"/>
                <a:ea typeface="Open Sans" panose="020B0606030504020204" pitchFamily="34" charset="0"/>
                <a:cs typeface="Open Sans" panose="020B0606030504020204" pitchFamily="34" charset="0"/>
              </a:rPr>
              <a:t>Where you lack the requisite competency or are overwhelmed, you must </a:t>
            </a:r>
            <a:r>
              <a:rPr lang="en-US" sz="2200" b="1" dirty="0">
                <a:latin typeface="Open Sans" panose="020B0606030504020204" pitchFamily="34" charset="0"/>
                <a:ea typeface="Open Sans" panose="020B0606030504020204" pitchFamily="34" charset="0"/>
                <a:cs typeface="Open Sans" panose="020B0606030504020204" pitchFamily="34" charset="0"/>
              </a:rPr>
              <a:t>ask for help</a:t>
            </a:r>
            <a:r>
              <a:rPr lang="en-US" sz="2200" dirty="0">
                <a:latin typeface="Open Sans" panose="020B0606030504020204" pitchFamily="34" charset="0"/>
                <a:ea typeface="Open Sans" panose="020B0606030504020204" pitchFamily="34" charset="0"/>
                <a:cs typeface="Open Sans" panose="020B0606030504020204" pitchFamily="34" charset="0"/>
              </a:rPr>
              <a:t> or decline the representation.</a:t>
            </a:r>
          </a:p>
        </p:txBody>
      </p:sp>
      <p:sp>
        <p:nvSpPr>
          <p:cNvPr id="6" name="Slide Number Placeholder 5"/>
          <p:cNvSpPr>
            <a:spLocks noGrp="1"/>
          </p:cNvSpPr>
          <p:nvPr>
            <p:ph type="sldNum" sz="quarter" idx="15"/>
          </p:nvPr>
        </p:nvSpPr>
        <p:spPr>
          <a:xfrm>
            <a:off x="8540496"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03F1EFBE-6FC5-4E3B-A532-A391AE8323A1}" type="slidenum">
              <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13</a:t>
            </a:fld>
            <a:endParaRPr kumimoji="0" lang="en-US" sz="120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3D85AD4D-F83E-0779-711C-BAF00B24DCCD}"/>
              </a:ext>
            </a:extLst>
          </p:cNvPr>
          <p:cNvSpPr txBox="1"/>
          <p:nvPr/>
        </p:nvSpPr>
        <p:spPr>
          <a:xfrm>
            <a:off x="8610601" y="5807631"/>
            <a:ext cx="2743200" cy="553998"/>
          </a:xfrm>
          <a:prstGeom prst="rect">
            <a:avLst/>
          </a:prstGeom>
          <a:noFill/>
        </p:spPr>
        <p:txBody>
          <a:bodyPr wrap="square" rtlCol="0">
            <a:spAutoFit/>
          </a:bodyPr>
          <a:lstStyle/>
          <a:p>
            <a:pPr algn="r"/>
            <a:r>
              <a:rPr lang="en-US" sz="3000" i="1" dirty="0">
                <a:solidFill>
                  <a:schemeClr val="accent1">
                    <a:lumMod val="75000"/>
                  </a:schemeClr>
                </a:solidFill>
              </a:rPr>
              <a:t>TDRPC 1.01</a:t>
            </a:r>
          </a:p>
        </p:txBody>
      </p:sp>
    </p:spTree>
    <p:extLst>
      <p:ext uri="{BB962C8B-B14F-4D97-AF65-F5344CB8AC3E}">
        <p14:creationId xmlns:p14="http://schemas.microsoft.com/office/powerpoint/2010/main" val="3445784903"/>
      </p:ext>
    </p:extLst>
  </p:cSld>
  <p:clrMapOvr>
    <a:masterClrMapping/>
  </p:clrMapOvr>
  <p:transition spd="slow">
    <p:cover/>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CBB2B1F0-0DD6-4744-9A46-7A344FB48E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B2B64C-5BA6-EDD9-952D-B0FD38C6207E}"/>
              </a:ext>
            </a:extLst>
          </p:cNvPr>
          <p:cNvSpPr>
            <a:spLocks noGrp="1"/>
          </p:cNvSpPr>
          <p:nvPr>
            <p:ph type="title"/>
          </p:nvPr>
        </p:nvSpPr>
        <p:spPr>
          <a:xfrm>
            <a:off x="841248" y="426720"/>
            <a:ext cx="10476297" cy="1919141"/>
          </a:xfrm>
        </p:spPr>
        <p:txBody>
          <a:bodyPr anchor="b">
            <a:normAutofit/>
          </a:bodyPr>
          <a:lstStyle/>
          <a:p>
            <a:r>
              <a:rPr lang="en-US" sz="4800" b="1"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Modern Ethical Trends for </a:t>
            </a:r>
            <a:br>
              <a:rPr lang="en-US" sz="4800" b="1"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br>
            <a:r>
              <a:rPr lang="en-US" sz="4800" b="1"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In-House Lawyers</a:t>
            </a:r>
          </a:p>
        </p:txBody>
      </p:sp>
      <p:sp>
        <p:nvSpPr>
          <p:cNvPr id="30" name="Rectangle 29">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2899927"/>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2" name="Rectangle 31">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2776031"/>
            <a:ext cx="1873457" cy="137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809963DE-8362-B9E2-DD0F-8F3FC17C3B7B}"/>
              </a:ext>
            </a:extLst>
          </p:cNvPr>
          <p:cNvSpPr>
            <a:spLocks noGrp="1"/>
          </p:cNvSpPr>
          <p:nvPr>
            <p:ph idx="1"/>
          </p:nvPr>
        </p:nvSpPr>
        <p:spPr>
          <a:xfrm>
            <a:off x="841248" y="3337269"/>
            <a:ext cx="10509504" cy="2905686"/>
          </a:xfrm>
        </p:spPr>
        <p:txBody>
          <a:bodyPr>
            <a:normAutofit/>
          </a:bodyPr>
          <a:lstStyle/>
          <a:p>
            <a:pPr>
              <a:buClr>
                <a:schemeClr val="accent1"/>
              </a:buClr>
            </a:pPr>
            <a:r>
              <a:rPr lang="en-US" sz="2200" dirty="0">
                <a:latin typeface="Open Sans" panose="020B0606030504020204" pitchFamily="34" charset="0"/>
                <a:ea typeface="Open Sans" panose="020B0606030504020204" pitchFamily="34" charset="0"/>
                <a:cs typeface="Open Sans" panose="020B0606030504020204" pitchFamily="34" charset="0"/>
              </a:rPr>
              <a:t>A growing number of states permit </a:t>
            </a:r>
            <a:r>
              <a:rPr lang="en-US" sz="2200" b="1" dirty="0">
                <a:latin typeface="Open Sans" panose="020B0606030504020204" pitchFamily="34" charset="0"/>
                <a:ea typeface="Open Sans" panose="020B0606030504020204" pitchFamily="34" charset="0"/>
                <a:cs typeface="Open Sans" panose="020B0606030504020204" pitchFamily="34" charset="0"/>
              </a:rPr>
              <a:t>disgorgement</a:t>
            </a:r>
            <a:r>
              <a:rPr lang="en-US" sz="2200" dirty="0">
                <a:latin typeface="Open Sans" panose="020B0606030504020204" pitchFamily="34" charset="0"/>
                <a:ea typeface="Open Sans" panose="020B0606030504020204" pitchFamily="34" charset="0"/>
                <a:cs typeface="Open Sans" panose="020B0606030504020204" pitchFamily="34" charset="0"/>
              </a:rPr>
              <a:t> of in-house lawyers’ salary when they breach ethical or fiduciary duties.</a:t>
            </a:r>
          </a:p>
          <a:p>
            <a:pPr>
              <a:buClr>
                <a:schemeClr val="accent1"/>
              </a:buClr>
            </a:pPr>
            <a:r>
              <a:rPr lang="en-US" sz="2200" dirty="0">
                <a:latin typeface="Open Sans" panose="020B0606030504020204" pitchFamily="34" charset="0"/>
                <a:ea typeface="Open Sans" panose="020B0606030504020204" pitchFamily="34" charset="0"/>
                <a:cs typeface="Open Sans" panose="020B0606030504020204" pitchFamily="34" charset="0"/>
              </a:rPr>
              <a:t>In-house lawyer for Wells Fargo was </a:t>
            </a:r>
            <a:r>
              <a:rPr lang="en-US" sz="2200" b="1" dirty="0">
                <a:latin typeface="Open Sans" panose="020B0606030504020204" pitchFamily="34" charset="0"/>
                <a:ea typeface="Open Sans" panose="020B0606030504020204" pitchFamily="34" charset="0"/>
                <a:cs typeface="Open Sans" panose="020B0606030504020204" pitchFamily="34" charset="0"/>
              </a:rPr>
              <a:t>fined $3.5 million </a:t>
            </a:r>
            <a:r>
              <a:rPr lang="en-US" sz="2200" dirty="0">
                <a:latin typeface="Open Sans" panose="020B0606030504020204" pitchFamily="34" charset="0"/>
                <a:ea typeface="Open Sans" panose="020B0606030504020204" pitchFamily="34" charset="0"/>
                <a:cs typeface="Open Sans" panose="020B0606030504020204" pitchFamily="34" charset="0"/>
              </a:rPr>
              <a:t>by the OCC for his imputed knowledge of the bank’s fraudulent conduct.</a:t>
            </a:r>
          </a:p>
          <a:p>
            <a:pPr>
              <a:buClr>
                <a:schemeClr val="accent1"/>
              </a:buClr>
            </a:pPr>
            <a:r>
              <a:rPr lang="en-US" sz="2200" b="1" dirty="0">
                <a:latin typeface="Open Sans" panose="020B0606030504020204" pitchFamily="34" charset="0"/>
                <a:ea typeface="Open Sans" panose="020B0606030504020204" pitchFamily="34" charset="0"/>
                <a:cs typeface="Open Sans" panose="020B0606030504020204" pitchFamily="34" charset="0"/>
              </a:rPr>
              <a:t>Malpractice suits </a:t>
            </a:r>
            <a:r>
              <a:rPr lang="en-US" sz="2200" dirty="0">
                <a:latin typeface="Open Sans" panose="020B0606030504020204" pitchFamily="34" charset="0"/>
                <a:ea typeface="Open Sans" panose="020B0606030504020204" pitchFamily="34" charset="0"/>
                <a:cs typeface="Open Sans" panose="020B0606030504020204" pitchFamily="34" charset="0"/>
              </a:rPr>
              <a:t>against in-house lawyers are becoming more common for the lawyer’s counseling of employees.</a:t>
            </a:r>
          </a:p>
          <a:p>
            <a:pPr>
              <a:buClr>
                <a:schemeClr val="accent1"/>
              </a:buClr>
            </a:pPr>
            <a:r>
              <a:rPr lang="en-US" sz="2200" dirty="0">
                <a:latin typeface="Open Sans" panose="020B0606030504020204" pitchFamily="34" charset="0"/>
                <a:ea typeface="Open Sans" panose="020B0606030504020204" pitchFamily="34" charset="0"/>
                <a:cs typeface="Open Sans" panose="020B0606030504020204" pitchFamily="34" charset="0"/>
              </a:rPr>
              <a:t>Disgruntled companies </a:t>
            </a:r>
            <a:r>
              <a:rPr lang="en-US" sz="2200" b="1" dirty="0">
                <a:latin typeface="Open Sans" panose="020B0606030504020204" pitchFamily="34" charset="0"/>
                <a:ea typeface="Open Sans" panose="020B0606030504020204" pitchFamily="34" charset="0"/>
                <a:cs typeface="Open Sans" panose="020B0606030504020204" pitchFamily="34" charset="0"/>
              </a:rPr>
              <a:t>file a grievance </a:t>
            </a:r>
            <a:r>
              <a:rPr lang="en-US" sz="2200" dirty="0">
                <a:latin typeface="Open Sans" panose="020B0606030504020204" pitchFamily="34" charset="0"/>
                <a:ea typeface="Open Sans" panose="020B0606030504020204" pitchFamily="34" charset="0"/>
                <a:cs typeface="Open Sans" panose="020B0606030504020204" pitchFamily="34" charset="0"/>
              </a:rPr>
              <a:t>with the State Bar to justify a “for-cause” termination. </a:t>
            </a:r>
          </a:p>
          <a:p>
            <a:pPr marL="0" indent="0">
              <a:buNone/>
            </a:pPr>
            <a:endParaRPr lang="en-US" sz="2200" dirty="0"/>
          </a:p>
          <a:p>
            <a:pPr lvl="1"/>
            <a:endParaRPr lang="en-US" sz="2200" dirty="0"/>
          </a:p>
          <a:p>
            <a:endParaRPr lang="en-US" sz="2200" dirty="0"/>
          </a:p>
        </p:txBody>
      </p:sp>
      <p:sp>
        <p:nvSpPr>
          <p:cNvPr id="4" name="Slide Number Placeholder 5">
            <a:extLst>
              <a:ext uri="{FF2B5EF4-FFF2-40B4-BE49-F238E27FC236}">
                <a16:creationId xmlns:a16="http://schemas.microsoft.com/office/drawing/2014/main" id="{514FE629-B8E0-860E-5A9A-17A48E1845DD}"/>
              </a:ext>
            </a:extLst>
          </p:cNvPr>
          <p:cNvSpPr txBox="1">
            <a:spLocks/>
          </p:cNvSpPr>
          <p:nvPr/>
        </p:nvSpPr>
        <p:spPr>
          <a:xfrm>
            <a:off x="8540496" y="6356350"/>
            <a:ext cx="2743200" cy="365125"/>
          </a:xfrm>
          <a:prstGeom prst="rect">
            <a:avLst/>
          </a:prstGeom>
        </p:spPr>
        <p:txBody>
          <a:bodyPr vert="horz" lIns="91440" tIns="45720" rIns="91440" bIns="45720" rtlCol="0" anchor="ctr">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fld id="{03F1EFBE-6FC5-4E3B-A532-A391AE8323A1}" type="slidenum">
              <a:rPr lang="en-US" sz="1200" smtClean="0">
                <a:solidFill>
                  <a:prstClr val="black">
                    <a:lumMod val="50000"/>
                    <a:lumOff val="50000"/>
                  </a:prstClr>
                </a:solidFill>
                <a:latin typeface="Calibri" panose="020F0502020204030204"/>
              </a:rPr>
              <a:pPr algn="r">
                <a:spcAft>
                  <a:spcPts val="600"/>
                </a:spcAft>
                <a:defRPr/>
              </a:pPr>
              <a:t>14</a:t>
            </a:fld>
            <a:endParaRPr lang="en-US" sz="1200" dirty="0">
              <a:solidFill>
                <a:prstClr val="black">
                  <a:lumMod val="50000"/>
                  <a:lumOff val="50000"/>
                </a:prstClr>
              </a:solidFill>
              <a:latin typeface="Calibri" panose="020F0502020204030204"/>
            </a:endParaRPr>
          </a:p>
        </p:txBody>
      </p:sp>
    </p:spTree>
    <p:extLst>
      <p:ext uri="{BB962C8B-B14F-4D97-AF65-F5344CB8AC3E}">
        <p14:creationId xmlns:p14="http://schemas.microsoft.com/office/powerpoint/2010/main" val="11379540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BB2B1F0-0DD6-4744-9A46-7A344FB48E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B2B64C-5BA6-EDD9-952D-B0FD38C6207E}"/>
              </a:ext>
            </a:extLst>
          </p:cNvPr>
          <p:cNvSpPr>
            <a:spLocks noGrp="1"/>
          </p:cNvSpPr>
          <p:nvPr>
            <p:ph type="title"/>
          </p:nvPr>
        </p:nvSpPr>
        <p:spPr>
          <a:xfrm>
            <a:off x="841248" y="426720"/>
            <a:ext cx="10506456" cy="1919141"/>
          </a:xfrm>
        </p:spPr>
        <p:txBody>
          <a:bodyPr anchor="b">
            <a:normAutofit/>
          </a:bodyPr>
          <a:lstStyle/>
          <a:p>
            <a:r>
              <a:rPr lang="en-US" sz="4800" b="1"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Why Hire Outside Counsel?</a:t>
            </a:r>
          </a:p>
        </p:txBody>
      </p:sp>
      <p:sp>
        <p:nvSpPr>
          <p:cNvPr id="10" name="Rectangle 9">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2899927"/>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2" name="Rectangle 11">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2776031"/>
            <a:ext cx="1873457" cy="137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809963DE-8362-B9E2-DD0F-8F3FC17C3B7B}"/>
              </a:ext>
            </a:extLst>
          </p:cNvPr>
          <p:cNvSpPr>
            <a:spLocks noGrp="1"/>
          </p:cNvSpPr>
          <p:nvPr>
            <p:ph idx="1"/>
          </p:nvPr>
        </p:nvSpPr>
        <p:spPr>
          <a:xfrm>
            <a:off x="841248" y="3337269"/>
            <a:ext cx="10509504" cy="2905686"/>
          </a:xfrm>
        </p:spPr>
        <p:txBody>
          <a:bodyPr>
            <a:normAutofit/>
          </a:bodyPr>
          <a:lstStyle/>
          <a:p>
            <a:pPr>
              <a:buClr>
                <a:schemeClr val="accent1"/>
              </a:buClr>
            </a:pPr>
            <a:r>
              <a:rPr lang="en-US" sz="2200" dirty="0">
                <a:latin typeface="Open Sans" panose="020B0606030504020204" pitchFamily="34" charset="0"/>
                <a:ea typeface="Open Sans" panose="020B0606030504020204" pitchFamily="34" charset="0"/>
                <a:cs typeface="Open Sans" panose="020B0606030504020204" pitchFamily="34" charset="0"/>
              </a:rPr>
              <a:t>Receive impartial audits and investigations.</a:t>
            </a:r>
          </a:p>
          <a:p>
            <a:pPr>
              <a:buClr>
                <a:schemeClr val="accent1"/>
              </a:buClr>
            </a:pPr>
            <a:r>
              <a:rPr lang="en-US" sz="2200" dirty="0">
                <a:latin typeface="Open Sans" panose="020B0606030504020204" pitchFamily="34" charset="0"/>
                <a:ea typeface="Open Sans" panose="020B0606030504020204" pitchFamily="34" charset="0"/>
                <a:cs typeface="Open Sans" panose="020B0606030504020204" pitchFamily="34" charset="0"/>
              </a:rPr>
              <a:t>Preserve attorney-client privilege.</a:t>
            </a:r>
          </a:p>
          <a:p>
            <a:pPr>
              <a:buClr>
                <a:schemeClr val="accent1"/>
              </a:buClr>
            </a:pPr>
            <a:r>
              <a:rPr lang="en-US" sz="2200" dirty="0">
                <a:latin typeface="Open Sans" panose="020B0606030504020204" pitchFamily="34" charset="0"/>
                <a:ea typeface="Open Sans" panose="020B0606030504020204" pitchFamily="34" charset="0"/>
                <a:cs typeface="Open Sans" panose="020B0606030504020204" pitchFamily="34" charset="0"/>
              </a:rPr>
              <a:t>Maintain confidentiality.</a:t>
            </a:r>
          </a:p>
          <a:p>
            <a:pPr>
              <a:buClr>
                <a:schemeClr val="accent1"/>
              </a:buClr>
            </a:pPr>
            <a:r>
              <a:rPr lang="en-US" sz="2200" dirty="0">
                <a:latin typeface="Open Sans" panose="020B0606030504020204" pitchFamily="34" charset="0"/>
                <a:ea typeface="Open Sans" panose="020B0606030504020204" pitchFamily="34" charset="0"/>
                <a:cs typeface="Open Sans" panose="020B0606030504020204" pitchFamily="34" charset="0"/>
              </a:rPr>
              <a:t>Remain the “good guy.”</a:t>
            </a:r>
          </a:p>
          <a:p>
            <a:pPr>
              <a:buClr>
                <a:schemeClr val="accent1"/>
              </a:buClr>
            </a:pPr>
            <a:r>
              <a:rPr lang="en-US" sz="2200" dirty="0">
                <a:latin typeface="Open Sans" panose="020B0606030504020204" pitchFamily="34" charset="0"/>
                <a:ea typeface="Open Sans" panose="020B0606030504020204" pitchFamily="34" charset="0"/>
                <a:cs typeface="Open Sans" panose="020B0606030504020204" pitchFamily="34" charset="0"/>
              </a:rPr>
              <a:t>Avoid committing malpractice.</a:t>
            </a:r>
          </a:p>
          <a:p>
            <a:endParaRPr lang="en-US" sz="2200" dirty="0"/>
          </a:p>
          <a:p>
            <a:pPr lvl="1"/>
            <a:endParaRPr lang="en-US" sz="2200" dirty="0"/>
          </a:p>
          <a:p>
            <a:endParaRPr lang="en-US" sz="2200" dirty="0"/>
          </a:p>
        </p:txBody>
      </p:sp>
      <p:sp>
        <p:nvSpPr>
          <p:cNvPr id="4" name="Slide Number Placeholder 5">
            <a:extLst>
              <a:ext uri="{FF2B5EF4-FFF2-40B4-BE49-F238E27FC236}">
                <a16:creationId xmlns:a16="http://schemas.microsoft.com/office/drawing/2014/main" id="{2EDB6BDC-2D9C-B586-360C-2BE9B050AEA4}"/>
              </a:ext>
            </a:extLst>
          </p:cNvPr>
          <p:cNvSpPr txBox="1">
            <a:spLocks/>
          </p:cNvSpPr>
          <p:nvPr/>
        </p:nvSpPr>
        <p:spPr>
          <a:xfrm>
            <a:off x="8540496" y="6356350"/>
            <a:ext cx="2743200" cy="365125"/>
          </a:xfrm>
          <a:prstGeom prst="rect">
            <a:avLst/>
          </a:prstGeom>
        </p:spPr>
        <p:txBody>
          <a:bodyPr vert="horz" lIns="91440" tIns="45720" rIns="91440" bIns="45720" rtlCol="0" anchor="ctr">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fld id="{03F1EFBE-6FC5-4E3B-A532-A391AE8323A1}" type="slidenum">
              <a:rPr lang="en-US" sz="1200" smtClean="0">
                <a:solidFill>
                  <a:prstClr val="black">
                    <a:lumMod val="50000"/>
                    <a:lumOff val="50000"/>
                  </a:prstClr>
                </a:solidFill>
                <a:latin typeface="Calibri" panose="020F0502020204030204"/>
              </a:rPr>
              <a:pPr algn="r">
                <a:spcAft>
                  <a:spcPts val="600"/>
                </a:spcAft>
                <a:defRPr/>
              </a:pPr>
              <a:t>15</a:t>
            </a:fld>
            <a:endParaRPr lang="en-US" sz="1200" dirty="0">
              <a:solidFill>
                <a:prstClr val="black">
                  <a:lumMod val="50000"/>
                  <a:lumOff val="50000"/>
                </a:prstClr>
              </a:solidFill>
              <a:latin typeface="Calibri" panose="020F0502020204030204"/>
            </a:endParaRPr>
          </a:p>
        </p:txBody>
      </p:sp>
    </p:spTree>
    <p:extLst>
      <p:ext uri="{BB962C8B-B14F-4D97-AF65-F5344CB8AC3E}">
        <p14:creationId xmlns:p14="http://schemas.microsoft.com/office/powerpoint/2010/main" val="11328045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7E4566-46F5-6F2C-75C0-14F47069F55B}"/>
            </a:ext>
          </a:extLst>
        </p:cNvPr>
        <p:cNvGrpSpPr/>
        <p:nvPr/>
      </p:nvGrpSpPr>
      <p:grpSpPr>
        <a:xfrm>
          <a:off x="0" y="0"/>
          <a:ext cx="0" cy="0"/>
          <a:chOff x="0" y="0"/>
          <a:chExt cx="0" cy="0"/>
        </a:xfrm>
      </p:grpSpPr>
      <p:sp>
        <p:nvSpPr>
          <p:cNvPr id="5" name="Text Placeholder 4">
            <a:extLst>
              <a:ext uri="{FF2B5EF4-FFF2-40B4-BE49-F238E27FC236}">
                <a16:creationId xmlns:a16="http://schemas.microsoft.com/office/drawing/2014/main" id="{35465C3C-36F7-848D-A001-43A693348BA6}"/>
              </a:ext>
            </a:extLst>
          </p:cNvPr>
          <p:cNvSpPr txBox="1">
            <a:spLocks/>
          </p:cNvSpPr>
          <p:nvPr/>
        </p:nvSpPr>
        <p:spPr>
          <a:xfrm>
            <a:off x="2955346" y="4142871"/>
            <a:ext cx="3347554" cy="1590261"/>
          </a:xfrm>
          <a:prstGeom prst="rect">
            <a:avLst/>
          </a:prstGeom>
        </p:spPr>
        <p:txBody>
          <a:bodyPr vert="horz"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25000"/>
              </a:lnSpc>
              <a:spcBef>
                <a:spcPts val="0"/>
              </a:spcBef>
              <a:spcAft>
                <a:spcPts val="0"/>
              </a:spcAft>
              <a:buClrTx/>
              <a:buSzTx/>
              <a:buFontTx/>
              <a:buNone/>
              <a:tabLst/>
              <a:defRPr/>
            </a:pPr>
            <a:r>
              <a:rPr kumimoji="0" lang="en-US" sz="2600" b="1" i="0" u="none" strike="noStrike" kern="1200" cap="none" spc="0" normalizeH="0" baseline="0" noProof="0" dirty="0">
                <a:ln>
                  <a:noFill/>
                </a:ln>
                <a:solidFill>
                  <a:srgbClr val="44546A">
                    <a:lumMod val="75000"/>
                  </a:srgbClr>
                </a:solidFill>
                <a:effectLst/>
                <a:uLnTx/>
                <a:uFillTx/>
                <a:latin typeface="Open Sans" panose="020B0606030504020204" pitchFamily="34" charset="0"/>
                <a:ea typeface="Open Sans" panose="020B0606030504020204" pitchFamily="34" charset="0"/>
                <a:cs typeface="Open Sans" panose="020B0606030504020204" pitchFamily="34" charset="0"/>
              </a:rPr>
              <a:t>Marcella Burke</a:t>
            </a:r>
          </a:p>
          <a:p>
            <a:pPr marL="0" marR="0" lvl="0" indent="0" algn="ctr"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Chairman</a:t>
            </a:r>
          </a:p>
          <a:p>
            <a:pPr marL="0" marR="0" lvl="0" indent="0" algn="ctr"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Burke Law Group</a:t>
            </a:r>
          </a:p>
          <a:p>
            <a:pPr marL="0" marR="0" lvl="0" indent="0" algn="ctr" defTabSz="914400" rtl="0" eaLnBrk="1" fontAlgn="auto" latinLnBrk="0" hangingPunct="1">
              <a:lnSpc>
                <a:spcPct val="125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C59C27BE-34F5-A2D7-3B86-2A80EAF143A4}"/>
              </a:ext>
            </a:extLst>
          </p:cNvPr>
          <p:cNvSpPr txBox="1"/>
          <p:nvPr/>
        </p:nvSpPr>
        <p:spPr>
          <a:xfrm>
            <a:off x="6307011" y="4065412"/>
            <a:ext cx="3116932" cy="1219565"/>
          </a:xfrm>
          <a:prstGeom prst="rect">
            <a:avLst/>
          </a:prstGeom>
          <a:noFill/>
        </p:spPr>
        <p:txBody>
          <a:bodyPr wrap="square">
            <a:spAutoFit/>
          </a:bodyPr>
          <a:lstStyle/>
          <a:p>
            <a:pPr marL="0" marR="0" lvl="0" indent="0" algn="ctr" defTabSz="914400" rtl="0" eaLnBrk="1" fontAlgn="auto" latinLnBrk="0" hangingPunct="1">
              <a:lnSpc>
                <a:spcPct val="125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44546A">
                    <a:lumMod val="75000"/>
                  </a:srgbClr>
                </a:solidFill>
                <a:effectLst/>
                <a:uLnTx/>
                <a:uFillTx/>
                <a:latin typeface="Open Sans" panose="020B0606030504020204" pitchFamily="34" charset="0"/>
                <a:ea typeface="Open Sans" panose="020B0606030504020204" pitchFamily="34" charset="0"/>
                <a:cs typeface="Open Sans" panose="020B0606030504020204" pitchFamily="34" charset="0"/>
              </a:rPr>
              <a:t>Gaines West</a:t>
            </a:r>
          </a:p>
          <a:p>
            <a:pPr marL="0" marR="0" lvl="0" indent="0" algn="ctr" defTabSz="914400" rtl="0" eaLnBrk="1" fontAlgn="auto" latinLnBrk="0" hangingPunct="1">
              <a:lnSpc>
                <a:spcPct val="125000"/>
              </a:lnSpc>
              <a:spcBef>
                <a:spcPts val="0"/>
              </a:spcBef>
              <a:spcAft>
                <a:spcPts val="0"/>
              </a:spcAft>
              <a:buClrTx/>
              <a:buSzTx/>
              <a:buFontTx/>
              <a:buNone/>
              <a:tabLst/>
              <a:defRPr/>
            </a:pPr>
            <a:r>
              <a:rPr kumimoji="0" lang="en-US" b="0" i="0" u="none" strike="noStrike" kern="1200" cap="none" spc="0" normalizeH="0" baseline="0" noProof="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President and Partner</a:t>
            </a:r>
            <a:endParaRPr kumimoji="0" lang="en-US"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0" marR="0" lvl="0" indent="0" algn="ctr" defTabSz="914400" rtl="0" eaLnBrk="1" fontAlgn="auto" latinLnBrk="0" hangingPunct="1">
              <a:lnSpc>
                <a:spcPct val="125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West Webb</a:t>
            </a:r>
          </a:p>
        </p:txBody>
      </p:sp>
      <p:pic>
        <p:nvPicPr>
          <p:cNvPr id="2" name="Picture 4" descr="BURKE LAW GROUP, PLLC">
            <a:extLst>
              <a:ext uri="{FF2B5EF4-FFF2-40B4-BE49-F238E27FC236}">
                <a16:creationId xmlns:a16="http://schemas.microsoft.com/office/drawing/2014/main" id="{62AB1524-25A5-CAF6-5D69-3B4CFCD37FF1}"/>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tretch>
            <a:fillRect/>
          </a:stretch>
        </p:blipFill>
        <p:spPr bwMode="auto">
          <a:xfrm>
            <a:off x="3841949" y="5823217"/>
            <a:ext cx="1550713" cy="65641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Image">
            <a:extLst>
              <a:ext uri="{FF2B5EF4-FFF2-40B4-BE49-F238E27FC236}">
                <a16:creationId xmlns:a16="http://schemas.microsoft.com/office/drawing/2014/main" id="{02BD3566-73A4-0344-0BDF-1503804887AD}"/>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tretch>
            <a:fillRect/>
          </a:stretch>
        </p:blipFill>
        <p:spPr bwMode="auto">
          <a:xfrm>
            <a:off x="6999904" y="5768301"/>
            <a:ext cx="1690850" cy="646749"/>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2">
            <a:extLst>
              <a:ext uri="{FF2B5EF4-FFF2-40B4-BE49-F238E27FC236}">
                <a16:creationId xmlns:a16="http://schemas.microsoft.com/office/drawing/2014/main" id="{E340371B-141D-4745-9B6F-B00D239AAE7C}"/>
              </a:ext>
            </a:extLst>
          </p:cNvPr>
          <p:cNvGrpSpPr/>
          <p:nvPr/>
        </p:nvGrpSpPr>
        <p:grpSpPr>
          <a:xfrm>
            <a:off x="3274957" y="525430"/>
            <a:ext cx="2708332" cy="2659320"/>
            <a:chOff x="862909" y="2"/>
            <a:chExt cx="5487091" cy="5486674"/>
          </a:xfrm>
        </p:grpSpPr>
        <p:sp>
          <p:nvSpPr>
            <p:cNvPr id="12" name="Freeform 3">
              <a:extLst>
                <a:ext uri="{FF2B5EF4-FFF2-40B4-BE49-F238E27FC236}">
                  <a16:creationId xmlns:a16="http://schemas.microsoft.com/office/drawing/2014/main" id="{C5DE20E8-F321-936D-B14F-A697DAD2B352}"/>
                </a:ext>
              </a:extLst>
            </p:cNvPr>
            <p:cNvSpPr/>
            <p:nvPr/>
          </p:nvSpPr>
          <p:spPr>
            <a:xfrm>
              <a:off x="862909" y="2"/>
              <a:ext cx="5487091" cy="5486674"/>
            </a:xfrm>
            <a:custGeom>
              <a:avLst/>
              <a:gdLst/>
              <a:ahLst/>
              <a:cxnLst/>
              <a:rect l="l" t="t" r="r" b="b"/>
              <a:pathLst>
                <a:path w="6350000" h="6349975">
                  <a:moveTo>
                    <a:pt x="6350000" y="3175025"/>
                  </a:moveTo>
                  <a:cubicBezTo>
                    <a:pt x="6350000" y="4928451"/>
                    <a:pt x="4928476" y="6349975"/>
                    <a:pt x="3175000" y="6349975"/>
                  </a:cubicBezTo>
                  <a:cubicBezTo>
                    <a:pt x="1421498" y="6349975"/>
                    <a:pt x="0" y="4928451"/>
                    <a:pt x="0" y="3175025"/>
                  </a:cubicBezTo>
                  <a:cubicBezTo>
                    <a:pt x="0" y="1421511"/>
                    <a:pt x="1421498" y="0"/>
                    <a:pt x="3175000" y="0"/>
                  </a:cubicBezTo>
                  <a:cubicBezTo>
                    <a:pt x="4928502" y="0"/>
                    <a:pt x="6350000" y="1421511"/>
                    <a:pt x="6350000" y="3175025"/>
                  </a:cubicBezTo>
                  <a:close/>
                </a:path>
              </a:pathLst>
            </a:custGeom>
            <a:blipFill>
              <a:blip r:embed="rId4"/>
              <a:stretch>
                <a:fillRect/>
              </a:stretch>
            </a:blipFill>
            <a:ln w="22225">
              <a:noFill/>
            </a:ln>
          </p:spPr>
          <p:txBody>
            <a:bodyPr/>
            <a:lstStyle/>
            <a:p>
              <a:endParaRPr lang="en-US"/>
            </a:p>
          </p:txBody>
        </p:sp>
      </p:grpSp>
      <p:grpSp>
        <p:nvGrpSpPr>
          <p:cNvPr id="14" name="Group 2">
            <a:extLst>
              <a:ext uri="{FF2B5EF4-FFF2-40B4-BE49-F238E27FC236}">
                <a16:creationId xmlns:a16="http://schemas.microsoft.com/office/drawing/2014/main" id="{EEDDA32C-E780-B7DE-9087-77D254DC42A3}"/>
              </a:ext>
            </a:extLst>
          </p:cNvPr>
          <p:cNvGrpSpPr/>
          <p:nvPr/>
        </p:nvGrpSpPr>
        <p:grpSpPr>
          <a:xfrm>
            <a:off x="6511309" y="412608"/>
            <a:ext cx="2708335" cy="2772142"/>
            <a:chOff x="0" y="0"/>
            <a:chExt cx="6350000" cy="6349975"/>
          </a:xfrm>
        </p:grpSpPr>
        <p:sp>
          <p:nvSpPr>
            <p:cNvPr id="15" name="Freeform 3">
              <a:extLst>
                <a:ext uri="{FF2B5EF4-FFF2-40B4-BE49-F238E27FC236}">
                  <a16:creationId xmlns:a16="http://schemas.microsoft.com/office/drawing/2014/main" id="{1445EBF9-5BB7-569C-3002-2C068E1A2A0E}"/>
                </a:ext>
              </a:extLst>
            </p:cNvPr>
            <p:cNvSpPr/>
            <p:nvPr/>
          </p:nvSpPr>
          <p:spPr>
            <a:xfrm>
              <a:off x="0" y="0"/>
              <a:ext cx="6350000" cy="6349975"/>
            </a:xfrm>
            <a:custGeom>
              <a:avLst/>
              <a:gdLst/>
              <a:ahLst/>
              <a:cxnLst/>
              <a:rect l="l" t="t" r="r" b="b"/>
              <a:pathLst>
                <a:path w="6350000" h="6349975">
                  <a:moveTo>
                    <a:pt x="6350000" y="3175025"/>
                  </a:moveTo>
                  <a:cubicBezTo>
                    <a:pt x="6350000" y="4928451"/>
                    <a:pt x="4928476" y="6349975"/>
                    <a:pt x="3175000" y="6349975"/>
                  </a:cubicBezTo>
                  <a:cubicBezTo>
                    <a:pt x="1421498" y="6349975"/>
                    <a:pt x="0" y="4928451"/>
                    <a:pt x="0" y="3175025"/>
                  </a:cubicBezTo>
                  <a:cubicBezTo>
                    <a:pt x="0" y="1421511"/>
                    <a:pt x="1421498" y="0"/>
                    <a:pt x="3175000" y="0"/>
                  </a:cubicBezTo>
                  <a:cubicBezTo>
                    <a:pt x="4928502" y="0"/>
                    <a:pt x="6350000" y="1421511"/>
                    <a:pt x="6350000" y="3175025"/>
                  </a:cubicBezTo>
                  <a:close/>
                </a:path>
              </a:pathLst>
            </a:custGeom>
            <a:blipFill>
              <a:blip r:embed="rId5"/>
              <a:stretch>
                <a:fillRect l="-15154" t="-2581" r="-14521" b="-60028"/>
              </a:stretch>
            </a:blipFill>
            <a:ln w="22225">
              <a:noFill/>
            </a:ln>
          </p:spPr>
          <p:txBody>
            <a:bodyPr/>
            <a:lstStyle/>
            <a:p>
              <a:endParaRPr lang="en-US"/>
            </a:p>
          </p:txBody>
        </p:sp>
      </p:grpSp>
      <p:cxnSp>
        <p:nvCxnSpPr>
          <p:cNvPr id="7" name="Straight Connector 6">
            <a:extLst>
              <a:ext uri="{FF2B5EF4-FFF2-40B4-BE49-F238E27FC236}">
                <a16:creationId xmlns:a16="http://schemas.microsoft.com/office/drawing/2014/main" id="{B58A5614-9AB1-5A83-DB2D-164ED6E9BAAE}"/>
              </a:ext>
            </a:extLst>
          </p:cNvPr>
          <p:cNvCxnSpPr>
            <a:cxnSpLocks/>
          </p:cNvCxnSpPr>
          <p:nvPr/>
        </p:nvCxnSpPr>
        <p:spPr>
          <a:xfrm>
            <a:off x="4361561" y="3673232"/>
            <a:ext cx="564588" cy="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6833C9D-AA54-016D-295C-A01300C583FF}"/>
              </a:ext>
            </a:extLst>
          </p:cNvPr>
          <p:cNvCxnSpPr>
            <a:cxnSpLocks/>
          </p:cNvCxnSpPr>
          <p:nvPr/>
        </p:nvCxnSpPr>
        <p:spPr>
          <a:xfrm>
            <a:off x="7608360" y="3673232"/>
            <a:ext cx="564588" cy="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Slide Number Placeholder 5">
            <a:extLst>
              <a:ext uri="{FF2B5EF4-FFF2-40B4-BE49-F238E27FC236}">
                <a16:creationId xmlns:a16="http://schemas.microsoft.com/office/drawing/2014/main" id="{7CB43B7B-5285-4B28-AF74-5D0F59AF45C0}"/>
              </a:ext>
            </a:extLst>
          </p:cNvPr>
          <p:cNvSpPr txBox="1">
            <a:spLocks/>
          </p:cNvSpPr>
          <p:nvPr/>
        </p:nvSpPr>
        <p:spPr>
          <a:xfrm>
            <a:off x="8540496" y="6356350"/>
            <a:ext cx="2743200" cy="365125"/>
          </a:xfrm>
          <a:prstGeom prst="rect">
            <a:avLst/>
          </a:prstGeom>
        </p:spPr>
        <p:txBody>
          <a:bodyPr vert="horz" lIns="91440" tIns="45720" rIns="91440" bIns="45720" rtlCol="0" anchor="ctr">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fld id="{03F1EFBE-6FC5-4E3B-A532-A391AE8323A1}" type="slidenum">
              <a:rPr lang="en-US" sz="1200" smtClean="0">
                <a:solidFill>
                  <a:prstClr val="black">
                    <a:lumMod val="50000"/>
                    <a:lumOff val="50000"/>
                  </a:prstClr>
                </a:solidFill>
                <a:latin typeface="Calibri" panose="020F0502020204030204"/>
              </a:rPr>
              <a:pPr algn="r">
                <a:spcAft>
                  <a:spcPts val="600"/>
                </a:spcAft>
                <a:defRPr/>
              </a:pPr>
              <a:t>16</a:t>
            </a:fld>
            <a:endParaRPr lang="en-US" sz="1200" dirty="0">
              <a:solidFill>
                <a:prstClr val="black">
                  <a:lumMod val="50000"/>
                  <a:lumOff val="50000"/>
                </a:prstClr>
              </a:solidFill>
              <a:latin typeface="Calibri" panose="020F0502020204030204"/>
            </a:endParaRPr>
          </a:p>
        </p:txBody>
      </p:sp>
      <p:cxnSp>
        <p:nvCxnSpPr>
          <p:cNvPr id="18" name="Straight Connector 17">
            <a:extLst>
              <a:ext uri="{FF2B5EF4-FFF2-40B4-BE49-F238E27FC236}">
                <a16:creationId xmlns:a16="http://schemas.microsoft.com/office/drawing/2014/main" id="{B9A9C465-5B2E-2E32-26CA-9CF74E3BE317}"/>
              </a:ext>
            </a:extLst>
          </p:cNvPr>
          <p:cNvCxnSpPr>
            <a:cxnSpLocks/>
          </p:cNvCxnSpPr>
          <p:nvPr/>
        </p:nvCxnSpPr>
        <p:spPr>
          <a:xfrm>
            <a:off x="4052592" y="3716228"/>
            <a:ext cx="1153062" cy="0"/>
          </a:xfrm>
          <a:prstGeom prst="line">
            <a:avLst/>
          </a:prstGeom>
          <a:ln w="1905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B11435A5-CB1E-2DAE-65DA-F4896A81CF9E}"/>
              </a:ext>
            </a:extLst>
          </p:cNvPr>
          <p:cNvCxnSpPr>
            <a:cxnSpLocks/>
          </p:cNvCxnSpPr>
          <p:nvPr/>
        </p:nvCxnSpPr>
        <p:spPr>
          <a:xfrm>
            <a:off x="7303602" y="3717190"/>
            <a:ext cx="1153062" cy="0"/>
          </a:xfrm>
          <a:prstGeom prst="line">
            <a:avLst/>
          </a:prstGeom>
          <a:ln w="1905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7750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CB8C4972-C5D8-E613-A850-3DB635EC790D}"/>
              </a:ext>
            </a:extLst>
          </p:cNvPr>
          <p:cNvSpPr txBox="1">
            <a:spLocks/>
          </p:cNvSpPr>
          <p:nvPr/>
        </p:nvSpPr>
        <p:spPr>
          <a:xfrm>
            <a:off x="2955346" y="4142871"/>
            <a:ext cx="3347554" cy="1590261"/>
          </a:xfrm>
          <a:prstGeom prst="rect">
            <a:avLst/>
          </a:prstGeom>
        </p:spPr>
        <p:txBody>
          <a:bodyPr vert="horz"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25000"/>
              </a:lnSpc>
              <a:spcBef>
                <a:spcPts val="0"/>
              </a:spcBef>
              <a:spcAft>
                <a:spcPts val="0"/>
              </a:spcAft>
              <a:buClrTx/>
              <a:buSzTx/>
              <a:buFontTx/>
              <a:buNone/>
              <a:tabLst/>
              <a:defRPr/>
            </a:pPr>
            <a:r>
              <a:rPr kumimoji="0" lang="en-US" sz="2600" b="1" i="0" u="none" strike="noStrike" kern="1200" cap="none" spc="0" normalizeH="0" baseline="0" noProof="0" dirty="0">
                <a:ln>
                  <a:noFill/>
                </a:ln>
                <a:solidFill>
                  <a:srgbClr val="44546A">
                    <a:lumMod val="75000"/>
                  </a:srgbClr>
                </a:solidFill>
                <a:effectLst/>
                <a:uLnTx/>
                <a:uFillTx/>
                <a:latin typeface="Open Sans" panose="020B0606030504020204" pitchFamily="34" charset="0"/>
                <a:ea typeface="Open Sans" panose="020B0606030504020204" pitchFamily="34" charset="0"/>
                <a:cs typeface="Open Sans" panose="020B0606030504020204" pitchFamily="34" charset="0"/>
              </a:rPr>
              <a:t>Marcella Burke</a:t>
            </a:r>
          </a:p>
          <a:p>
            <a:pPr marL="0" marR="0" lvl="0" indent="0" algn="ctr"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Chairman</a:t>
            </a:r>
          </a:p>
          <a:p>
            <a:pPr marL="0" marR="0" lvl="0" indent="0" algn="ctr"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Burke Law Group</a:t>
            </a:r>
          </a:p>
          <a:p>
            <a:pPr marL="0" marR="0" lvl="0" indent="0" algn="ctr" defTabSz="914400" rtl="0" eaLnBrk="1" fontAlgn="auto" latinLnBrk="0" hangingPunct="1">
              <a:lnSpc>
                <a:spcPct val="125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D920C8F8-235C-D9F2-795A-A31026C1B011}"/>
              </a:ext>
            </a:extLst>
          </p:cNvPr>
          <p:cNvSpPr txBox="1"/>
          <p:nvPr/>
        </p:nvSpPr>
        <p:spPr>
          <a:xfrm>
            <a:off x="6307011" y="4065412"/>
            <a:ext cx="3116932" cy="1219565"/>
          </a:xfrm>
          <a:prstGeom prst="rect">
            <a:avLst/>
          </a:prstGeom>
          <a:noFill/>
        </p:spPr>
        <p:txBody>
          <a:bodyPr wrap="square">
            <a:spAutoFit/>
          </a:bodyPr>
          <a:lstStyle/>
          <a:p>
            <a:pPr marL="0" marR="0" lvl="0" indent="0" algn="ctr" defTabSz="914400" rtl="0" eaLnBrk="1" fontAlgn="auto" latinLnBrk="0" hangingPunct="1">
              <a:lnSpc>
                <a:spcPct val="125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44546A">
                    <a:lumMod val="75000"/>
                  </a:srgbClr>
                </a:solidFill>
                <a:effectLst/>
                <a:uLnTx/>
                <a:uFillTx/>
                <a:latin typeface="Open Sans" panose="020B0606030504020204" pitchFamily="34" charset="0"/>
                <a:ea typeface="Open Sans" panose="020B0606030504020204" pitchFamily="34" charset="0"/>
                <a:cs typeface="Open Sans" panose="020B0606030504020204" pitchFamily="34" charset="0"/>
              </a:rPr>
              <a:t>Gaines West</a:t>
            </a:r>
          </a:p>
          <a:p>
            <a:pPr marL="0" marR="0" lvl="0" indent="0" algn="ctr" defTabSz="914400" rtl="0" eaLnBrk="1" fontAlgn="auto" latinLnBrk="0" hangingPunct="1">
              <a:lnSpc>
                <a:spcPct val="125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President and Partner</a:t>
            </a:r>
          </a:p>
          <a:p>
            <a:pPr marL="0" marR="0" lvl="0" indent="0" algn="ctr" defTabSz="914400" rtl="0" eaLnBrk="1" fontAlgn="auto" latinLnBrk="0" hangingPunct="1">
              <a:lnSpc>
                <a:spcPct val="125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West Webb</a:t>
            </a:r>
          </a:p>
        </p:txBody>
      </p:sp>
      <p:pic>
        <p:nvPicPr>
          <p:cNvPr id="2" name="Picture 4" descr="BURKE LAW GROUP, PLLC">
            <a:extLst>
              <a:ext uri="{FF2B5EF4-FFF2-40B4-BE49-F238E27FC236}">
                <a16:creationId xmlns:a16="http://schemas.microsoft.com/office/drawing/2014/main" id="{DE93570D-9404-5AA6-DC7C-2256AB4E138A}"/>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tretch>
            <a:fillRect/>
          </a:stretch>
        </p:blipFill>
        <p:spPr bwMode="auto">
          <a:xfrm>
            <a:off x="3841949" y="5823217"/>
            <a:ext cx="1550713" cy="65641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Image">
            <a:extLst>
              <a:ext uri="{FF2B5EF4-FFF2-40B4-BE49-F238E27FC236}">
                <a16:creationId xmlns:a16="http://schemas.microsoft.com/office/drawing/2014/main" id="{0B448ECB-6D85-71A2-2DC2-01468765BF17}"/>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tretch>
            <a:fillRect/>
          </a:stretch>
        </p:blipFill>
        <p:spPr bwMode="auto">
          <a:xfrm>
            <a:off x="6999904" y="5768301"/>
            <a:ext cx="1690850" cy="646749"/>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2">
            <a:extLst>
              <a:ext uri="{FF2B5EF4-FFF2-40B4-BE49-F238E27FC236}">
                <a16:creationId xmlns:a16="http://schemas.microsoft.com/office/drawing/2014/main" id="{20134617-584D-8050-1644-34081B3B37D1}"/>
              </a:ext>
            </a:extLst>
          </p:cNvPr>
          <p:cNvGrpSpPr/>
          <p:nvPr/>
        </p:nvGrpSpPr>
        <p:grpSpPr>
          <a:xfrm>
            <a:off x="3274957" y="525430"/>
            <a:ext cx="2708332" cy="2659320"/>
            <a:chOff x="862909" y="2"/>
            <a:chExt cx="5487091" cy="5486674"/>
          </a:xfrm>
        </p:grpSpPr>
        <p:sp>
          <p:nvSpPr>
            <p:cNvPr id="12" name="Freeform 3">
              <a:extLst>
                <a:ext uri="{FF2B5EF4-FFF2-40B4-BE49-F238E27FC236}">
                  <a16:creationId xmlns:a16="http://schemas.microsoft.com/office/drawing/2014/main" id="{A3985A72-8AA3-0576-B701-04D3E2C71B27}"/>
                </a:ext>
              </a:extLst>
            </p:cNvPr>
            <p:cNvSpPr/>
            <p:nvPr/>
          </p:nvSpPr>
          <p:spPr>
            <a:xfrm>
              <a:off x="862909" y="2"/>
              <a:ext cx="5487091" cy="5486674"/>
            </a:xfrm>
            <a:custGeom>
              <a:avLst/>
              <a:gdLst/>
              <a:ahLst/>
              <a:cxnLst/>
              <a:rect l="l" t="t" r="r" b="b"/>
              <a:pathLst>
                <a:path w="6350000" h="6349975">
                  <a:moveTo>
                    <a:pt x="6350000" y="3175025"/>
                  </a:moveTo>
                  <a:cubicBezTo>
                    <a:pt x="6350000" y="4928451"/>
                    <a:pt x="4928476" y="6349975"/>
                    <a:pt x="3175000" y="6349975"/>
                  </a:cubicBezTo>
                  <a:cubicBezTo>
                    <a:pt x="1421498" y="6349975"/>
                    <a:pt x="0" y="4928451"/>
                    <a:pt x="0" y="3175025"/>
                  </a:cubicBezTo>
                  <a:cubicBezTo>
                    <a:pt x="0" y="1421511"/>
                    <a:pt x="1421498" y="0"/>
                    <a:pt x="3175000" y="0"/>
                  </a:cubicBezTo>
                  <a:cubicBezTo>
                    <a:pt x="4928502" y="0"/>
                    <a:pt x="6350000" y="1421511"/>
                    <a:pt x="6350000" y="3175025"/>
                  </a:cubicBezTo>
                  <a:close/>
                </a:path>
              </a:pathLst>
            </a:custGeom>
            <a:blipFill>
              <a:blip r:embed="rId4"/>
              <a:stretch>
                <a:fillRect/>
              </a:stretch>
            </a:blipFill>
            <a:ln w="22225">
              <a:noFill/>
            </a:ln>
          </p:spPr>
          <p:txBody>
            <a:bodyPr/>
            <a:lstStyle/>
            <a:p>
              <a:endParaRPr lang="en-US"/>
            </a:p>
          </p:txBody>
        </p:sp>
      </p:grpSp>
      <p:grpSp>
        <p:nvGrpSpPr>
          <p:cNvPr id="14" name="Group 2">
            <a:extLst>
              <a:ext uri="{FF2B5EF4-FFF2-40B4-BE49-F238E27FC236}">
                <a16:creationId xmlns:a16="http://schemas.microsoft.com/office/drawing/2014/main" id="{E92A9F63-C730-032D-090E-54CCBE0FFDAB}"/>
              </a:ext>
            </a:extLst>
          </p:cNvPr>
          <p:cNvGrpSpPr/>
          <p:nvPr/>
        </p:nvGrpSpPr>
        <p:grpSpPr>
          <a:xfrm>
            <a:off x="6511309" y="412608"/>
            <a:ext cx="2708335" cy="2772142"/>
            <a:chOff x="0" y="0"/>
            <a:chExt cx="6350000" cy="6349975"/>
          </a:xfrm>
        </p:grpSpPr>
        <p:sp>
          <p:nvSpPr>
            <p:cNvPr id="15" name="Freeform 3">
              <a:extLst>
                <a:ext uri="{FF2B5EF4-FFF2-40B4-BE49-F238E27FC236}">
                  <a16:creationId xmlns:a16="http://schemas.microsoft.com/office/drawing/2014/main" id="{7ED5B542-381C-71FE-BA0B-318FC7676420}"/>
                </a:ext>
              </a:extLst>
            </p:cNvPr>
            <p:cNvSpPr/>
            <p:nvPr/>
          </p:nvSpPr>
          <p:spPr>
            <a:xfrm>
              <a:off x="0" y="0"/>
              <a:ext cx="6350000" cy="6349975"/>
            </a:xfrm>
            <a:custGeom>
              <a:avLst/>
              <a:gdLst/>
              <a:ahLst/>
              <a:cxnLst/>
              <a:rect l="l" t="t" r="r" b="b"/>
              <a:pathLst>
                <a:path w="6350000" h="6349975">
                  <a:moveTo>
                    <a:pt x="6350000" y="3175025"/>
                  </a:moveTo>
                  <a:cubicBezTo>
                    <a:pt x="6350000" y="4928451"/>
                    <a:pt x="4928476" y="6349975"/>
                    <a:pt x="3175000" y="6349975"/>
                  </a:cubicBezTo>
                  <a:cubicBezTo>
                    <a:pt x="1421498" y="6349975"/>
                    <a:pt x="0" y="4928451"/>
                    <a:pt x="0" y="3175025"/>
                  </a:cubicBezTo>
                  <a:cubicBezTo>
                    <a:pt x="0" y="1421511"/>
                    <a:pt x="1421498" y="0"/>
                    <a:pt x="3175000" y="0"/>
                  </a:cubicBezTo>
                  <a:cubicBezTo>
                    <a:pt x="4928502" y="0"/>
                    <a:pt x="6350000" y="1421511"/>
                    <a:pt x="6350000" y="3175025"/>
                  </a:cubicBezTo>
                  <a:close/>
                </a:path>
              </a:pathLst>
            </a:custGeom>
            <a:blipFill>
              <a:blip r:embed="rId5"/>
              <a:stretch>
                <a:fillRect l="-15154" t="-2581" r="-14521" b="-60028"/>
              </a:stretch>
            </a:blipFill>
            <a:ln w="22225">
              <a:noFill/>
            </a:ln>
          </p:spPr>
          <p:txBody>
            <a:bodyPr/>
            <a:lstStyle/>
            <a:p>
              <a:endParaRPr lang="en-US"/>
            </a:p>
          </p:txBody>
        </p:sp>
      </p:grpSp>
      <p:cxnSp>
        <p:nvCxnSpPr>
          <p:cNvPr id="7" name="Straight Connector 6">
            <a:extLst>
              <a:ext uri="{FF2B5EF4-FFF2-40B4-BE49-F238E27FC236}">
                <a16:creationId xmlns:a16="http://schemas.microsoft.com/office/drawing/2014/main" id="{4195773B-3B5F-A22E-36A3-AC5D6E1B5556}"/>
              </a:ext>
            </a:extLst>
          </p:cNvPr>
          <p:cNvCxnSpPr>
            <a:cxnSpLocks/>
          </p:cNvCxnSpPr>
          <p:nvPr/>
        </p:nvCxnSpPr>
        <p:spPr>
          <a:xfrm>
            <a:off x="4361561" y="3673232"/>
            <a:ext cx="564588" cy="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DBB616D-1759-5C97-D1B2-13A986868CCB}"/>
              </a:ext>
            </a:extLst>
          </p:cNvPr>
          <p:cNvCxnSpPr>
            <a:cxnSpLocks/>
          </p:cNvCxnSpPr>
          <p:nvPr/>
        </p:nvCxnSpPr>
        <p:spPr>
          <a:xfrm>
            <a:off x="7608360" y="3673232"/>
            <a:ext cx="564588" cy="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Slide Number Placeholder 5">
            <a:extLst>
              <a:ext uri="{FF2B5EF4-FFF2-40B4-BE49-F238E27FC236}">
                <a16:creationId xmlns:a16="http://schemas.microsoft.com/office/drawing/2014/main" id="{C6FB0905-571A-F833-26E8-B0D34B4FD6CB}"/>
              </a:ext>
            </a:extLst>
          </p:cNvPr>
          <p:cNvSpPr txBox="1">
            <a:spLocks/>
          </p:cNvSpPr>
          <p:nvPr/>
        </p:nvSpPr>
        <p:spPr>
          <a:xfrm>
            <a:off x="8540496" y="6356350"/>
            <a:ext cx="2743200" cy="365125"/>
          </a:xfrm>
          <a:prstGeom prst="rect">
            <a:avLst/>
          </a:prstGeom>
        </p:spPr>
        <p:txBody>
          <a:bodyPr vert="horz" lIns="91440" tIns="45720" rIns="91440" bIns="45720" rtlCol="0" anchor="ctr">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fld id="{03F1EFBE-6FC5-4E3B-A532-A391AE8323A1}" type="slidenum">
              <a:rPr lang="en-US" sz="1200" smtClean="0">
                <a:solidFill>
                  <a:prstClr val="black">
                    <a:lumMod val="50000"/>
                    <a:lumOff val="50000"/>
                  </a:prstClr>
                </a:solidFill>
                <a:latin typeface="Calibri" panose="020F0502020204030204"/>
              </a:rPr>
              <a:pPr algn="r">
                <a:spcAft>
                  <a:spcPts val="600"/>
                </a:spcAft>
                <a:defRPr/>
              </a:pPr>
              <a:t>2</a:t>
            </a:fld>
            <a:endParaRPr lang="en-US" sz="1200" dirty="0">
              <a:solidFill>
                <a:prstClr val="black">
                  <a:lumMod val="50000"/>
                  <a:lumOff val="50000"/>
                </a:prstClr>
              </a:solidFill>
              <a:latin typeface="Calibri" panose="020F0502020204030204"/>
            </a:endParaRPr>
          </a:p>
        </p:txBody>
      </p:sp>
      <p:cxnSp>
        <p:nvCxnSpPr>
          <p:cNvPr id="18" name="Straight Connector 17">
            <a:extLst>
              <a:ext uri="{FF2B5EF4-FFF2-40B4-BE49-F238E27FC236}">
                <a16:creationId xmlns:a16="http://schemas.microsoft.com/office/drawing/2014/main" id="{CFC775DC-E46C-9D88-CFCE-6C0895D5B5CE}"/>
              </a:ext>
            </a:extLst>
          </p:cNvPr>
          <p:cNvCxnSpPr>
            <a:cxnSpLocks/>
          </p:cNvCxnSpPr>
          <p:nvPr/>
        </p:nvCxnSpPr>
        <p:spPr>
          <a:xfrm>
            <a:off x="4052592" y="3716228"/>
            <a:ext cx="1153062" cy="0"/>
          </a:xfrm>
          <a:prstGeom prst="line">
            <a:avLst/>
          </a:prstGeom>
          <a:ln w="1905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A69BA39-2988-A24A-3F8F-5DE955B8505A}"/>
              </a:ext>
            </a:extLst>
          </p:cNvPr>
          <p:cNvCxnSpPr>
            <a:cxnSpLocks/>
          </p:cNvCxnSpPr>
          <p:nvPr/>
        </p:nvCxnSpPr>
        <p:spPr>
          <a:xfrm>
            <a:off x="7303602" y="3717190"/>
            <a:ext cx="1153062" cy="0"/>
          </a:xfrm>
          <a:prstGeom prst="line">
            <a:avLst/>
          </a:prstGeom>
          <a:ln w="1905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0093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Freeform: Shape 8">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F7C1B8C-6FBE-6EFD-E50D-194903D8CA99}"/>
              </a:ext>
            </a:extLst>
          </p:cNvPr>
          <p:cNvSpPr>
            <a:spLocks noGrp="1"/>
          </p:cNvSpPr>
          <p:nvPr>
            <p:ph type="ctrTitle"/>
          </p:nvPr>
        </p:nvSpPr>
        <p:spPr>
          <a:xfrm>
            <a:off x="1524003" y="1999615"/>
            <a:ext cx="9144000" cy="2764028"/>
          </a:xfrm>
        </p:spPr>
        <p:txBody>
          <a:bodyPr anchor="ctr">
            <a:normAutofit/>
          </a:bodyPr>
          <a:lstStyle/>
          <a:p>
            <a:r>
              <a:rPr lang="en-US" b="1"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Ten Ethical Traps</a:t>
            </a:r>
            <a:br>
              <a:rPr lang="en-US" b="1"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br>
            <a:r>
              <a:rPr lang="en-US" b="1"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Facing In-House Lawyers</a:t>
            </a:r>
          </a:p>
        </p:txBody>
      </p:sp>
      <p:sp>
        <p:nvSpPr>
          <p:cNvPr id="13" name="Rectangle 12">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45372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14">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p:cNvSpPr>
            <a:spLocks noGrp="1"/>
          </p:cNvSpPr>
          <p:nvPr>
            <p:ph type="title"/>
          </p:nvPr>
        </p:nvSpPr>
        <p:spPr>
          <a:xfrm>
            <a:off x="1115568" y="548640"/>
            <a:ext cx="9533675" cy="1179576"/>
          </a:xfrm>
        </p:spPr>
        <p:txBody>
          <a:bodyPr vert="horz" lIns="91440" tIns="45720" rIns="91440" bIns="45720" rtlCol="0" anchor="ctr">
            <a:noAutofit/>
          </a:bodyPr>
          <a:lstStyle/>
          <a:p>
            <a:r>
              <a:rPr lang="en-US" sz="3200" b="1" kern="12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Trap #1: Forgetting Who The Client Is</a:t>
            </a:r>
          </a:p>
        </p:txBody>
      </p:sp>
      <p:sp>
        <p:nvSpPr>
          <p:cNvPr id="17" name="Rectangle 16">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ontent Placeholder 4"/>
          <p:cNvSpPr>
            <a:spLocks noGrp="1"/>
          </p:cNvSpPr>
          <p:nvPr>
            <p:ph sz="quarter" idx="14"/>
          </p:nvPr>
        </p:nvSpPr>
        <p:spPr>
          <a:xfrm>
            <a:off x="1115568" y="2481943"/>
            <a:ext cx="10168128" cy="3695020"/>
          </a:xfrm>
        </p:spPr>
        <p:txBody>
          <a:bodyPr vert="horz" lIns="91440" tIns="45720" rIns="91440" bIns="45720" rtlCol="0">
            <a:normAutofit/>
          </a:bodyPr>
          <a:lstStyle/>
          <a:p>
            <a:pPr marL="380990">
              <a:lnSpc>
                <a:spcPct val="120000"/>
              </a:lnSpc>
            </a:pPr>
            <a:r>
              <a:rPr lang="en-US" sz="2200" dirty="0">
                <a:latin typeface="Open Sans" panose="020B0606030504020204" pitchFamily="34" charset="0"/>
                <a:ea typeface="Open Sans" panose="020B0606030504020204" pitchFamily="34" charset="0"/>
                <a:cs typeface="Open Sans" panose="020B0606030504020204" pitchFamily="34" charset="0"/>
              </a:rPr>
              <a:t>You represent the company, not individual employees or senior managers.</a:t>
            </a:r>
          </a:p>
          <a:p>
            <a:pPr marL="380990">
              <a:lnSpc>
                <a:spcPct val="120000"/>
              </a:lnSpc>
            </a:pPr>
            <a:r>
              <a:rPr lang="en-US" sz="2200" dirty="0">
                <a:latin typeface="Open Sans" panose="020B0606030504020204" pitchFamily="34" charset="0"/>
                <a:ea typeface="Open Sans" panose="020B0606030504020204" pitchFamily="34" charset="0"/>
                <a:cs typeface="Open Sans" panose="020B0606030504020204" pitchFamily="34" charset="0"/>
              </a:rPr>
              <a:t>What happens when an employee believes you represent them?</a:t>
            </a:r>
          </a:p>
          <a:p>
            <a:pPr marL="838190" lvl="1">
              <a:lnSpc>
                <a:spcPct val="120000"/>
              </a:lnSpc>
            </a:pPr>
            <a:r>
              <a:rPr lang="en-US" sz="2200" dirty="0">
                <a:latin typeface="Open Sans" panose="020B0606030504020204" pitchFamily="34" charset="0"/>
                <a:ea typeface="Open Sans" panose="020B0606030504020204" pitchFamily="34" charset="0"/>
                <a:cs typeface="Open Sans" panose="020B0606030504020204" pitchFamily="34" charset="0"/>
              </a:rPr>
              <a:t>Remind them you represent the company, not individuals.</a:t>
            </a:r>
          </a:p>
          <a:p>
            <a:pPr marL="838190" lvl="1">
              <a:lnSpc>
                <a:spcPct val="120000"/>
              </a:lnSpc>
            </a:pPr>
            <a:r>
              <a:rPr lang="en-US" sz="2200" dirty="0">
                <a:latin typeface="Open Sans" panose="020B0606030504020204" pitchFamily="34" charset="0"/>
                <a:ea typeface="Open Sans" panose="020B0606030504020204" pitchFamily="34" charset="0"/>
                <a:cs typeface="Open Sans" panose="020B0606030504020204" pitchFamily="34" charset="0"/>
              </a:rPr>
              <a:t>Inform them of the potential conflict of interest.</a:t>
            </a:r>
          </a:p>
          <a:p>
            <a:pPr marL="838190" lvl="1">
              <a:lnSpc>
                <a:spcPct val="120000"/>
              </a:lnSpc>
            </a:pPr>
            <a:r>
              <a:rPr lang="en-US" sz="2200" dirty="0">
                <a:latin typeface="Open Sans" panose="020B0606030504020204" pitchFamily="34" charset="0"/>
                <a:ea typeface="Open Sans" panose="020B0606030504020204" pitchFamily="34" charset="0"/>
                <a:cs typeface="Open Sans" panose="020B0606030504020204" pitchFamily="34" charset="0"/>
              </a:rPr>
              <a:t>Encourage them to obtain independent counsel, if needed.</a:t>
            </a:r>
          </a:p>
          <a:p>
            <a:pPr marL="380990"/>
            <a:endParaRPr lang="en-US" sz="2200" dirty="0">
              <a:latin typeface="Open Sans" panose="020B0606030504020204" pitchFamily="34" charset="0"/>
              <a:ea typeface="Open Sans" panose="020B0606030504020204" pitchFamily="34" charset="0"/>
              <a:cs typeface="Open Sans" panose="020B0606030504020204" pitchFamily="34" charset="0"/>
            </a:endParaRPr>
          </a:p>
        </p:txBody>
      </p:sp>
      <p:sp>
        <p:nvSpPr>
          <p:cNvPr id="6" name="Slide Number Placeholder 5"/>
          <p:cNvSpPr>
            <a:spLocks noGrp="1"/>
          </p:cNvSpPr>
          <p:nvPr>
            <p:ph type="sldNum" sz="quarter" idx="15"/>
          </p:nvPr>
        </p:nvSpPr>
        <p:spPr>
          <a:xfrm>
            <a:off x="8540496"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03F1EFBE-6FC5-4E3B-A532-A391AE8323A1}" type="slidenum">
              <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4</a:t>
            </a:fld>
            <a:endPar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3D85AD4D-F83E-0779-711C-BAF00B24DCCD}"/>
              </a:ext>
            </a:extLst>
          </p:cNvPr>
          <p:cNvSpPr txBox="1"/>
          <p:nvPr/>
        </p:nvSpPr>
        <p:spPr>
          <a:xfrm>
            <a:off x="7514705" y="5807631"/>
            <a:ext cx="3839095" cy="553998"/>
          </a:xfrm>
          <a:prstGeom prst="rect">
            <a:avLst/>
          </a:prstGeom>
          <a:noFill/>
        </p:spPr>
        <p:txBody>
          <a:bodyPr wrap="square" rtlCol="0">
            <a:spAutoFit/>
          </a:bodyPr>
          <a:lstStyle/>
          <a:p>
            <a:pPr algn="r"/>
            <a:r>
              <a:rPr lang="en-US" sz="3000" i="1" dirty="0">
                <a:solidFill>
                  <a:schemeClr val="accent1">
                    <a:lumMod val="75000"/>
                  </a:schemeClr>
                </a:solidFill>
              </a:rPr>
              <a:t>TDRPC 1.13(a)</a:t>
            </a:r>
          </a:p>
        </p:txBody>
      </p:sp>
    </p:spTree>
    <p:extLst>
      <p:ext uri="{BB962C8B-B14F-4D97-AF65-F5344CB8AC3E}">
        <p14:creationId xmlns:p14="http://schemas.microsoft.com/office/powerpoint/2010/main" val="564000869"/>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14">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p:cNvSpPr>
            <a:spLocks noGrp="1"/>
          </p:cNvSpPr>
          <p:nvPr>
            <p:ph type="title"/>
          </p:nvPr>
        </p:nvSpPr>
        <p:spPr>
          <a:xfrm>
            <a:off x="1115568" y="548640"/>
            <a:ext cx="9533675" cy="1179576"/>
          </a:xfrm>
        </p:spPr>
        <p:txBody>
          <a:bodyPr vert="horz" lIns="91440" tIns="45720" rIns="91440" bIns="45720" rtlCol="0" anchor="ctr">
            <a:noAutofit/>
          </a:bodyPr>
          <a:lstStyle/>
          <a:p>
            <a:r>
              <a:rPr lang="en-US" sz="3200" b="1" kern="12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Trap #2: Navigating Your Hybrid Role</a:t>
            </a:r>
          </a:p>
        </p:txBody>
      </p:sp>
      <p:sp>
        <p:nvSpPr>
          <p:cNvPr id="17" name="Rectangle 16">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ontent Placeholder 4"/>
          <p:cNvSpPr>
            <a:spLocks noGrp="1"/>
          </p:cNvSpPr>
          <p:nvPr>
            <p:ph sz="quarter" idx="14"/>
          </p:nvPr>
        </p:nvSpPr>
        <p:spPr>
          <a:xfrm>
            <a:off x="1115568" y="2481943"/>
            <a:ext cx="10168128" cy="3695020"/>
          </a:xfrm>
        </p:spPr>
        <p:txBody>
          <a:bodyPr vert="horz" lIns="91440" tIns="45720" rIns="91440" bIns="45720" rtlCol="0">
            <a:normAutofit/>
          </a:bodyPr>
          <a:lstStyle/>
          <a:p>
            <a:pPr rtl="0">
              <a:buSzPts val="2800"/>
              <a:buFont typeface="Arial" panose="020B0604020202020204" pitchFamily="34" charset="0"/>
              <a:buChar char="•"/>
            </a:pPr>
            <a:r>
              <a:rPr lang="en-US" sz="2200" b="0" i="0" u="none" strike="noStrike" kern="1200"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As an in-house lawyer, you often provide both business and legal advice, resulting in managers viewing you as a “team member.”</a:t>
            </a:r>
            <a:br>
              <a:rPr lang="en-US" sz="2200" b="0" i="0" u="none" strike="noStrike" kern="1200"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br>
            <a:endParaRPr lang="en-US" sz="2200" b="0" i="0" u="none" strike="noStrike" kern="1200" baseline="0"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p>
            <a:pPr rtl="0">
              <a:buSzPts val="2800"/>
              <a:buFont typeface="Arial" panose="020B0604020202020204" pitchFamily="34" charset="0"/>
              <a:buChar char="•"/>
            </a:pPr>
            <a:r>
              <a:rPr lang="en-US" sz="2200" b="0" i="0" u="none" strike="noStrike" kern="1200"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Why is this </a:t>
            </a:r>
            <a:r>
              <a:rPr lang="en-US" sz="2200" b="1" i="0" u="none" strike="noStrike" kern="1200"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beneficial</a:t>
            </a:r>
            <a:r>
              <a:rPr lang="en-US" sz="2200" b="0" i="0" u="none" strike="noStrike" kern="1200"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a:t>
            </a:r>
          </a:p>
          <a:p>
            <a:pPr lvl="1">
              <a:buSzPts val="2400"/>
            </a:pPr>
            <a:r>
              <a:rPr lang="en-US" sz="2200" b="0" i="0" u="none" strike="noStrike" kern="1200"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Better upfront knowledge of company systems and transactions.</a:t>
            </a:r>
          </a:p>
          <a:p>
            <a:pPr lvl="1">
              <a:buSzPts val="2400"/>
            </a:pPr>
            <a:r>
              <a:rPr lang="en-US" sz="2200" b="0" i="0" u="none" strike="noStrike" kern="1200"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Help identify risk and find solutions.</a:t>
            </a:r>
            <a:br>
              <a:rPr lang="en-US" sz="2200" b="0" i="0" u="none" strike="noStrike" kern="1200"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br>
            <a:endParaRPr lang="en-US" sz="2200" b="0" i="0" u="none" strike="noStrike" kern="1200" baseline="0"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p>
            <a:pPr rtl="0">
              <a:buSzPts val="2800"/>
              <a:buFont typeface="Arial" panose="020B0604020202020204" pitchFamily="34" charset="0"/>
              <a:buChar char="•"/>
            </a:pPr>
            <a:r>
              <a:rPr lang="en-US" sz="2200" b="0" i="0" u="none" strike="noStrike" kern="1200"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Why is this </a:t>
            </a:r>
            <a:r>
              <a:rPr lang="en-US" sz="2200" b="1" i="0" u="none" strike="noStrike" kern="1200"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problematic</a:t>
            </a:r>
            <a:r>
              <a:rPr lang="en-US" sz="2200" b="0" i="0" u="none" strike="noStrike" kern="1200"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a:t>
            </a:r>
          </a:p>
          <a:p>
            <a:pPr lvl="1">
              <a:buSzPts val="2400"/>
            </a:pPr>
            <a:r>
              <a:rPr lang="en-US" sz="2200" b="0" i="0" u="none" strike="noStrike" kern="1200"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May give rise to conflict of interest.</a:t>
            </a:r>
          </a:p>
          <a:p>
            <a:pPr lvl="1">
              <a:buSzPts val="2400"/>
            </a:pPr>
            <a:r>
              <a:rPr lang="en-US" sz="2200" b="0" i="0" u="none" strike="noStrike" kern="1200"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May breach confidentiality or waive attorney-client privilege.</a:t>
            </a:r>
          </a:p>
          <a:p>
            <a:pPr marL="380990"/>
            <a:endParaRPr lang="en-US" sz="2200" dirty="0">
              <a:latin typeface="Open Sans" panose="020B0606030504020204" pitchFamily="34" charset="0"/>
              <a:ea typeface="Open Sans" panose="020B0606030504020204" pitchFamily="34" charset="0"/>
              <a:cs typeface="Open Sans" panose="020B0606030504020204" pitchFamily="34" charset="0"/>
            </a:endParaRPr>
          </a:p>
        </p:txBody>
      </p:sp>
      <p:sp>
        <p:nvSpPr>
          <p:cNvPr id="6" name="Slide Number Placeholder 5"/>
          <p:cNvSpPr>
            <a:spLocks noGrp="1"/>
          </p:cNvSpPr>
          <p:nvPr>
            <p:ph type="sldNum" sz="quarter" idx="15"/>
          </p:nvPr>
        </p:nvSpPr>
        <p:spPr>
          <a:xfrm>
            <a:off x="8540496"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03F1EFBE-6FC5-4E3B-A532-A391AE8323A1}" type="slidenum">
              <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5</a:t>
            </a:fld>
            <a:endPar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3D85AD4D-F83E-0779-711C-BAF00B24DCCD}"/>
              </a:ext>
            </a:extLst>
          </p:cNvPr>
          <p:cNvSpPr txBox="1"/>
          <p:nvPr/>
        </p:nvSpPr>
        <p:spPr>
          <a:xfrm>
            <a:off x="7366000" y="6116697"/>
            <a:ext cx="4498622" cy="553998"/>
          </a:xfrm>
          <a:prstGeom prst="rect">
            <a:avLst/>
          </a:prstGeom>
          <a:noFill/>
        </p:spPr>
        <p:txBody>
          <a:bodyPr wrap="square" rtlCol="0">
            <a:spAutoFit/>
          </a:bodyPr>
          <a:lstStyle/>
          <a:p>
            <a:pPr algn="r"/>
            <a:r>
              <a:rPr lang="en-US" sz="3000" i="1" dirty="0">
                <a:solidFill>
                  <a:schemeClr val="accent1">
                    <a:lumMod val="75000"/>
                  </a:schemeClr>
                </a:solidFill>
              </a:rPr>
              <a:t>TDRPC 1.05, 1.06 and 1.13</a:t>
            </a:r>
          </a:p>
        </p:txBody>
      </p:sp>
    </p:spTree>
    <p:extLst>
      <p:ext uri="{BB962C8B-B14F-4D97-AF65-F5344CB8AC3E}">
        <p14:creationId xmlns:p14="http://schemas.microsoft.com/office/powerpoint/2010/main" val="58806213"/>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14">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p:cNvSpPr>
            <a:spLocks noGrp="1"/>
          </p:cNvSpPr>
          <p:nvPr>
            <p:ph type="title"/>
          </p:nvPr>
        </p:nvSpPr>
        <p:spPr>
          <a:xfrm>
            <a:off x="1115568" y="548640"/>
            <a:ext cx="9533675" cy="1179576"/>
          </a:xfrm>
        </p:spPr>
        <p:txBody>
          <a:bodyPr vert="horz" lIns="91440" tIns="45720" rIns="91440" bIns="45720" rtlCol="0" anchor="ctr">
            <a:noAutofit/>
          </a:bodyPr>
          <a:lstStyle/>
          <a:p>
            <a:r>
              <a:rPr lang="en-US" sz="3200" b="1" kern="12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Trap #3: Failing to Investigate</a:t>
            </a:r>
          </a:p>
        </p:txBody>
      </p:sp>
      <p:sp>
        <p:nvSpPr>
          <p:cNvPr id="17" name="Rectangle 16">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ontent Placeholder 4"/>
          <p:cNvSpPr>
            <a:spLocks noGrp="1"/>
          </p:cNvSpPr>
          <p:nvPr>
            <p:ph sz="quarter" idx="14"/>
          </p:nvPr>
        </p:nvSpPr>
        <p:spPr>
          <a:xfrm>
            <a:off x="1115568" y="2481943"/>
            <a:ext cx="10168128" cy="3695020"/>
          </a:xfrm>
        </p:spPr>
        <p:txBody>
          <a:bodyPr vert="horz" lIns="91440" tIns="45720" rIns="91440" bIns="45720" rtlCol="0">
            <a:normAutofit/>
          </a:bodyPr>
          <a:lstStyle/>
          <a:p>
            <a:r>
              <a:rPr lang="en-US" sz="2200" dirty="0">
                <a:latin typeface="Open Sans" panose="020B0606030504020204" pitchFamily="34" charset="0"/>
                <a:ea typeface="Open Sans" panose="020B0606030504020204" pitchFamily="34" charset="0"/>
                <a:cs typeface="Open Sans" panose="020B0606030504020204" pitchFamily="34" charset="0"/>
              </a:rPr>
              <a:t>If you have knowledge that a constituent has committed or intends to commit an action in violation of a legal obligation or law imputable to the company, you must take reasonable steps to remedy.</a:t>
            </a:r>
          </a:p>
          <a:p>
            <a:pPr lvl="1"/>
            <a:r>
              <a:rPr lang="en-US" sz="2200" dirty="0">
                <a:latin typeface="Open Sans" panose="020B0606030504020204" pitchFamily="34" charset="0"/>
                <a:ea typeface="Open Sans" panose="020B0606030504020204" pitchFamily="34" charset="0"/>
                <a:cs typeface="Open Sans" panose="020B0606030504020204" pitchFamily="34" charset="0"/>
              </a:rPr>
              <a:t>Knowledge may be inferred under the circumstances.</a:t>
            </a:r>
          </a:p>
          <a:p>
            <a:pPr marL="457200" lvl="1" indent="0">
              <a:buNone/>
            </a:pPr>
            <a:endParaRPr lang="en-US" sz="2200" dirty="0">
              <a:latin typeface="Open Sans" panose="020B0606030504020204" pitchFamily="34" charset="0"/>
              <a:ea typeface="Open Sans" panose="020B0606030504020204" pitchFamily="34" charset="0"/>
              <a:cs typeface="Open Sans" panose="020B0606030504020204" pitchFamily="34" charset="0"/>
            </a:endParaRPr>
          </a:p>
          <a:p>
            <a:r>
              <a:rPr lang="en-US" sz="2200" dirty="0">
                <a:latin typeface="Open Sans" panose="020B0606030504020204" pitchFamily="34" charset="0"/>
                <a:ea typeface="Open Sans" panose="020B0606030504020204" pitchFamily="34" charset="0"/>
                <a:cs typeface="Open Sans" panose="020B0606030504020204" pitchFamily="34" charset="0"/>
              </a:rPr>
              <a:t>You must act with reasonable diligence in representing the company.</a:t>
            </a:r>
          </a:p>
          <a:p>
            <a:pPr lvl="1"/>
            <a:r>
              <a:rPr lang="en-US" sz="2200" dirty="0">
                <a:latin typeface="Open Sans" panose="020B0606030504020204" pitchFamily="34" charset="0"/>
                <a:ea typeface="Open Sans" panose="020B0606030504020204" pitchFamily="34" charset="0"/>
                <a:cs typeface="Open Sans" panose="020B0606030504020204" pitchFamily="34" charset="0"/>
              </a:rPr>
              <a:t>No “ostrich defense” – you cannot simply turn a blind eye to wrongdoing.</a:t>
            </a:r>
          </a:p>
          <a:p>
            <a:pPr lvl="1"/>
            <a:r>
              <a:rPr lang="en-US" sz="2200" dirty="0">
                <a:latin typeface="Open Sans" panose="020B0606030504020204" pitchFamily="34" charset="0"/>
                <a:ea typeface="Open Sans" panose="020B0606030504020204" pitchFamily="34" charset="0"/>
                <a:cs typeface="Open Sans" panose="020B0606030504020204" pitchFamily="34" charset="0"/>
              </a:rPr>
              <a:t>This requires getting all the facts.</a:t>
            </a:r>
          </a:p>
          <a:p>
            <a:pPr marL="380990"/>
            <a:endParaRPr lang="en-US" sz="2200" dirty="0">
              <a:latin typeface="Open Sans" panose="020B0606030504020204" pitchFamily="34" charset="0"/>
              <a:ea typeface="Open Sans" panose="020B0606030504020204" pitchFamily="34" charset="0"/>
              <a:cs typeface="Open Sans" panose="020B0606030504020204" pitchFamily="34" charset="0"/>
            </a:endParaRPr>
          </a:p>
        </p:txBody>
      </p:sp>
      <p:sp>
        <p:nvSpPr>
          <p:cNvPr id="6" name="Slide Number Placeholder 5"/>
          <p:cNvSpPr>
            <a:spLocks noGrp="1"/>
          </p:cNvSpPr>
          <p:nvPr>
            <p:ph type="sldNum" sz="quarter" idx="15"/>
          </p:nvPr>
        </p:nvSpPr>
        <p:spPr>
          <a:xfrm>
            <a:off x="8540496"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03F1EFBE-6FC5-4E3B-A532-A391AE8323A1}" type="slidenum">
              <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6</a:t>
            </a:fld>
            <a:endPar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3D85AD4D-F83E-0779-711C-BAF00B24DCCD}"/>
              </a:ext>
            </a:extLst>
          </p:cNvPr>
          <p:cNvSpPr txBox="1"/>
          <p:nvPr/>
        </p:nvSpPr>
        <p:spPr>
          <a:xfrm>
            <a:off x="8030095" y="5636029"/>
            <a:ext cx="3323705" cy="553998"/>
          </a:xfrm>
          <a:prstGeom prst="rect">
            <a:avLst/>
          </a:prstGeom>
          <a:noFill/>
        </p:spPr>
        <p:txBody>
          <a:bodyPr wrap="square" rtlCol="0">
            <a:spAutoFit/>
          </a:bodyPr>
          <a:lstStyle/>
          <a:p>
            <a:pPr algn="r"/>
            <a:r>
              <a:rPr lang="en-US" sz="3000" i="1" dirty="0">
                <a:solidFill>
                  <a:schemeClr val="accent1">
                    <a:lumMod val="75000"/>
                  </a:schemeClr>
                </a:solidFill>
              </a:rPr>
              <a:t>TDRPC 1.13 (b)(c)</a:t>
            </a:r>
          </a:p>
        </p:txBody>
      </p:sp>
    </p:spTree>
    <p:extLst>
      <p:ext uri="{BB962C8B-B14F-4D97-AF65-F5344CB8AC3E}">
        <p14:creationId xmlns:p14="http://schemas.microsoft.com/office/powerpoint/2010/main" val="3464326141"/>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14">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p:cNvSpPr>
            <a:spLocks noGrp="1"/>
          </p:cNvSpPr>
          <p:nvPr>
            <p:ph type="title"/>
          </p:nvPr>
        </p:nvSpPr>
        <p:spPr>
          <a:xfrm>
            <a:off x="1115568" y="548640"/>
            <a:ext cx="9533675" cy="1179576"/>
          </a:xfrm>
        </p:spPr>
        <p:txBody>
          <a:bodyPr vert="horz" lIns="91440" tIns="45720" rIns="91440" bIns="45720" rtlCol="0" anchor="ctr">
            <a:noAutofit/>
          </a:bodyPr>
          <a:lstStyle/>
          <a:p>
            <a:r>
              <a:rPr lang="en-US" sz="3200" b="1" kern="12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Trap #4: Failing to Report</a:t>
            </a:r>
          </a:p>
        </p:txBody>
      </p:sp>
      <p:sp>
        <p:nvSpPr>
          <p:cNvPr id="17" name="Rectangle 16">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ontent Placeholder 4"/>
          <p:cNvSpPr>
            <a:spLocks noGrp="1"/>
          </p:cNvSpPr>
          <p:nvPr>
            <p:ph sz="quarter" idx="14"/>
          </p:nvPr>
        </p:nvSpPr>
        <p:spPr>
          <a:xfrm>
            <a:off x="1115568" y="2370740"/>
            <a:ext cx="10168128" cy="3695020"/>
          </a:xfrm>
        </p:spPr>
        <p:txBody>
          <a:bodyPr vert="horz" lIns="91440" tIns="45720" rIns="91440" bIns="45720" rtlCol="0">
            <a:normAutofit fontScale="92500" lnSpcReduction="10000"/>
          </a:bodyPr>
          <a:lstStyle/>
          <a:p>
            <a:pPr>
              <a:lnSpc>
                <a:spcPct val="110000"/>
              </a:lnSpc>
            </a:pPr>
            <a:r>
              <a:rPr lang="en-US" sz="2200" dirty="0">
                <a:latin typeface="Open Sans" panose="020B0606030504020204" pitchFamily="34" charset="0"/>
                <a:ea typeface="Open Sans" panose="020B0606030504020204" pitchFamily="34" charset="0"/>
                <a:cs typeface="Open Sans" panose="020B0606030504020204" pitchFamily="34" charset="0"/>
              </a:rPr>
              <a:t>If you have </a:t>
            </a:r>
            <a:r>
              <a:rPr lang="en-US" sz="2200" b="1" dirty="0">
                <a:latin typeface="Open Sans" panose="020B0606030504020204" pitchFamily="34" charset="0"/>
                <a:ea typeface="Open Sans" panose="020B0606030504020204" pitchFamily="34" charset="0"/>
                <a:cs typeface="Open Sans" panose="020B0606030504020204" pitchFamily="34" charset="0"/>
              </a:rPr>
              <a:t>knowledge</a:t>
            </a:r>
            <a:r>
              <a:rPr lang="en-US" sz="2200" dirty="0">
                <a:latin typeface="Open Sans" panose="020B0606030504020204" pitchFamily="34" charset="0"/>
                <a:ea typeface="Open Sans" panose="020B0606030504020204" pitchFamily="34" charset="0"/>
                <a:cs typeface="Open Sans" panose="020B0606030504020204" pitchFamily="34" charset="0"/>
              </a:rPr>
              <a:t> that a constituent has committed or intends to commit an action in violation of a legal obligation or law imputable to the company, you must take </a:t>
            </a:r>
            <a:r>
              <a:rPr lang="en-US" sz="2200" b="1" dirty="0">
                <a:latin typeface="Open Sans" panose="020B0606030504020204" pitchFamily="34" charset="0"/>
                <a:ea typeface="Open Sans" panose="020B0606030504020204" pitchFamily="34" charset="0"/>
                <a:cs typeface="Open Sans" panose="020B0606030504020204" pitchFamily="34" charset="0"/>
              </a:rPr>
              <a:t>reasonable steps </a:t>
            </a:r>
            <a:r>
              <a:rPr lang="en-US" sz="2200" dirty="0">
                <a:latin typeface="Open Sans" panose="020B0606030504020204" pitchFamily="34" charset="0"/>
                <a:ea typeface="Open Sans" panose="020B0606030504020204" pitchFamily="34" charset="0"/>
                <a:cs typeface="Open Sans" panose="020B0606030504020204" pitchFamily="34" charset="0"/>
              </a:rPr>
              <a:t>to remedy.</a:t>
            </a:r>
            <a:br>
              <a:rPr lang="en-US" sz="2200" dirty="0">
                <a:latin typeface="Open Sans" panose="020B0606030504020204" pitchFamily="34" charset="0"/>
                <a:ea typeface="Open Sans" panose="020B0606030504020204" pitchFamily="34" charset="0"/>
                <a:cs typeface="Open Sans" panose="020B0606030504020204" pitchFamily="34" charset="0"/>
              </a:rPr>
            </a:br>
            <a:endParaRPr lang="en-US" sz="2200" dirty="0">
              <a:latin typeface="Open Sans" panose="020B0606030504020204" pitchFamily="34" charset="0"/>
              <a:ea typeface="Open Sans" panose="020B0606030504020204" pitchFamily="34" charset="0"/>
              <a:cs typeface="Open Sans" panose="020B0606030504020204" pitchFamily="34" charset="0"/>
            </a:endParaRPr>
          </a:p>
          <a:p>
            <a:pPr>
              <a:lnSpc>
                <a:spcPct val="110000"/>
              </a:lnSpc>
            </a:pPr>
            <a:r>
              <a:rPr lang="en-US" sz="2200" dirty="0">
                <a:latin typeface="Open Sans" panose="020B0606030504020204" pitchFamily="34" charset="0"/>
                <a:ea typeface="Open Sans" panose="020B0606030504020204" pitchFamily="34" charset="0"/>
                <a:cs typeface="Open Sans" panose="020B0606030504020204" pitchFamily="34" charset="0"/>
              </a:rPr>
              <a:t>“Catch 22”: license vs job</a:t>
            </a:r>
          </a:p>
          <a:p>
            <a:pPr lvl="1">
              <a:lnSpc>
                <a:spcPct val="110000"/>
              </a:lnSpc>
            </a:pPr>
            <a:r>
              <a:rPr lang="en-US" sz="2200" dirty="0">
                <a:latin typeface="Open Sans" panose="020B0606030504020204" pitchFamily="34" charset="0"/>
                <a:ea typeface="Open Sans" panose="020B0606030504020204" pitchFamily="34" charset="0"/>
                <a:cs typeface="Open Sans" panose="020B0606030504020204" pitchFamily="34" charset="0"/>
              </a:rPr>
              <a:t>You may be subject to discipline for failing to report the violation.</a:t>
            </a:r>
          </a:p>
          <a:p>
            <a:pPr lvl="1">
              <a:lnSpc>
                <a:spcPct val="110000"/>
              </a:lnSpc>
            </a:pPr>
            <a:r>
              <a:rPr lang="en-US" sz="2200" dirty="0">
                <a:latin typeface="Open Sans" panose="020B0606030504020204" pitchFamily="34" charset="0"/>
                <a:ea typeface="Open Sans" panose="020B0606030504020204" pitchFamily="34" charset="0"/>
                <a:cs typeface="Open Sans" panose="020B0606030504020204" pitchFamily="34" charset="0"/>
              </a:rPr>
              <a:t>You may lose your job for reporting the violation.</a:t>
            </a:r>
            <a:br>
              <a:rPr lang="en-US" sz="2200" dirty="0">
                <a:latin typeface="Open Sans" panose="020B0606030504020204" pitchFamily="34" charset="0"/>
                <a:ea typeface="Open Sans" panose="020B0606030504020204" pitchFamily="34" charset="0"/>
                <a:cs typeface="Open Sans" panose="020B0606030504020204" pitchFamily="34" charset="0"/>
              </a:rPr>
            </a:br>
            <a:endParaRPr lang="en-US" sz="2200" dirty="0">
              <a:latin typeface="Open Sans" panose="020B0606030504020204" pitchFamily="34" charset="0"/>
              <a:ea typeface="Open Sans" panose="020B0606030504020204" pitchFamily="34" charset="0"/>
              <a:cs typeface="Open Sans" panose="020B0606030504020204" pitchFamily="34" charset="0"/>
            </a:endParaRPr>
          </a:p>
          <a:p>
            <a:pPr>
              <a:lnSpc>
                <a:spcPct val="110000"/>
              </a:lnSpc>
            </a:pPr>
            <a:r>
              <a:rPr lang="en-US" sz="2200" b="1" dirty="0">
                <a:latin typeface="Open Sans" panose="020B0606030504020204" pitchFamily="34" charset="0"/>
                <a:ea typeface="Open Sans" panose="020B0606030504020204" pitchFamily="34" charset="0"/>
                <a:cs typeface="Open Sans" panose="020B0606030504020204" pitchFamily="34" charset="0"/>
              </a:rPr>
              <a:t>Sarbanes-Oxley Act </a:t>
            </a:r>
            <a:r>
              <a:rPr lang="en-US" sz="2200" dirty="0">
                <a:latin typeface="Open Sans" panose="020B0606030504020204" pitchFamily="34" charset="0"/>
                <a:ea typeface="Open Sans" panose="020B0606030504020204" pitchFamily="34" charset="0"/>
                <a:cs typeface="Open Sans" panose="020B0606030504020204" pitchFamily="34" charset="0"/>
              </a:rPr>
              <a:t>requires in-house lawyers for publicly traded companies to report “up the ladder” material violations of the law.</a:t>
            </a:r>
          </a:p>
          <a:p>
            <a:endParaRPr lang="en-US" sz="2200" dirty="0">
              <a:latin typeface="Open Sans" panose="020B0606030504020204" pitchFamily="34" charset="0"/>
              <a:ea typeface="Open Sans" panose="020B0606030504020204" pitchFamily="34" charset="0"/>
              <a:cs typeface="Open Sans" panose="020B0606030504020204" pitchFamily="34" charset="0"/>
            </a:endParaRPr>
          </a:p>
          <a:p>
            <a:pPr marL="380990"/>
            <a:endParaRPr lang="en-US" sz="2200" dirty="0">
              <a:latin typeface="Open Sans" panose="020B0606030504020204" pitchFamily="34" charset="0"/>
              <a:ea typeface="Open Sans" panose="020B0606030504020204" pitchFamily="34" charset="0"/>
              <a:cs typeface="Open Sans" panose="020B0606030504020204" pitchFamily="34" charset="0"/>
            </a:endParaRPr>
          </a:p>
        </p:txBody>
      </p:sp>
      <p:sp>
        <p:nvSpPr>
          <p:cNvPr id="6" name="Slide Number Placeholder 5"/>
          <p:cNvSpPr>
            <a:spLocks noGrp="1"/>
          </p:cNvSpPr>
          <p:nvPr>
            <p:ph type="sldNum" sz="quarter" idx="15"/>
          </p:nvPr>
        </p:nvSpPr>
        <p:spPr>
          <a:xfrm>
            <a:off x="8540496"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03F1EFBE-6FC5-4E3B-A532-A391AE8323A1}" type="slidenum">
              <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7</a:t>
            </a:fld>
            <a:endPar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3D85AD4D-F83E-0779-711C-BAF00B24DCCD}"/>
              </a:ext>
            </a:extLst>
          </p:cNvPr>
          <p:cNvSpPr txBox="1"/>
          <p:nvPr/>
        </p:nvSpPr>
        <p:spPr>
          <a:xfrm>
            <a:off x="7830589" y="5636029"/>
            <a:ext cx="3523211" cy="553998"/>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3000" b="0" i="1" u="none" strike="noStrike" kern="1200" cap="none" spc="0" normalizeH="0" baseline="0" noProof="0" dirty="0">
                <a:ln>
                  <a:noFill/>
                </a:ln>
                <a:solidFill>
                  <a:srgbClr val="5B9BD5">
                    <a:lumMod val="75000"/>
                  </a:srgbClr>
                </a:solidFill>
                <a:effectLst/>
                <a:uLnTx/>
                <a:uFillTx/>
                <a:latin typeface="Calibri" panose="020F0502020204030204"/>
                <a:ea typeface="+mn-ea"/>
                <a:cs typeface="+mn-cs"/>
              </a:rPr>
              <a:t>TDRPC 1.13</a:t>
            </a:r>
          </a:p>
        </p:txBody>
      </p:sp>
    </p:spTree>
    <p:extLst>
      <p:ext uri="{BB962C8B-B14F-4D97-AF65-F5344CB8AC3E}">
        <p14:creationId xmlns:p14="http://schemas.microsoft.com/office/powerpoint/2010/main" val="282222575"/>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14">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p:cNvSpPr>
            <a:spLocks noGrp="1"/>
          </p:cNvSpPr>
          <p:nvPr>
            <p:ph type="title"/>
          </p:nvPr>
        </p:nvSpPr>
        <p:spPr>
          <a:xfrm>
            <a:off x="1115568" y="548640"/>
            <a:ext cx="9533675" cy="1179576"/>
          </a:xfrm>
        </p:spPr>
        <p:txBody>
          <a:bodyPr vert="horz" lIns="91440" tIns="45720" rIns="91440" bIns="45720" rtlCol="0" anchor="ctr">
            <a:noAutofit/>
          </a:bodyPr>
          <a:lstStyle/>
          <a:p>
            <a:r>
              <a:rPr lang="en-US" sz="3200" b="1" kern="12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Trap #5: Engaging in Misconduct</a:t>
            </a:r>
          </a:p>
        </p:txBody>
      </p:sp>
      <p:sp>
        <p:nvSpPr>
          <p:cNvPr id="17" name="Rectangle 16">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ontent Placeholder 4"/>
          <p:cNvSpPr>
            <a:spLocks noGrp="1"/>
          </p:cNvSpPr>
          <p:nvPr>
            <p:ph sz="quarter" idx="14"/>
          </p:nvPr>
        </p:nvSpPr>
        <p:spPr>
          <a:xfrm>
            <a:off x="1115568" y="2370740"/>
            <a:ext cx="10168128" cy="3695020"/>
          </a:xfrm>
        </p:spPr>
        <p:txBody>
          <a:bodyPr vert="horz" lIns="91440" tIns="45720" rIns="91440" bIns="45720" rtlCol="0">
            <a:normAutofit/>
          </a:bodyPr>
          <a:lstStyle/>
          <a:p>
            <a:pPr>
              <a:lnSpc>
                <a:spcPct val="110000"/>
              </a:lnSpc>
            </a:pPr>
            <a:r>
              <a:rPr lang="en-US" sz="2200" dirty="0">
                <a:latin typeface="Open Sans" panose="020B0606030504020204" pitchFamily="34" charset="0"/>
                <a:ea typeface="Open Sans" panose="020B0606030504020204" pitchFamily="34" charset="0"/>
                <a:cs typeface="Open Sans" panose="020B0606030504020204" pitchFamily="34" charset="0"/>
              </a:rPr>
              <a:t>You may not engage in conduct involving </a:t>
            </a:r>
            <a:r>
              <a:rPr lang="en-US" sz="2200" b="1" dirty="0">
                <a:latin typeface="Open Sans" panose="020B0606030504020204" pitchFamily="34" charset="0"/>
                <a:ea typeface="Open Sans" panose="020B0606030504020204" pitchFamily="34" charset="0"/>
                <a:cs typeface="Open Sans" panose="020B0606030504020204" pitchFamily="34" charset="0"/>
              </a:rPr>
              <a:t>dishonesty, fraud, deceit, or misrepresentation.</a:t>
            </a:r>
            <a:br>
              <a:rPr lang="en-US" sz="2200" b="1" dirty="0">
                <a:latin typeface="Open Sans" panose="020B0606030504020204" pitchFamily="34" charset="0"/>
                <a:ea typeface="Open Sans" panose="020B0606030504020204" pitchFamily="34" charset="0"/>
                <a:cs typeface="Open Sans" panose="020B0606030504020204" pitchFamily="34" charset="0"/>
              </a:rPr>
            </a:br>
            <a:endParaRPr lang="en-US" sz="2200" b="1" dirty="0">
              <a:latin typeface="Open Sans" panose="020B0606030504020204" pitchFamily="34" charset="0"/>
              <a:ea typeface="Open Sans" panose="020B0606030504020204" pitchFamily="34" charset="0"/>
              <a:cs typeface="Open Sans" panose="020B0606030504020204" pitchFamily="34" charset="0"/>
            </a:endParaRPr>
          </a:p>
          <a:p>
            <a:pPr>
              <a:lnSpc>
                <a:spcPct val="110000"/>
              </a:lnSpc>
            </a:pPr>
            <a:r>
              <a:rPr lang="en-US" sz="2200" dirty="0">
                <a:latin typeface="Open Sans" panose="020B0606030504020204" pitchFamily="34" charset="0"/>
                <a:ea typeface="Open Sans" panose="020B0606030504020204" pitchFamily="34" charset="0"/>
                <a:cs typeface="Open Sans" panose="020B0606030504020204" pitchFamily="34" charset="0"/>
              </a:rPr>
              <a:t>You may not engage in conduct constituting </a:t>
            </a:r>
            <a:r>
              <a:rPr lang="en-US" sz="2200" b="1" dirty="0">
                <a:latin typeface="Open Sans" panose="020B0606030504020204" pitchFamily="34" charset="0"/>
                <a:ea typeface="Open Sans" panose="020B0606030504020204" pitchFamily="34" charset="0"/>
                <a:cs typeface="Open Sans" panose="020B0606030504020204" pitchFamily="34" charset="0"/>
              </a:rPr>
              <a:t>obstruction of justice</a:t>
            </a:r>
            <a:r>
              <a:rPr lang="en-US" sz="2200" dirty="0">
                <a:latin typeface="Open Sans" panose="020B0606030504020204" pitchFamily="34" charset="0"/>
                <a:ea typeface="Open Sans" panose="020B0606030504020204" pitchFamily="34" charset="0"/>
                <a:cs typeface="Open Sans" panose="020B0606030504020204" pitchFamily="34" charset="0"/>
              </a:rPr>
              <a:t>, including impeding an investigation.</a:t>
            </a:r>
            <a:br>
              <a:rPr lang="en-US" sz="2200" dirty="0">
                <a:latin typeface="Open Sans" panose="020B0606030504020204" pitchFamily="34" charset="0"/>
                <a:ea typeface="Open Sans" panose="020B0606030504020204" pitchFamily="34" charset="0"/>
                <a:cs typeface="Open Sans" panose="020B0606030504020204" pitchFamily="34" charset="0"/>
              </a:rPr>
            </a:br>
            <a:endParaRPr lang="en-US" sz="2200" dirty="0">
              <a:latin typeface="Open Sans" panose="020B0606030504020204" pitchFamily="34" charset="0"/>
              <a:ea typeface="Open Sans" panose="020B0606030504020204" pitchFamily="34" charset="0"/>
              <a:cs typeface="Open Sans" panose="020B0606030504020204" pitchFamily="34" charset="0"/>
            </a:endParaRPr>
          </a:p>
          <a:p>
            <a:pPr>
              <a:lnSpc>
                <a:spcPct val="110000"/>
              </a:lnSpc>
            </a:pPr>
            <a:r>
              <a:rPr lang="en-US" sz="2200" dirty="0">
                <a:latin typeface="Open Sans" panose="020B0606030504020204" pitchFamily="34" charset="0"/>
                <a:ea typeface="Open Sans" panose="020B0606030504020204" pitchFamily="34" charset="0"/>
                <a:cs typeface="Open Sans" panose="020B0606030504020204" pitchFamily="34" charset="0"/>
              </a:rPr>
              <a:t>You may not </a:t>
            </a:r>
            <a:r>
              <a:rPr lang="en-US" sz="2200" b="1" dirty="0">
                <a:latin typeface="Open Sans" panose="020B0606030504020204" pitchFamily="34" charset="0"/>
                <a:ea typeface="Open Sans" panose="020B0606030504020204" pitchFamily="34" charset="0"/>
                <a:cs typeface="Open Sans" panose="020B0606030504020204" pitchFamily="34" charset="0"/>
              </a:rPr>
              <a:t>violate</a:t>
            </a:r>
            <a:r>
              <a:rPr lang="en-US" sz="2200" dirty="0">
                <a:latin typeface="Open Sans" panose="020B0606030504020204" pitchFamily="34" charset="0"/>
                <a:ea typeface="Open Sans" panose="020B0606030504020204" pitchFamily="34" charset="0"/>
                <a:cs typeface="Open Sans" panose="020B0606030504020204" pitchFamily="34" charset="0"/>
              </a:rPr>
              <a:t> the rules of professional conduct or </a:t>
            </a:r>
            <a:r>
              <a:rPr lang="en-US" sz="2200" b="1" dirty="0">
                <a:latin typeface="Open Sans" panose="020B0606030504020204" pitchFamily="34" charset="0"/>
                <a:ea typeface="Open Sans" panose="020B0606030504020204" pitchFamily="34" charset="0"/>
                <a:cs typeface="Open Sans" panose="020B0606030504020204" pitchFamily="34" charset="0"/>
              </a:rPr>
              <a:t>knowingly assist </a:t>
            </a:r>
            <a:r>
              <a:rPr lang="en-US" sz="2200" dirty="0">
                <a:latin typeface="Open Sans" panose="020B0606030504020204" pitchFamily="34" charset="0"/>
                <a:ea typeface="Open Sans" panose="020B0606030504020204" pitchFamily="34" charset="0"/>
                <a:cs typeface="Open Sans" panose="020B0606030504020204" pitchFamily="34" charset="0"/>
              </a:rPr>
              <a:t>or induce another to do so.</a:t>
            </a:r>
          </a:p>
          <a:p>
            <a:pPr>
              <a:lnSpc>
                <a:spcPct val="110000"/>
              </a:lnSpc>
            </a:pPr>
            <a:endParaRPr lang="en-US" sz="2200" dirty="0">
              <a:latin typeface="Open Sans" panose="020B0606030504020204" pitchFamily="34" charset="0"/>
              <a:ea typeface="Open Sans" panose="020B0606030504020204" pitchFamily="34" charset="0"/>
              <a:cs typeface="Open Sans" panose="020B0606030504020204" pitchFamily="34" charset="0"/>
            </a:endParaRPr>
          </a:p>
          <a:p>
            <a:endParaRPr lang="en-US" sz="2200" dirty="0">
              <a:latin typeface="Open Sans" panose="020B0606030504020204" pitchFamily="34" charset="0"/>
              <a:ea typeface="Open Sans" panose="020B0606030504020204" pitchFamily="34" charset="0"/>
              <a:cs typeface="Open Sans" panose="020B0606030504020204" pitchFamily="34" charset="0"/>
            </a:endParaRPr>
          </a:p>
          <a:p>
            <a:pPr marL="380990"/>
            <a:endParaRPr lang="en-US" sz="2200" dirty="0">
              <a:latin typeface="Open Sans" panose="020B0606030504020204" pitchFamily="34" charset="0"/>
              <a:ea typeface="Open Sans" panose="020B0606030504020204" pitchFamily="34" charset="0"/>
              <a:cs typeface="Open Sans" panose="020B0606030504020204" pitchFamily="34" charset="0"/>
            </a:endParaRPr>
          </a:p>
        </p:txBody>
      </p:sp>
      <p:sp>
        <p:nvSpPr>
          <p:cNvPr id="6" name="Slide Number Placeholder 5"/>
          <p:cNvSpPr>
            <a:spLocks noGrp="1"/>
          </p:cNvSpPr>
          <p:nvPr>
            <p:ph type="sldNum" sz="quarter" idx="15"/>
          </p:nvPr>
        </p:nvSpPr>
        <p:spPr>
          <a:xfrm>
            <a:off x="8540496"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03F1EFBE-6FC5-4E3B-A532-A391AE8323A1}" type="slidenum">
              <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8</a:t>
            </a:fld>
            <a:endPar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3D85AD4D-F83E-0779-711C-BAF00B24DCCD}"/>
              </a:ext>
            </a:extLst>
          </p:cNvPr>
          <p:cNvSpPr txBox="1"/>
          <p:nvPr/>
        </p:nvSpPr>
        <p:spPr>
          <a:xfrm>
            <a:off x="7594231" y="5764691"/>
            <a:ext cx="3689465" cy="553998"/>
          </a:xfrm>
          <a:prstGeom prst="rect">
            <a:avLst/>
          </a:prstGeom>
          <a:noFill/>
        </p:spPr>
        <p:txBody>
          <a:bodyPr wrap="square" rtlCol="0">
            <a:spAutoFit/>
          </a:bodyPr>
          <a:lstStyle/>
          <a:p>
            <a:pPr algn="r"/>
            <a:r>
              <a:rPr lang="en-US" sz="3000" i="1" dirty="0">
                <a:solidFill>
                  <a:schemeClr val="accent1">
                    <a:lumMod val="75000"/>
                  </a:schemeClr>
                </a:solidFill>
              </a:rPr>
              <a:t>TDRPC 8.04(a)(3)</a:t>
            </a:r>
          </a:p>
        </p:txBody>
      </p:sp>
    </p:spTree>
    <p:extLst>
      <p:ext uri="{BB962C8B-B14F-4D97-AF65-F5344CB8AC3E}">
        <p14:creationId xmlns:p14="http://schemas.microsoft.com/office/powerpoint/2010/main" val="2754914209"/>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14">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p:cNvSpPr>
            <a:spLocks noGrp="1"/>
          </p:cNvSpPr>
          <p:nvPr>
            <p:ph type="title"/>
          </p:nvPr>
        </p:nvSpPr>
        <p:spPr>
          <a:xfrm>
            <a:off x="1115568" y="548640"/>
            <a:ext cx="9533675" cy="1179576"/>
          </a:xfrm>
        </p:spPr>
        <p:txBody>
          <a:bodyPr vert="horz" lIns="91440" tIns="45720" rIns="91440" bIns="45720" rtlCol="0" anchor="ctr">
            <a:noAutofit/>
          </a:bodyPr>
          <a:lstStyle/>
          <a:p>
            <a:r>
              <a:rPr lang="en-US" sz="3200" b="1" kern="12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Trap #6: Becoming a Fact Witness</a:t>
            </a:r>
          </a:p>
        </p:txBody>
      </p:sp>
      <p:sp>
        <p:nvSpPr>
          <p:cNvPr id="17" name="Rectangle 16">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ontent Placeholder 4"/>
          <p:cNvSpPr>
            <a:spLocks noGrp="1"/>
          </p:cNvSpPr>
          <p:nvPr>
            <p:ph sz="quarter" idx="14"/>
          </p:nvPr>
        </p:nvSpPr>
        <p:spPr>
          <a:xfrm>
            <a:off x="1115568" y="2370740"/>
            <a:ext cx="10168128" cy="3695020"/>
          </a:xfrm>
        </p:spPr>
        <p:txBody>
          <a:bodyPr vert="horz" lIns="91440" tIns="45720" rIns="91440" bIns="45720" rtlCol="0">
            <a:normAutofit lnSpcReduction="10000"/>
          </a:bodyPr>
          <a:lstStyle/>
          <a:p>
            <a:r>
              <a:rPr lang="en-US" sz="2200" dirty="0">
                <a:latin typeface="Open Sans" panose="020B0606030504020204" pitchFamily="34" charset="0"/>
                <a:ea typeface="Open Sans" panose="020B0606030504020204" pitchFamily="34" charset="0"/>
                <a:cs typeface="Open Sans" panose="020B0606030504020204" pitchFamily="34" charset="0"/>
              </a:rPr>
              <a:t>You cannot </a:t>
            </a:r>
            <a:r>
              <a:rPr lang="en-US" sz="2200" b="1" dirty="0">
                <a:latin typeface="Open Sans" panose="020B0606030504020204" pitchFamily="34" charset="0"/>
                <a:ea typeface="Open Sans" panose="020B0606030504020204" pitchFamily="34" charset="0"/>
                <a:cs typeface="Open Sans" panose="020B0606030504020204" pitchFamily="34" charset="0"/>
              </a:rPr>
              <a:t>assist or counsel </a:t>
            </a:r>
            <a:r>
              <a:rPr lang="en-US" sz="2200" dirty="0">
                <a:latin typeface="Open Sans" panose="020B0606030504020204" pitchFamily="34" charset="0"/>
                <a:ea typeface="Open Sans" panose="020B0606030504020204" pitchFamily="34" charset="0"/>
                <a:cs typeface="Open Sans" panose="020B0606030504020204" pitchFamily="34" charset="0"/>
              </a:rPr>
              <a:t>a client to engage in conduct you know is criminal or fraudulent.</a:t>
            </a:r>
          </a:p>
          <a:p>
            <a:pPr lvl="1"/>
            <a:r>
              <a:rPr lang="en-US" sz="2200" dirty="0">
                <a:latin typeface="Open Sans" panose="020B0606030504020204" pitchFamily="34" charset="0"/>
                <a:ea typeface="Open Sans" panose="020B0606030504020204" pitchFamily="34" charset="0"/>
                <a:cs typeface="Open Sans" panose="020B0606030504020204" pitchFamily="34" charset="0"/>
              </a:rPr>
              <a:t>However, you may discuss the </a:t>
            </a:r>
            <a:r>
              <a:rPr lang="en-US" sz="2200" b="1" dirty="0">
                <a:latin typeface="Open Sans" panose="020B0606030504020204" pitchFamily="34" charset="0"/>
                <a:ea typeface="Open Sans" panose="020B0606030504020204" pitchFamily="34" charset="0"/>
                <a:cs typeface="Open Sans" panose="020B0606030504020204" pitchFamily="34" charset="0"/>
              </a:rPr>
              <a:t>legal consequences </a:t>
            </a:r>
            <a:r>
              <a:rPr lang="en-US" sz="2200" dirty="0">
                <a:latin typeface="Open Sans" panose="020B0606030504020204" pitchFamily="34" charset="0"/>
                <a:ea typeface="Open Sans" panose="020B0606030504020204" pitchFamily="34" charset="0"/>
                <a:cs typeface="Open Sans" panose="020B0606030504020204" pitchFamily="34" charset="0"/>
              </a:rPr>
              <a:t>of the proposed course of action.</a:t>
            </a:r>
            <a:br>
              <a:rPr lang="en-US" sz="2200" dirty="0">
                <a:latin typeface="Open Sans" panose="020B0606030504020204" pitchFamily="34" charset="0"/>
                <a:ea typeface="Open Sans" panose="020B0606030504020204" pitchFamily="34" charset="0"/>
                <a:cs typeface="Open Sans" panose="020B0606030504020204" pitchFamily="34" charset="0"/>
              </a:rPr>
            </a:br>
            <a:endParaRPr lang="en-US" sz="2200" dirty="0">
              <a:latin typeface="Open Sans" panose="020B0606030504020204" pitchFamily="34" charset="0"/>
              <a:ea typeface="Open Sans" panose="020B0606030504020204" pitchFamily="34" charset="0"/>
              <a:cs typeface="Open Sans" panose="020B0606030504020204" pitchFamily="34" charset="0"/>
            </a:endParaRPr>
          </a:p>
          <a:p>
            <a:r>
              <a:rPr lang="en-US" sz="2200" dirty="0">
                <a:latin typeface="Open Sans" panose="020B0606030504020204" pitchFamily="34" charset="0"/>
                <a:ea typeface="Open Sans" panose="020B0606030504020204" pitchFamily="34" charset="0"/>
                <a:cs typeface="Open Sans" panose="020B0606030504020204" pitchFamily="34" charset="0"/>
              </a:rPr>
              <a:t>When </a:t>
            </a:r>
            <a:r>
              <a:rPr lang="en-US" sz="2200" b="1" dirty="0">
                <a:latin typeface="Open Sans" panose="020B0606030504020204" pitchFamily="34" charset="0"/>
                <a:ea typeface="Open Sans" panose="020B0606030504020204" pitchFamily="34" charset="0"/>
                <a:cs typeface="Open Sans" panose="020B0606030504020204" pitchFamily="34" charset="0"/>
              </a:rPr>
              <a:t>your services were used </a:t>
            </a:r>
            <a:r>
              <a:rPr lang="en-US" sz="2200" dirty="0">
                <a:latin typeface="Open Sans" panose="020B0606030504020204" pitchFamily="34" charset="0"/>
                <a:ea typeface="Open Sans" panose="020B0606030504020204" pitchFamily="34" charset="0"/>
                <a:cs typeface="Open Sans" panose="020B0606030504020204" pitchFamily="34" charset="0"/>
              </a:rPr>
              <a:t>to help a client commit a </a:t>
            </a:r>
            <a:r>
              <a:rPr lang="en-US" sz="2200" b="1" dirty="0">
                <a:latin typeface="Open Sans" panose="020B0606030504020204" pitchFamily="34" charset="0"/>
                <a:ea typeface="Open Sans" panose="020B0606030504020204" pitchFamily="34" charset="0"/>
                <a:cs typeface="Open Sans" panose="020B0606030504020204" pitchFamily="34" charset="0"/>
              </a:rPr>
              <a:t>crime or fraudulent act</a:t>
            </a:r>
            <a:r>
              <a:rPr lang="en-US" sz="2200" dirty="0">
                <a:latin typeface="Open Sans" panose="020B0606030504020204" pitchFamily="34" charset="0"/>
                <a:ea typeface="Open Sans" panose="020B0606030504020204" pitchFamily="34" charset="0"/>
                <a:cs typeface="Open Sans" panose="020B0606030504020204" pitchFamily="34" charset="0"/>
              </a:rPr>
              <a:t>, you must make </a:t>
            </a:r>
            <a:r>
              <a:rPr lang="en-US" sz="2200" b="1" dirty="0">
                <a:latin typeface="Open Sans" panose="020B0606030504020204" pitchFamily="34" charset="0"/>
                <a:ea typeface="Open Sans" panose="020B0606030504020204" pitchFamily="34" charset="0"/>
                <a:cs typeface="Open Sans" panose="020B0606030504020204" pitchFamily="34" charset="0"/>
              </a:rPr>
              <a:t>reasonable efforts </a:t>
            </a:r>
            <a:r>
              <a:rPr lang="en-US" sz="2200" dirty="0">
                <a:latin typeface="Open Sans" panose="020B0606030504020204" pitchFamily="34" charset="0"/>
                <a:ea typeface="Open Sans" panose="020B0606030504020204" pitchFamily="34" charset="0"/>
                <a:cs typeface="Open Sans" panose="020B0606030504020204" pitchFamily="34" charset="0"/>
              </a:rPr>
              <a:t>to persuade the client to take corrective action.</a:t>
            </a:r>
            <a:br>
              <a:rPr lang="en-US" sz="2200" dirty="0">
                <a:latin typeface="Open Sans" panose="020B0606030504020204" pitchFamily="34" charset="0"/>
                <a:ea typeface="Open Sans" panose="020B0606030504020204" pitchFamily="34" charset="0"/>
                <a:cs typeface="Open Sans" panose="020B0606030504020204" pitchFamily="34" charset="0"/>
              </a:rPr>
            </a:br>
            <a:endParaRPr lang="en-US" sz="2200" dirty="0">
              <a:latin typeface="Open Sans" panose="020B0606030504020204" pitchFamily="34" charset="0"/>
              <a:ea typeface="Open Sans" panose="020B0606030504020204" pitchFamily="34" charset="0"/>
              <a:cs typeface="Open Sans" panose="020B0606030504020204" pitchFamily="34" charset="0"/>
            </a:endParaRPr>
          </a:p>
          <a:p>
            <a:r>
              <a:rPr lang="en-US" sz="2200" dirty="0">
                <a:latin typeface="Open Sans" panose="020B0606030504020204" pitchFamily="34" charset="0"/>
                <a:ea typeface="Open Sans" panose="020B0606030504020204" pitchFamily="34" charset="0"/>
                <a:cs typeface="Open Sans" panose="020B0606030504020204" pitchFamily="34" charset="0"/>
              </a:rPr>
              <a:t>You may become a </a:t>
            </a:r>
            <a:r>
              <a:rPr lang="en-US" sz="2200" b="1" dirty="0">
                <a:latin typeface="Open Sans" panose="020B0606030504020204" pitchFamily="34" charset="0"/>
                <a:ea typeface="Open Sans" panose="020B0606030504020204" pitchFamily="34" charset="0"/>
                <a:cs typeface="Open Sans" panose="020B0606030504020204" pitchFamily="34" charset="0"/>
              </a:rPr>
              <a:t>trial witness </a:t>
            </a:r>
            <a:r>
              <a:rPr lang="en-US" sz="2200" dirty="0">
                <a:latin typeface="Open Sans" panose="020B0606030504020204" pitchFamily="34" charset="0"/>
                <a:ea typeface="Open Sans" panose="020B0606030504020204" pitchFamily="34" charset="0"/>
                <a:cs typeface="Open Sans" panose="020B0606030504020204" pitchFamily="34" charset="0"/>
              </a:rPr>
              <a:t>regarding the nature of the services you provided.</a:t>
            </a:r>
          </a:p>
          <a:p>
            <a:pPr marL="380990"/>
            <a:endParaRPr lang="en-US" sz="2200" dirty="0">
              <a:latin typeface="Open Sans" panose="020B0606030504020204" pitchFamily="34" charset="0"/>
              <a:ea typeface="Open Sans" panose="020B0606030504020204" pitchFamily="34" charset="0"/>
              <a:cs typeface="Open Sans" panose="020B0606030504020204" pitchFamily="34" charset="0"/>
            </a:endParaRPr>
          </a:p>
        </p:txBody>
      </p:sp>
      <p:sp>
        <p:nvSpPr>
          <p:cNvPr id="6" name="Slide Number Placeholder 5"/>
          <p:cNvSpPr>
            <a:spLocks noGrp="1"/>
          </p:cNvSpPr>
          <p:nvPr>
            <p:ph type="sldNum" sz="quarter" idx="15"/>
          </p:nvPr>
        </p:nvSpPr>
        <p:spPr>
          <a:xfrm>
            <a:off x="8540496"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03F1EFBE-6FC5-4E3B-A532-A391AE8323A1}" type="slidenum">
              <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9</a:t>
            </a:fld>
            <a:endPar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3D85AD4D-F83E-0779-711C-BAF00B24DCCD}"/>
              </a:ext>
            </a:extLst>
          </p:cNvPr>
          <p:cNvSpPr txBox="1"/>
          <p:nvPr/>
        </p:nvSpPr>
        <p:spPr>
          <a:xfrm>
            <a:off x="8262851" y="5807631"/>
            <a:ext cx="3090950" cy="553998"/>
          </a:xfrm>
          <a:prstGeom prst="rect">
            <a:avLst/>
          </a:prstGeom>
          <a:noFill/>
        </p:spPr>
        <p:txBody>
          <a:bodyPr wrap="square" rtlCol="0">
            <a:spAutoFit/>
          </a:bodyPr>
          <a:lstStyle/>
          <a:p>
            <a:pPr algn="r"/>
            <a:r>
              <a:rPr lang="en-US" sz="3000" i="1" dirty="0">
                <a:solidFill>
                  <a:schemeClr val="accent1">
                    <a:lumMod val="75000"/>
                  </a:schemeClr>
                </a:solidFill>
              </a:rPr>
              <a:t>TDRPC 1.02, 3.08</a:t>
            </a:r>
          </a:p>
        </p:txBody>
      </p:sp>
    </p:spTree>
    <p:extLst>
      <p:ext uri="{BB962C8B-B14F-4D97-AF65-F5344CB8AC3E}">
        <p14:creationId xmlns:p14="http://schemas.microsoft.com/office/powerpoint/2010/main" val="3198386312"/>
      </p:ext>
    </p:extLst>
  </p:cSld>
  <p:clrMapOvr>
    <a:masterClrMapping/>
  </p:clrMapOvr>
  <p:transition spd="slow">
    <p:cover/>
  </p:transition>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2013 - 2022 Theme</Template>
  <TotalTime>3220</TotalTime>
  <Words>2131</Words>
  <Application>Microsoft Office PowerPoint</Application>
  <PresentationFormat>Widescreen</PresentationFormat>
  <Paragraphs>122</Paragraphs>
  <Slides>16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Aptos</vt:lpstr>
      <vt:lpstr>Arial</vt:lpstr>
      <vt:lpstr>Calibri</vt:lpstr>
      <vt:lpstr>Calibri Light</vt:lpstr>
      <vt:lpstr>Open Sans</vt:lpstr>
      <vt:lpstr>Verdana</vt:lpstr>
      <vt:lpstr>Office Theme</vt:lpstr>
      <vt:lpstr>PowerPoint Presentation</vt:lpstr>
      <vt:lpstr>PowerPoint Presentation</vt:lpstr>
      <vt:lpstr>Ten Ethical Traps Facing In-House Lawyers</vt:lpstr>
      <vt:lpstr>Trap #1: Forgetting Who The Client Is</vt:lpstr>
      <vt:lpstr>Trap #2: Navigating Your Hybrid Role</vt:lpstr>
      <vt:lpstr>Trap #3: Failing to Investigate</vt:lpstr>
      <vt:lpstr>Trap #4: Failing to Report</vt:lpstr>
      <vt:lpstr>Trap #5: Engaging in Misconduct</vt:lpstr>
      <vt:lpstr>Trap #6: Becoming a Fact Witness</vt:lpstr>
      <vt:lpstr>Trap #7: Misunderstanding Privilege</vt:lpstr>
      <vt:lpstr>Trap #8: Breaching Confidentiality</vt:lpstr>
      <vt:lpstr>Trap #9: Ignoring Conflicts of Interest</vt:lpstr>
      <vt:lpstr>Trap #10: Not Asking for Help</vt:lpstr>
      <vt:lpstr>Modern Ethical Trends for  In-House Lawyers</vt:lpstr>
      <vt:lpstr>Why Hire Outside Counsel?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Successfully Managing Major Incident Investigations</dc:title>
  <dc:creator>Brian Dunagan</dc:creator>
  <cp:lastModifiedBy>Qarizada-Smith, Mehria</cp:lastModifiedBy>
  <cp:revision>42</cp:revision>
  <cp:lastPrinted>2024-09-19T14:37:05Z</cp:lastPrinted>
  <dcterms:created xsi:type="dcterms:W3CDTF">2016-11-06T23:35:30Z</dcterms:created>
  <dcterms:modified xsi:type="dcterms:W3CDTF">2025-07-21T13:00:52Z</dcterms:modified>
</cp:coreProperties>
</file>