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4"/>
  </p:sldMasterIdLst>
  <p:notesMasterIdLst>
    <p:notesMasterId r:id="rId70"/>
  </p:notesMasterIdLst>
  <p:sldIdLst>
    <p:sldId id="287" r:id="rId5"/>
    <p:sldId id="305" r:id="rId6"/>
    <p:sldId id="311" r:id="rId7"/>
    <p:sldId id="257" r:id="rId8"/>
    <p:sldId id="318" r:id="rId9"/>
    <p:sldId id="256" r:id="rId10"/>
    <p:sldId id="320" r:id="rId11"/>
    <p:sldId id="310" r:id="rId12"/>
    <p:sldId id="307" r:id="rId13"/>
    <p:sldId id="337" r:id="rId14"/>
    <p:sldId id="336" r:id="rId15"/>
    <p:sldId id="291" r:id="rId16"/>
    <p:sldId id="333" r:id="rId17"/>
    <p:sldId id="282" r:id="rId18"/>
    <p:sldId id="334" r:id="rId19"/>
    <p:sldId id="335" r:id="rId20"/>
    <p:sldId id="338" r:id="rId21"/>
    <p:sldId id="274" r:id="rId22"/>
    <p:sldId id="315" r:id="rId23"/>
    <p:sldId id="316" r:id="rId24"/>
    <p:sldId id="325" r:id="rId25"/>
    <p:sldId id="297" r:id="rId26"/>
    <p:sldId id="302" r:id="rId27"/>
    <p:sldId id="303" r:id="rId28"/>
    <p:sldId id="304" r:id="rId29"/>
    <p:sldId id="259" r:id="rId30"/>
    <p:sldId id="267" r:id="rId31"/>
    <p:sldId id="265" r:id="rId32"/>
    <p:sldId id="269" r:id="rId33"/>
    <p:sldId id="271" r:id="rId34"/>
    <p:sldId id="272" r:id="rId35"/>
    <p:sldId id="276" r:id="rId36"/>
    <p:sldId id="294" r:id="rId37"/>
    <p:sldId id="317" r:id="rId38"/>
    <p:sldId id="290" r:id="rId39"/>
    <p:sldId id="306" r:id="rId40"/>
    <p:sldId id="341" r:id="rId41"/>
    <p:sldId id="292" r:id="rId42"/>
    <p:sldId id="309" r:id="rId43"/>
    <p:sldId id="342" r:id="rId44"/>
    <p:sldId id="343" r:id="rId45"/>
    <p:sldId id="278" r:id="rId46"/>
    <p:sldId id="279" r:id="rId47"/>
    <p:sldId id="288" r:id="rId48"/>
    <p:sldId id="281" r:id="rId49"/>
    <p:sldId id="266" r:id="rId50"/>
    <p:sldId id="344" r:id="rId51"/>
    <p:sldId id="286" r:id="rId52"/>
    <p:sldId id="313" r:id="rId53"/>
    <p:sldId id="295" r:id="rId54"/>
    <p:sldId id="285" r:id="rId55"/>
    <p:sldId id="296" r:id="rId56"/>
    <p:sldId id="268" r:id="rId57"/>
    <p:sldId id="264" r:id="rId58"/>
    <p:sldId id="312" r:id="rId59"/>
    <p:sldId id="299" r:id="rId60"/>
    <p:sldId id="300" r:id="rId61"/>
    <p:sldId id="280" r:id="rId62"/>
    <p:sldId id="339" r:id="rId63"/>
    <p:sldId id="275" r:id="rId64"/>
    <p:sldId id="277" r:id="rId65"/>
    <p:sldId id="273" r:id="rId66"/>
    <p:sldId id="326" r:id="rId67"/>
    <p:sldId id="319" r:id="rId68"/>
    <p:sldId id="329" r:id="rId6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FF0000"/>
    <a:srgbClr val="3951A9"/>
    <a:srgbClr val="0D5BD9"/>
    <a:srgbClr val="283976"/>
    <a:srgbClr val="2F4289"/>
    <a:srgbClr val="1E2A58"/>
    <a:srgbClr val="375379"/>
    <a:srgbClr val="3392D9"/>
    <a:srgbClr val="5AA7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63DA62-C292-473B-A626-A7456AB37E03}" v="27" dt="2025-08-04T20:50:22.384"/>
    <p1510:client id="{DF6D4C5B-DFC2-40AD-B0D8-AEEAEDCC5C77}" v="66" dt="2025-08-04T20:15:27.3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6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11:47.568"/>
    </inkml:context>
    <inkml:brush xml:id="br0">
      <inkml:brushProperty name="width" value="0.35" units="cm"/>
      <inkml:brushProperty name="height" value="0.35" units="cm"/>
      <inkml:brushProperty name="color" value="#004F8B"/>
    </inkml:brush>
  </inkml:definitions>
  <inkml:trace contextRef="#ctx0" brushRef="#br0">1 1 24575,'0'6'0,"5"7"0,9 14 0,7 2 0,7 8 0,3 3 0,3-5 0,-5-3 0,-7-1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8:42.530"/>
    </inkml:context>
    <inkml:brush xml:id="br0">
      <inkml:brushProperty name="width" value="0.35" units="cm"/>
      <inkml:brushProperty name="height" value="0.35" units="cm"/>
      <inkml:brushProperty name="color" value="#005A9E"/>
    </inkml:brush>
  </inkml:definitions>
  <inkml:trace contextRef="#ctx0" brushRef="#br0">260 16 24575,'-2'0'0,"0"0"0,0 0 0,0-1 0,0 0 0,0 1 0,0-1 0,0 0 0,0 0 0,0 0 0,-2-1 0,3 1 0,0 0 0,1 1 0,-1-1 0,0 1 0,1-1 0,-1 1 0,0-1 0,0 1 0,0-1 0,0 1 0,0 0 0,1-1 0,-1 1 0,0 0 0,0 0 0,0 0 0,0 0 0,0 0 0,0 0 0,0 0 0,0 0 0,0 0 0,0 0 0,1 0 0,-1 1 0,0-1 0,0 0 0,0 1 0,0-1 0,0 0 0,1 1 0,-1-1 0,0 1 0,0 0 0,1-1 0,-1 1 0,0 0 0,1-1 0,-1 1 0,1 0 0,-1-1 0,1 1 0,-1 0 0,1 0 0,-1 1 0,-1 2 0,0 1 0,0-1 0,0 0 0,1 1 0,-2 7 0,2-8 0,0 1 0,0-1 0,0 1 0,-1-1 0,-3 7 0,4-10 0,0 0 0,0 0 0,1 0 0,-1 0 0,0 0 0,0 0 0,0 0 0,-1 0 0,1 0 0,0-1 0,0 1 0,0 0 0,-1-1 0,1 1 0,0-1 0,0 0 0,-1 1 0,1-1 0,0 0 0,-1 0 0,1 0 0,0 0 0,-3 0 0,-4-1 0,0 0 0,0-1 0,0 0 0,0-1 0,-14-6 0,16 6 0,-1 0 0,0 1 0,0-1 0,0 1 0,0 1 0,0-1 0,-12 0 0,18 2 0,0 0 0,1 0 0,-1 0 0,0 0 0,1 1 0,-1-1 0,0 0 0,0 0 0,1 0 0,-1 1 0,0-1 0,1 0 0,-1 1 0,1-1 0,-1 1 0,0-1 0,1 1 0,-1-1 0,1 1 0,-1-1 0,1 1 0,0-1 0,-1 1 0,1-1 0,-1 1 0,1 0 0,0-1 0,0 1 0,-1 0 0,1-1 0,0 1 0,0 0 0,0 0 0,0-1 0,0 1 0,0 0 0,0-1 0,0 1 0,0 0 0,0 0 0,0-1 0,0 1 0,0 0 0,1-1 0,-1 1 0,0 0 0,1-1 0,-1 1 0,0 0 0,1-1 0,-1 1 0,1-1 0,-1 1 0,1-1 0,-1 1 0,2 0 0,25 10-1365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00.394"/>
    </inkml:context>
    <inkml:brush xml:id="br0">
      <inkml:brushProperty name="width" value="0.1" units="cm"/>
      <inkml:brushProperty name="height" value="0.1" units="cm"/>
      <inkml:brushProperty name="color" value="#005A9E"/>
    </inkml:brush>
  </inkml:definitions>
  <inkml:trace contextRef="#ctx0" brushRef="#br0">0 0 24489,'346'193'0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04.216"/>
    </inkml:context>
    <inkml:brush xml:id="br0">
      <inkml:brushProperty name="width" value="0.1" units="cm"/>
      <inkml:brushProperty name="height" value="0.1" units="cm"/>
      <inkml:brushProperty name="color" value="#005A9E"/>
    </inkml:brush>
  </inkml:definitions>
  <inkml:trace contextRef="#ctx0" brushRef="#br0">1 1 24575,'0'2'0,"1"1"0,-1-1 0,1 1 0,-1-1 0,1 1 0,0-1 0,0 0 0,0 0 0,0 1 0,1-1 0,-1 0 0,3 3 0,25 26 0,-10-10 0,-10-12 0,0 0 0,0-1 0,17 13 0,11 10 0,35 45 0,-65-67-1365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08.371"/>
    </inkml:context>
    <inkml:brush xml:id="br0">
      <inkml:brushProperty name="width" value="0.1" units="cm"/>
      <inkml:brushProperty name="height" value="0.1" units="cm"/>
      <inkml:brushProperty name="color" value="#005A9E"/>
    </inkml:brush>
  </inkml:definitions>
  <inkml:trace contextRef="#ctx0" brushRef="#br0">0 4 24575,'0'-3'0,"0"3"0,2 0 0,1 3 0,0 2 0,1 4 0,1 1 0,-1 2 0,-2 3 0,2 1 0,0 0 0,-1 0 0,0-1 0,0-1 0,1 0 0,-1-1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14.336"/>
    </inkml:context>
    <inkml:brush xml:id="br0">
      <inkml:brushProperty name="width" value="0.1" units="cm"/>
      <inkml:brushProperty name="height" value="0.1" units="cm"/>
      <inkml:brushProperty name="color" value="#005A9E"/>
    </inkml:brush>
  </inkml:definitions>
  <inkml:trace contextRef="#ctx0" brushRef="#br0">1 0 24575,'2'2'0,"3"3"0,3 1 0,2 1 0,2 2 0,0 1 0,-1 2 0,0 0 0,-3 1 0,-2 3 0,0-3 0,-1 5 0,-1 4 0,-2 4 0,1 0 0,1-4 0,-1-2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16.840"/>
    </inkml:context>
    <inkml:brush xml:id="br0">
      <inkml:brushProperty name="width" value="0.1" units="cm"/>
      <inkml:brushProperty name="height" value="0.1" units="cm"/>
      <inkml:brushProperty name="color" value="#005A9E"/>
    </inkml:brush>
  </inkml:definitions>
  <inkml:trace contextRef="#ctx0" brushRef="#br0">19 1 24560,'-18'246'0,"79"-132"0,-44-361 0,-77 134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27.386"/>
    </inkml:context>
    <inkml:brush xml:id="br0">
      <inkml:brushProperty name="width" value="0.1" units="cm"/>
      <inkml:brushProperty name="height" value="0.1" units="cm"/>
      <inkml:brushProperty name="color" value="#005A9E"/>
    </inkml:brush>
  </inkml:definitions>
  <inkml:trace contextRef="#ctx0" brushRef="#br0">0 1 24575,'1'7'0,"0"0"0,0 0 0,0 1 0,1-1 0,0 0 0,5 10 0,23 47 0,-3-9 0,-13-23 0,-9-22 0,0 1 0,-1-1 0,0 1 0,0 0 0,-1 0 0,-1 0 0,2 20 0,-4 193 0,-1-91 0,-1-95 0,-10 56 0,7-63 0,1-1 0,1 1 0,3 43 0,1-69 0,0 1 0,0-1 0,1 0 0,-1 0 0,5 8 0,-4-9 0,0-1 0,-1 1 0,1-1 0,-1 1 0,0 0 0,0-1 0,0 1 0,-1 0 0,1 0 0,-1-1 0,0 8 0,0-11 5,0 0 0,0 1 1,0-1-1,0 0 0,0 0 0,0 0 0,-1 1 0,1-1 0,0 0 0,0 0 0,0 0 0,0 1 0,0-1 1,0 0-1,-1 0 0,1 0 0,0 1 0,0-1 0,0 0 0,0 0 0,-1 0 0,1 0 0,0 0 0,0 0 1,-1 1-1,1-1 0,0 0 0,0 0 0,0 0 0,-1 0 0,1 0 0,0 0 0,0 0 0,-1 0 1,1 0-1,0 0 0,0 0 0,-1 0 0,1 0 0,0 0 0,0 0 0,0 0 0,-1-1 0,1 1 0,0 0 1,0 0-1,0 0 0,-1 0 0,1 0 0,0 0 0,0-1 0,0 1 0,-1 0 0,1 0 0,0 0 0,0 0 1,0-1-1,0 1 0,0 0 0,0 0 0,-1 0 0,1-1 0,0 1 0,0 0 0,0 0 0,0-1 1,-11-14-1713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22.063"/>
    </inkml:context>
    <inkml:brush xml:id="br0">
      <inkml:brushProperty name="width" value="0.1" units="cm"/>
      <inkml:brushProperty name="height" value="0.1" units="cm"/>
      <inkml:brushProperty name="color" value="#005A9E"/>
    </inkml:brush>
  </inkml:definitions>
  <inkml:trace contextRef="#ctx0" brushRef="#br0">1 10 24575,'0'0'0,"0"-1"0,0 1 0,0 0 0,0-1 0,0 1 0,0 0 0,0-1 0,0 1 0,0 0 0,0-1 0,0 1 0,0 0 0,0-1 0,0 1 0,0 0 0,0-1 0,1 1 0,-1 0 0,0 0 0,0-1 0,0 1 0,1 0 0,-1 0 0,0-1 0,0 1 0,1 0 0,-1 0 0,0-1 0,0 1 0,1 0 0,-1 0 0,0 0 0,1 0 0,-1-1 0,1 1 0,12 6 0,18 20 0,-26-22 0,31 30 0,7 5 0,50 37 0,-92-75 0,1 0 0,-1 0 0,0 0 0,1 0 0,-1-1 0,1 1 0,-1 0 0,1-1 0,-1 0 0,1 1 0,-1-1 0,1 0 0,-1 1 0,1-1 0,-1 0 0,1 0 0,-1 0 0,1-1 0,0 1 0,-1 0 0,2-1 0,0 0 0,-1 0 0,0 0 0,0-1 0,0 1 0,0 0 0,-1-1 0,1 0 0,0 1 0,-1-1 0,1 0 0,-1 0 0,3-3 0,1-6 0,1 0 0,-2 0 0,1 0 0,3-17 0,-1-7-1365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23.906"/>
    </inkml:context>
    <inkml:brush xml:id="br0">
      <inkml:brushProperty name="width" value="0.1" units="cm"/>
      <inkml:brushProperty name="height" value="0.1" units="cm"/>
      <inkml:brushProperty name="color" value="#005A9E"/>
    </inkml:brush>
  </inkml:definitions>
  <inkml:trace contextRef="#ctx0" brushRef="#br0">91 0 24575,'0'334'0,"-1"-314"0,-2-1 0,0 0 0,-1 0 0,-1 0 0,-9 23 0,1-2 0,2-2 156,-22 86-1677,30-106-5305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31.380"/>
    </inkml:context>
    <inkml:brush xml:id="br0">
      <inkml:brushProperty name="width" value="0.1" units="cm"/>
      <inkml:brushProperty name="height" value="0.1" units="cm"/>
      <inkml:brushProperty name="color" value="#005A9E"/>
    </inkml:brush>
  </inkml:definitions>
  <inkml:trace contextRef="#ctx0" brushRef="#br0">1 7 24575,'2'0'0,"10"0"0,7 0 0,2 0 0,0 0 0,-2 0 0,-3-2 0,-5-3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1T14:55:03.226"/>
    </inkml:context>
    <inkml:brush xml:id="br0">
      <inkml:brushProperty name="width" value="0.1" units="cm"/>
      <inkml:brushProperty name="height" value="0.6" units="cm"/>
      <inkml:brushProperty name="color" value="#2A65AC"/>
      <inkml:brushProperty name="ignorePressure" value="1"/>
      <inkml:brushProperty name="inkEffects" value="pencil"/>
    </inkml:brush>
  </inkml:definitions>
  <inkml:trace contextRef="#ctx0" brushRef="#br0">1467 112,'-4'0,"-4"0,-13-4,-13-4,-12-2,-9 2,1 2,6-2,8 0,10-2,7 1,4 2,1 2,-15 9,-12 8,-10 9,1 1,10 0,12 1,12-1,9 0,13-4,29-4,31-6,31-7,13-4,-3-1,-19-4,-21-1,-17 2,-38 1,-80 3,-85 8,-60 11,-27 7,18-2,44-3,52-2,48 1,39 1,26 1,16 0,9 2,2 0,7-3,23-9,59-24,49-20,19-8,1-4,-1 3,-14 4,-30 6,-33 9,-30 4,-23 7,-13 5,-8 4,-6 7,-1 3,-3-3,2-2,0-5,-10 3,-11 5,-10 1,-6 1,-1 0,0-2,3-1,-10-1,-12 3,-18 9,-21 5,-4-1,14 2,20 0,20 1,16 0,16-3,49-15,50-11,32-5,23-7,-10-1,-24 5,-28 4,-37 5,-32 4,-25 2,-13 1,-7 2,-7 0,-7 0,-5-4,-8-5,-7-5,-10-3,-8 0,-20-4,-14-2,-17 2,-6 5,11 4,19 5,24 4,22 4,15 15,4 14,9 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32.545"/>
    </inkml:context>
    <inkml:brush xml:id="br0">
      <inkml:brushProperty name="width" value="0.1" units="cm"/>
      <inkml:brushProperty name="height" value="0.1" units="cm"/>
      <inkml:brushProperty name="color" value="#005A9E"/>
    </inkml:brush>
  </inkml:definitions>
  <inkml:trace contextRef="#ctx0" brushRef="#br0">0 168 24575,'0'-3'0,"0"-6"0,3-9 0,2-10 0,3-5 0,-1 2 0,2 5 0,-1 6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33.661"/>
    </inkml:context>
    <inkml:brush xml:id="br0">
      <inkml:brushProperty name="width" value="0.1" units="cm"/>
      <inkml:brushProperty name="height" value="0.1" units="cm"/>
      <inkml:brushProperty name="color" value="#005A9E"/>
    </inkml:brush>
  </inkml:definitions>
  <inkml:trace contextRef="#ctx0" brushRef="#br0">0 3 24575,'0'-2'0,"2"1"0,3 8 0,3 7 0,2 7 0,4 7 0,2 3 0,-3 5 0,0 3 0,-3-1 0,-3-3 0,-2-4 0,-3-6 0,-1-5 0,-1-4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34.324"/>
    </inkml:context>
    <inkml:brush xml:id="br0">
      <inkml:brushProperty name="width" value="0.1" units="cm"/>
      <inkml:brushProperty name="height" value="0.1" units="cm"/>
      <inkml:brushProperty name="color" value="#005A9E"/>
    </inkml:brush>
  </inkml:definitions>
  <inkml:trace contextRef="#ctx0" brushRef="#br0">1 1 24575,'2'4'0,"3"10"0,3 10 0,2 3 0,2-2 0,-2-4-8191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36.636"/>
    </inkml:context>
    <inkml:brush xml:id="br0">
      <inkml:brushProperty name="width" value="0.1" units="cm"/>
      <inkml:brushProperty name="height" value="0.1" units="cm"/>
      <inkml:brushProperty name="color" value="#005A9E"/>
    </inkml:brush>
  </inkml:definitions>
  <inkml:trace contextRef="#ctx0" brushRef="#br0">3 0 24575,'1'4'0,"-1"-1"0,1 0 0,0 0 0,0 0 0,0 0 0,0 0 0,0 0 0,1 0 0,1 3 0,0-3 0,-1 1 0,-1 0 0,1 0 0,0 0 0,1 6 0,-1 15 0,-1 0 0,-1 0 0,-1 0 0,-1-1 0,-9 46 0,11-69-65,-1 0 0,1 1 0,0-1 0,-1 0 0,1 1 0,-1-1 0,1 0 0,-1 0 0,1 0 0,-1 0 0,0 1 0,0-1 0,0 0 0,1 0 0,-1 0 0,0-1 0,0 1 0,0 0 0,-1 0 0,-1 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40.052"/>
    </inkml:context>
    <inkml:brush xml:id="br0">
      <inkml:brushProperty name="width" value="0.1" units="cm"/>
      <inkml:brushProperty name="height" value="0.1" units="cm"/>
      <inkml:brushProperty name="color" value="#005A9E"/>
    </inkml:brush>
  </inkml:definitions>
  <inkml:trace contextRef="#ctx0" brushRef="#br0">1 60 24575,'0'1'0,"0"0"0,1 0 0,-1 0 0,0-1 0,1 1 0,-1 0 0,1-1 0,-1 1 0,1 0 0,0-1 0,-1 1 0,1 0 0,-1-1 0,1 1 0,0-1 0,0 1 0,-1-1 0,1 0 0,0 1 0,0-1 0,-1 0 0,1 1 0,0-1 0,0 0 0,0 0 0,0 0 0,0 0 0,-1 0 0,1 0 0,0 0 0,0 0 0,1 0 0,32-2 0,-33 2 0,4-1 0,1 1 0,0 0 0,-1-1 0,1 0 0,-1 0 0,1 0 0,-1-1 0,1 0 0,-1 0 0,0 0 0,9-6 0,-14 7 10,0 1 0,1-1 0,-1 0 0,0 0 0,0 1 0,0-1 1,0 0-1,0 0 0,0 1 0,1-1 0,-2 0 0,1 0 0,0 1 0,0-1 0,0 0 0,0 1 0,0-1 0,-1 0 0,1 0 0,0 1 0,-1-1 0,1 0 0,0 1 0,-1-1 0,1 1 0,-1-1 0,1 0 0,-1 1 0,1-1 0,-1 1 0,0-1 0,-23-23-737,19 20-232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42.838"/>
    </inkml:context>
    <inkml:brush xml:id="br0">
      <inkml:brushProperty name="width" value="0.1" units="cm"/>
      <inkml:brushProperty name="height" value="0.1" units="cm"/>
      <inkml:brushProperty name="color" value="#005A9E"/>
    </inkml:brush>
  </inkml:definitions>
  <inkml:trace contextRef="#ctx0" brushRef="#br0">32 1 24575,'0'14'0,"1"16"0,-1-1 0,-2 0 0,0 0 0,-2 0 0,-13 44 0,15-67 0,1-4 0,0 0 0,1 1 0,-1-1 0,0 0 0,1 1 0,-1-1 0,1 1 0,-1-1 0,1 1 0,0-1 0,0 0 0,1 1 0,-1-1 0,0 1 0,1-1 0,0 4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46.646"/>
    </inkml:context>
    <inkml:brush xml:id="br0">
      <inkml:brushProperty name="width" value="0.1" units="cm"/>
      <inkml:brushProperty name="height" value="0.1" units="cm"/>
      <inkml:brushProperty name="color" value="#005A9E"/>
    </inkml:brush>
  </inkml:definitions>
  <inkml:trace contextRef="#ctx0" brushRef="#br0">32 1 24527,'-31'291'0,"121"-26"0,-58-557 0,-123 28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9:55.868"/>
    </inkml:context>
    <inkml:brush xml:id="br0">
      <inkml:brushProperty name="width" value="0.1" units="cm"/>
      <inkml:brushProperty name="height" value="0.1" units="cm"/>
      <inkml:brushProperty name="color" value="#005A9E"/>
    </inkml:brush>
  </inkml:definitions>
  <inkml:trace contextRef="#ctx0" brushRef="#br0">0 193 24558,'193'-64'0,"-359"-64"0,139 180 0,27 88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0:01.407"/>
    </inkml:context>
    <inkml:brush xml:id="br0">
      <inkml:brushProperty name="width" value="0.1" units="cm"/>
      <inkml:brushProperty name="height" value="0.1" units="cm"/>
      <inkml:brushProperty name="color" value="#005A9E"/>
    </inkml:brush>
  </inkml:definitions>
  <inkml:trace contextRef="#ctx0" brushRef="#br0">0 0 24575,'0'513'-1365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0:05.420"/>
    </inkml:context>
    <inkml:brush xml:id="br0">
      <inkml:brushProperty name="width" value="0.1" units="cm"/>
      <inkml:brushProperty name="height" value="0.1" units="cm"/>
      <inkml:brushProperty name="color" value="#005A9E"/>
    </inkml:brush>
  </inkml:definitions>
  <inkml:trace contextRef="#ctx0" brushRef="#br0">0 0 24575,'1'27'0,"0"-1"0,2 1 0,1-1 0,1 0 0,14 46 0,-16-64 0,35 104 0,-33-93 0,-1-1 0,0 1 0,-2 0 0,1 23 0,-2-13-1365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1T14:55:22.381"/>
    </inkml:context>
    <inkml:brush xml:id="br0">
      <inkml:brushProperty name="width" value="0.2" units="cm"/>
      <inkml:brushProperty name="height" value="1.2" units="cm"/>
      <inkml:brushProperty name="color" value="#2A65AC"/>
      <inkml:brushProperty name="ignorePressure" value="1"/>
      <inkml:brushProperty name="inkEffects" value="pencil"/>
    </inkml:brush>
  </inkml:definitions>
  <inkml:trace contextRef="#ctx0" brushRef="#br0">1176 164,'11'0,"19"7,14 3,11-1,8-1,7-7,3-6,-1-6,-4-6,-10 1,-12 3,-10 4,-11 7,-6 3,-6 6,-17 2,-22-1,-10-6,-2-2,0-3,1 1,-5-1,-6 2,-3 0,4 0,-4-3,-5-5,-8-4,1-4,10-2,11 2,12 7,30 6,62-1,50-2,24-5,-3 1,-36 1,-63 7,-89 14,-86 24,-75 14,-43 1,-8 0,23-5,50-9,55-12,46-10,35-7,29-1,18 2,15 0,29-2,38-5,32-11,21-6,15-6,6-4,-7-3,-16 4,-30 2,-25 6,-14 5,-16 9,-14 7,-11 8,-4 2,8-2,48-7,58-7,37-4,10 0,-24-4,-36 4,-37 7,-31 7,-26 1,-19 4,-9 3,-13-2,-35 1,-37-1,-19-5,5-2,19-4,26-5,8-3,1 0,-2 1,-1 0,3 2,10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0:07.229"/>
    </inkml:context>
    <inkml:brush xml:id="br0">
      <inkml:brushProperty name="width" value="0.1" units="cm"/>
      <inkml:brushProperty name="height" value="0.1" units="cm"/>
      <inkml:brushProperty name="color" value="#005A9E"/>
    </inkml:brush>
  </inkml:definitions>
  <inkml:trace contextRef="#ctx0" brushRef="#br0">0 0 24575,'0'324'0,"1"-307"0,1 1 0,0-1 0,9 31 0,18 44 0,11 46 0,7 60 0,-41-173 245,-4-17-567,0-1 0,0 1 0,-1 0 0,1 14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0:09.262"/>
    </inkml:context>
    <inkml:brush xml:id="br0">
      <inkml:brushProperty name="width" value="0.1" units="cm"/>
      <inkml:brushProperty name="height" value="0.1" units="cm"/>
      <inkml:brushProperty name="color" value="#005A9E"/>
    </inkml:brush>
  </inkml:definitions>
  <inkml:trace contextRef="#ctx0" brushRef="#br0">90 0 24464,'-90'539'0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0:10.361"/>
    </inkml:context>
    <inkml:brush xml:id="br0">
      <inkml:brushProperty name="width" value="0.1" units="cm"/>
      <inkml:brushProperty name="height" value="0.1" units="cm"/>
      <inkml:brushProperty name="color" value="#005A9E"/>
    </inkml:brush>
  </inkml:definitions>
  <inkml:trace contextRef="#ctx0" brushRef="#br0">1 1 24575,'2'2'0,"1"3"0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2:11.968"/>
    </inkml:context>
    <inkml:brush xml:id="br0">
      <inkml:brushProperty name="width" value="0.1" units="cm"/>
      <inkml:brushProperty name="height" value="0.1" units="cm"/>
      <inkml:brushProperty name="color" value="#FFFFFF"/>
    </inkml:brush>
  </inkml:definitions>
  <inkml:trace contextRef="#ctx0" brushRef="#br0">0 1 24380,'408'292'0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2:17.992"/>
    </inkml:context>
    <inkml:brush xml:id="br0">
      <inkml:brushProperty name="width" value="0.1" units="cm"/>
      <inkml:brushProperty name="height" value="0.1" units="cm"/>
      <inkml:brushProperty name="color" value="#FFFFFF"/>
    </inkml:brush>
  </inkml:definitions>
  <inkml:trace contextRef="#ctx0" brushRef="#br0">258 0 24575,'0'2'0,"-1"-1"0,0 1 0,0-1 0,-1 1 0,1-1 0,0 1 0,0-1 0,-1 0 0,1 0 0,-1 1 0,1-1 0,-1 0 0,1 0 0,-1-1 0,0 1 0,-2 1 0,-2 1 0,-23 14 0,14-9 0,0 1 0,1 1 0,-14 11 0,-23 34 0,47-50 0,0 0 0,0 0 0,1 0 0,0 1 0,-1-1 0,-2 11 0,-13 18 0,12-24 134,4-7-284,1 0 0,0 0 1,-1 0-1,1 1 0,1-1 0,-1 1 0,0 0 0,1-1 0,-2 6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2:27.405"/>
    </inkml:context>
    <inkml:brush xml:id="br0">
      <inkml:brushProperty name="width" value="0.1" units="cm"/>
      <inkml:brushProperty name="height" value="0.1" units="cm"/>
      <inkml:brushProperty name="color" value="#FFFFFF"/>
    </inkml:brush>
  </inkml:definitions>
  <inkml:trace contextRef="#ctx0" brushRef="#br0">571 0 24543,'-570'571'0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2:34.897"/>
    </inkml:context>
    <inkml:brush xml:id="br0">
      <inkml:brushProperty name="width" value="0.1" units="cm"/>
      <inkml:brushProperty name="height" value="0.1" units="cm"/>
      <inkml:brushProperty name="color" value="#FFFFFF"/>
    </inkml:brush>
  </inkml:definitions>
  <inkml:trace contextRef="#ctx0" brushRef="#br0">0 0 24534,'392'392'0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2:41.066"/>
    </inkml:context>
    <inkml:brush xml:id="br0">
      <inkml:brushProperty name="width" value="0.1" units="cm"/>
      <inkml:brushProperty name="height" value="0.1" units="cm"/>
      <inkml:brushProperty name="color" value="#FFFFFF"/>
    </inkml:brush>
  </inkml:definitions>
  <inkml:trace contextRef="#ctx0" brushRef="#br0">0 1 24505,'399'292'0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3:16.552"/>
    </inkml:context>
    <inkml:brush xml:id="br0">
      <inkml:brushProperty name="width" value="0.05" units="cm"/>
      <inkml:brushProperty name="height" value="0.05" units="cm"/>
      <inkml:brushProperty name="color" value="#C4280E"/>
    </inkml:brush>
  </inkml:definitions>
  <inkml:trace contextRef="#ctx0" brushRef="#br0">1 45 24575,'1'0'0,"3"-1"0,2-2 0,3-1 0,2-1 0,0 0 0,-1-2 0,-2-1 0,-6 2 0,-5 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3:41.291"/>
    </inkml:context>
    <inkml:brush xml:id="br0">
      <inkml:brushProperty name="width" value="0.05" units="cm"/>
      <inkml:brushProperty name="height" value="0.05" units="cm"/>
      <inkml:brushProperty name="color" value="#C4280E"/>
    </inkml:brush>
  </inkml:definitions>
  <inkml:trace contextRef="#ctx0" brushRef="#br0">1 1 24575,'1'2'0,"3"2"0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1T14:56:38.991"/>
    </inkml:context>
    <inkml:brush xml:id="br0">
      <inkml:brushProperty name="width" value="0.35" units="cm"/>
      <inkml:brushProperty name="height" value="2.1" units="cm"/>
      <inkml:brushProperty name="color" value="#275EA1"/>
      <inkml:brushProperty name="ignorePressure" value="1"/>
      <inkml:brushProperty name="inkEffects" value="pencil"/>
    </inkml:brush>
  </inkml:definitions>
  <inkml:trace contextRef="#ctx0" brushRef="#br0">495 19,'4'0,"4"0,2 3,13 2,21 3,14 5,1-1,-6 1,-8 0,-12 0,-8 2,-5-2,-1 1,-1 1,0-1,-3 0,-3 1,-5 3,-3-7,-2-8,-5-4,-6-3,-5-1,-4-2,-2-1,2-2,4-3,1 0,2 0,0 1,-2-1,-3-2,-2 2,-1 3,-2 3,3-1,5-2,4-4,1 1,-3 2,-3 4,1-1,-1 1,-9 1,-12 6,-6 6,-2 3,5-1,7 2,-1 3,-21 3,-19-1,-10-3,7-4,15 0,19 3,19 3,17 0,39-8,32-11,16-8,-3-3,-11 2,-17 7,-17 9,-11 3,-9 5,-3 0,25-1,40-9,22-9,8-3,-13-2,-23-4,-23-1,-20-2,-14 0,-9 6,-6 10,-2 6</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3:21.704"/>
    </inkml:context>
    <inkml:brush xml:id="br0">
      <inkml:brushProperty name="width" value="0.05" units="cm"/>
      <inkml:brushProperty name="height" value="0.05" units="cm"/>
      <inkml:brushProperty name="color" value="#C4280E"/>
    </inkml:brush>
  </inkml:definitions>
  <inkml:trace contextRef="#ctx0" brushRef="#br0">1 0 24575,'1'2'0,"4"4"0,2 3 0,2 1 0,0 1 0,-2-1 0,1-2 0,-1-2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3:21.905"/>
    </inkml:context>
    <inkml:brush xml:id="br0">
      <inkml:brushProperty name="width" value="0.05" units="cm"/>
      <inkml:brushProperty name="height" value="0.05" units="cm"/>
      <inkml:brushProperty name="color" value="#C4280E"/>
    </inkml:brush>
  </inkml:definitions>
  <inkml:trace contextRef="#ctx0" brushRef="#br0">1 1 24575,'0'0'-8191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3:46.659"/>
    </inkml:context>
    <inkml:brush xml:id="br0">
      <inkml:brushProperty name="width" value="0.05" units="cm"/>
      <inkml:brushProperty name="height" value="0.05" units="cm"/>
      <inkml:brushProperty name="color" value="#C4280E"/>
    </inkml:brush>
  </inkml:definitions>
  <inkml:trace contextRef="#ctx0" brushRef="#br0">0 69 24575,'0'-1'0,"0"-3"0,2 1 0,1-2 0,2-1 0,2 1 0,-1-1 0,-1 0 0,0-1 0,0 1 0,0 0 0,0 0 0,-1-1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3:59.218"/>
    </inkml:context>
    <inkml:brush xml:id="br0">
      <inkml:brushProperty name="width" value="0.05" units="cm"/>
      <inkml:brushProperty name="height" value="0.05" units="cm"/>
      <inkml:brushProperty name="color" value="#FFFFFF"/>
    </inkml:brush>
  </inkml:definitions>
  <inkml:trace contextRef="#ctx0" brushRef="#br0">0 85 24575,'6'0'27,"-1"-1"-1,0 0 0,1 0 0,-1 0 1,0-1-1,1 1 0,-1-2 0,0 1 1,0 0-1,0-1 0,-1 0 0,6-4 1,-1 0-312,-1 0 1,-1 0-1,1 0 1,-1-1-1,9-13 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4:03.277"/>
    </inkml:context>
    <inkml:brush xml:id="br0">
      <inkml:brushProperty name="width" value="0.05" units="cm"/>
      <inkml:brushProperty name="height" value="0.05" units="cm"/>
      <inkml:brushProperty name="color" value="#FFFFFF"/>
    </inkml:brush>
  </inkml:definitions>
  <inkml:trace contextRef="#ctx0" brushRef="#br0">146 1 24575,'-3'0'0,"-1"0"0,1 0 0,0 1 0,0 0 0,0 0 0,-1 0 0,1 0 0,0 0 0,0 0 0,1 1 0,-1-1 0,-3 4 0,-30 27 0,1-1 0,4 2-1365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4:06.425"/>
    </inkml:context>
    <inkml:brush xml:id="br0">
      <inkml:brushProperty name="width" value="0.05" units="cm"/>
      <inkml:brushProperty name="height" value="0.05" units="cm"/>
      <inkml:brushProperty name="color" value="#FFFFFF"/>
    </inkml:brush>
  </inkml:definitions>
  <inkml:trace contextRef="#ctx0" brushRef="#br0">1 134 24575,'0'-1'0,"0"0"0,1 0 0,-1 0 0,1-1 0,-1 1 0,1 0 0,-1 0 0,1 0 0,0 0 0,-1 0 0,1 0 0,0 0 0,0 1 0,0-1 0,0 0 0,0 0 0,1 0 0,23-15 0,-15 10 0,87-53 0,-51 25-1365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4:14.436"/>
    </inkml:context>
    <inkml:brush xml:id="br0">
      <inkml:brushProperty name="width" value="0.05" units="cm"/>
      <inkml:brushProperty name="height" value="0.05" units="cm"/>
      <inkml:brushProperty name="color" value="#FFFFFF"/>
    </inkml:brush>
  </inkml:definitions>
  <inkml:trace contextRef="#ctx0" brushRef="#br0">101 151 24575,'-1'-5'23,"1"0"-1,-1 0 0,1 0 0,-2 0 1,1 1-1,0-1 0,-1 0 1,0 1-1,0-1 0,0 1 0,-1 0 1,-2-5-1,-6-4-123,0-1-1,-15-12 1,-4-6-1250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4:38.562"/>
    </inkml:context>
    <inkml:brush xml:id="br0">
      <inkml:brushProperty name="width" value="0.05" units="cm"/>
      <inkml:brushProperty name="height" value="0.05" units="cm"/>
      <inkml:brushProperty name="color" value="#FFFFFF"/>
    </inkml:brush>
  </inkml:definitions>
  <inkml:trace contextRef="#ctx0" brushRef="#br0">132 1 24575,'-1'2'0,"0"0"0,-1 0 0,1 1 0,-1-1 0,1 0 0,-1-1 0,0 1 0,1 0 0,-1 0 0,0-1 0,0 1 0,0-1 0,-1 0 0,-3 3 0,-2 1 0,-27 29 0,28-27 0,0 1 0,-1-2 0,1 1 0,-13 8 0,10-12-1365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5:03.210"/>
    </inkml:context>
    <inkml:brush xml:id="br0">
      <inkml:brushProperty name="width" value="0.05" units="cm"/>
      <inkml:brushProperty name="height" value="0.05" units="cm"/>
      <inkml:brushProperty name="color" value="#FFFFFF"/>
    </inkml:brush>
  </inkml:definitions>
  <inkml:trace contextRef="#ctx0" brushRef="#br0">102 117 24575,'-3'-1'0,"1"1"0,-1 0 0,0 0 0,1 1 0,-1-1 0,0 0 0,1 1 0,-1-1 0,0 1 0,1 0 0,-1 0 0,1 0 0,-1 0 0,1 1 0,0-1 0,-1 1 0,1-1 0,0 1 0,0 0 0,0 0 0,0 0 0,0 0 0,1 0 0,-1 0 0,1 0 0,-1 1 0,-1 3 0,-7 8 0,7-11 0,1-1 0,-1 1 0,1 1 0,0-1 0,0 0 0,0 0 0,0 1 0,0 0 0,1-1 0,0 1 0,-1 0 0,1-1 0,0 8 0,1-10 0,0-1 0,1 1 0,-1-1 0,1 1 0,-1-1 0,1 1 0,-1-1 0,1 0 0,-1 1 0,1-1 0,-1 0 0,1 1 0,0-1 0,-1 0 0,1 0 0,-1 0 0,1 1 0,0-1 0,-1 0 0,1 0 0,0 0 0,-1 0 0,1 0 0,0 0 0,-1 0 0,1-1 0,-1 1 0,1 0 0,0 0 0,-1 0 0,1-1 0,0 1 0,22-8 0,-16 3 0,-1 0 0,0 0 0,-1-1 0,1 0 0,5-7 0,-6 6 0,1 1 0,0 0 0,0 0 0,10-8 0,22-14 0,21-12 0,-36 27 0,-12 8 0,-1 0 0,-1-1 0,1 0 0,16-15 0,-26 21-28,0 0-1,1-1 1,-1 1-1,0 0 1,0 0 0,1-1-1,-1 1 1,0 0-1,0-1 1,0 1-1,1 0 1,-1-1-1,0 1 1,0 0 0,0-1-1,0 1 1,0-1-1,0 1 1,0 0-1,0-1 1,0 1-1,0 0 1,0-1 0,0 1-1,0-1 1,0 1-1,0 0 1,0-1-1,0 1 1,0 0-1,0-1 1,-1 1 0,1 0-1,0-1 1,0 1-1,0 0 1,-1-1-1,1 1 1,0 0-1,-1-1 1,1 1 0,0 0-1,0 0 1,-1 0-1,1-1 1,0 1-1,-1 0 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5:08.196"/>
    </inkml:context>
    <inkml:brush xml:id="br0">
      <inkml:brushProperty name="width" value="0.05" units="cm"/>
      <inkml:brushProperty name="height" value="0.05" units="cm"/>
      <inkml:brushProperty name="color" value="#FFFFFF"/>
    </inkml:brush>
  </inkml:definitions>
  <inkml:trace contextRef="#ctx0" brushRef="#br0">47 100 24575,'1'0'0,"-1"0"0,0 0 0,0 0 0,0 0 0,1 0 0,-1 0 0,0 0 0,0 0 0,0 0 0,0 0 0,1 0 0,-1 0 0,0 0 0,0 0 0,0 0 0,0 0 0,1 1 0,-1-1 0,0 0 0,0 0 0,0 0 0,0 0 0,0 0 0,1 1 0,-1-1 0,0 0 0,0 0 0,0 0 0,0 0 0,0 1 0,0-1 0,0 0 0,0 0 0,0 0 0,0 0 0,0 1 0,0-1 0,0 0 0,0 1 0,-3 9 0,-8 9 0,-26 10 0,43-54 0,-3 19 0,0 1 0,0-1 0,1 0 0,0 1 0,0 0 0,0 0 0,1 0 0,5-5 0,45-32 0,-30 25 0,12-9-1365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1T14:56:43.741"/>
    </inkml:context>
    <inkml:brush xml:id="br0">
      <inkml:brushProperty name="width" value="0.35" units="cm"/>
      <inkml:brushProperty name="height" value="2.1" units="cm"/>
      <inkml:brushProperty name="color" value="#275EA1"/>
      <inkml:brushProperty name="ignorePressure" value="1"/>
      <inkml:brushProperty name="inkEffects" value="pencil"/>
    </inkml:brush>
  </inkml:definitions>
  <inkml:trace contextRef="#ctx0" brushRef="#br0">1 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5:12.681"/>
    </inkml:context>
    <inkml:brush xml:id="br0">
      <inkml:brushProperty name="width" value="0.05" units="cm"/>
      <inkml:brushProperty name="height" value="0.05" units="cm"/>
      <inkml:brushProperty name="color" value="#FFFFFF"/>
    </inkml:brush>
  </inkml:definitions>
  <inkml:trace contextRef="#ctx0" brushRef="#br0">1 159 24575,'1'-2'0,"1"-1"0,0 1 0,0 0 0,0-1 0,0 1 0,1 0 0,-1 0 0,0 0 0,1 1 0,0-1 0,-1 1 0,6-3 0,-1 0 0,11-7 0,-7 5 0,0-1 0,0 0 0,-1-1 0,0 0 0,18-18 0,-25 22 43,1 1-1,-1-1 1,1 1-1,0 0 1,0 0-1,0 1 1,9-5-1,-8 5-285,-1 0-1,0-1 0,1 1 1,-1-1-1,0 0 1,7-7-1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2:22.214"/>
    </inkml:context>
    <inkml:brush xml:id="br0">
      <inkml:brushProperty name="width" value="0.1" units="cm"/>
      <inkml:brushProperty name="height" value="0.1" units="cm"/>
      <inkml:brushProperty name="color" value="#FFFFFF"/>
    </inkml:brush>
  </inkml:definitions>
  <inkml:trace contextRef="#ctx0" brushRef="#br0">0 0 24575,'0'0'-8191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2:23.345"/>
    </inkml:context>
    <inkml:brush xml:id="br0">
      <inkml:brushProperty name="width" value="0.1" units="cm"/>
      <inkml:brushProperty name="height" value="0.1" units="cm"/>
      <inkml:brushProperty name="color" value="#FFFFFF"/>
    </inkml:brush>
  </inkml:definitions>
  <inkml:trace contextRef="#ctx0" brushRef="#br0">0 164 24575,'0'-1'0,"2"-3"0,0-1 0,1 0 0,0 0 0,5-3 0,5-5 0,5-5 0,6-5 0,2-2 0,-1 3 0,-4 3 0,-4 4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5:16.804"/>
    </inkml:context>
    <inkml:brush xml:id="br0">
      <inkml:brushProperty name="width" value="0.05" units="cm"/>
      <inkml:brushProperty name="height" value="0.05" units="cm"/>
      <inkml:brushProperty name="color" value="#FFFFFF"/>
    </inkml:brush>
  </inkml:definitions>
  <inkml:trace contextRef="#ctx0" brushRef="#br0">1 1 24575,'2'0'0,"1"0"0,-1 1 0,0-1 0,0 1 0,1-1 0,-1 1 0,0 0 0,0 0 0,0 0 0,0 0 0,0 0 0,0 1 0,0-1 0,2 2 0,25 28 0,-5-4 0,-9-15 169,-9-7-388,-1 0 0,1 0 0,0-1-1,1 0 1,-1 0 0,8 3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5:25.117"/>
    </inkml:context>
    <inkml:brush xml:id="br0">
      <inkml:brushProperty name="width" value="0.05" units="cm"/>
      <inkml:brushProperty name="height" value="0.05" units="cm"/>
      <inkml:brushProperty name="color" value="#FFFFFF"/>
    </inkml:brush>
  </inkml:definitions>
  <inkml:trace contextRef="#ctx0" brushRef="#br0">95 79 24565,'0'0'0,"1"-1"0,0 0 0,-1 1 0,0-2 0,1 1 0,0 0 0,-1-1 0,1 0 0,0 0 0,-1 0 0,1 0 0,0 0 0,-1-1 0,0 0 0,0 1 0,0-2 0,0 2 0,0-2 0,-1 2 0,0-2 0,1 1 0,-2 0 0,2 0 0,-2 0 0,0 0 0,1 0 0,-1 1 0,0-1 0,-1 0 0,1 1 0,0 0 0,-1 0 0,0 1 0,0 0 0,0-1 0,0 2 0,0 0 0,0-1 0,0 1 0,-1 1 0,1-1 0,0 2 0,-1-1 0,2 0 0,-2 1 0,1 1 0,0 0 0,1-1 0,-2 2 0,2-1 0,-1 1 0,1-1 0,-1 1 0,1 1 0,0 0 0,0-1 0,1 1 0,-1 0 0,1-1 0,-1 2 0,1-2 0,0 2 0,1-1 0,-1 0 0,0 0 0,1 0 0,-1-1 0,1 1 0,0 0 0,0-1 0,0 0 0,0 1 0,0-1 0,0-1 0,0 1 0,0 0 0,1-1 0,-1 0 0,0-1 0,0 1 0,0 0 0,0-1 0,0 0 0,0-1 0,0 1 0,0-1 0,0 0 0,0 0 0,0 0 0,0 0 0,0-1 0,0 1 0,0 0 0,0-1 0,0-1 0,1 1 0,0 0 0,-1 0 0,1 0 0,0 0 0,1 0 0,-1 0 0,0 1 0,1-1 0,0 0 0,0 0 0,0 0 0,1 1 0,0 0 0,-1-1 0,2 0 0,-1 0 0,0 1 0,1 0 0,0-1 0,0 0 0,1 0 0,-1 1 0,1-1 0,0 0 0,0 0 0,-1 0 0,2-1 0,-2 1 0,2 0 0,-1-1 0,0 0 0,0 1 0,0-2 0,0 1 0,0 0 0,-1-1 0,1 1 0,0-1 0,-1 0 0,0 0 0,0-1 0,-1 1 0,1 0 0,-1-1 0,-1 0 0,1 0 0,0 0 0,-2 0 0,1 0 0,-1 0 0,0 0 0,0-1 0,-1 1 0,0 0 0,0 0 0,0 0 0,-1-1 0,0 2 0,-1-2 0,1 2 0,-1-1 0,0 0 0,-1 1 0,1 0 0,0 0 0,-1 0 0,0 0 0,0 0 0,0 1 0,0 0 0,0 0 0,0 0 0,0 0 0,0 1 0,0-1 0,0 1 0,0 0 0,1 0 0,-1 0 0,0 0 0,1 1 0,0-1 0,0 1 0,0-1 0,0 0 0,1 1 0,0 0 0,0-1 0,0 1 0,0-1 0,1 1 0,-1-1 0,1 0 0,0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5:41.608"/>
    </inkml:context>
    <inkml:brush xml:id="br0">
      <inkml:brushProperty name="width" value="0.05" units="cm"/>
      <inkml:brushProperty name="height" value="0.05" units="cm"/>
      <inkml:brushProperty name="color" value="#C4280E"/>
    </inkml:brush>
  </inkml:definitions>
  <inkml:trace contextRef="#ctx0" brushRef="#br0">0 0 24539,'360'299'0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5:47.005"/>
    </inkml:context>
    <inkml:brush xml:id="br0">
      <inkml:brushProperty name="width" value="0.05" units="cm"/>
      <inkml:brushProperty name="height" value="0.05" units="cm"/>
      <inkml:brushProperty name="color" value="#C4280E"/>
    </inkml:brush>
  </inkml:definitions>
  <inkml:trace contextRef="#ctx0" brushRef="#br0">0 321 24424,'360'-321'0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6:20.367"/>
    </inkml:context>
    <inkml:brush xml:id="br0">
      <inkml:brushProperty name="width" value="0.05" units="cm"/>
      <inkml:brushProperty name="height" value="0.05" units="cm"/>
      <inkml:brushProperty name="color" value="#FFFFFF"/>
    </inkml:brush>
  </inkml:definitions>
  <inkml:trace contextRef="#ctx0" brushRef="#br0">0 349 24028,'453'-349'0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6:49.138"/>
    </inkml:context>
    <inkml:brush xml:id="br0">
      <inkml:brushProperty name="width" value="0.05" units="cm"/>
      <inkml:brushProperty name="height" value="0.05" units="cm"/>
      <inkml:brushProperty name="color" value="#FFFFFF"/>
    </inkml:brush>
  </inkml:definitions>
  <inkml:trace contextRef="#ctx0" brushRef="#br0">0 0 24012,'366'295'0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7:16.757"/>
    </inkml:context>
    <inkml:brush xml:id="br0">
      <inkml:brushProperty name="width" value="0.1" units="cm"/>
      <inkml:brushProperty name="height" value="0.1" units="cm"/>
      <inkml:brushProperty name="color" value="#004F8B"/>
    </inkml:brush>
  </inkml:definitions>
  <inkml:trace contextRef="#ctx0" brushRef="#br0">137 358 24575,'-1'-4'0,"0"1"0,-1-1 0,1 1 0,-1-1 0,0 1 0,0 0 0,0-1 0,-1 1 0,1 0 0,-1 0 0,1 1 0,-5-4 0,-10-14 0,5 2 0,1-1 0,-15-36 0,-6-39 0,29 81 0,1 1 0,-1-26 0,3 26 0,-1-20-1365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1T14:56:48.069"/>
    </inkml:context>
    <inkml:brush xml:id="br0">
      <inkml:brushProperty name="width" value="0.35" units="cm"/>
      <inkml:brushProperty name="height" value="2.1" units="cm"/>
      <inkml:brushProperty name="color" value="#275EA1"/>
      <inkml:brushProperty name="ignorePressure" value="1"/>
      <inkml:brushProperty name="inkEffects" value="pencil"/>
    </inkml:brush>
  </inkml:definitions>
  <inkml:trace contextRef="#ctx0" brushRef="#br0">172 171,'-4'0,"-1"3,1 6,4 1,2-6,1-6,-4-7,-5-5,-6-4,-4 0,-3 1,2-1,0-1,-1-1,-1-1,-1 0,3 7,16 9,11 10,7 3,5 4,-1 5,-8-2,-7 1,1 1,5 2,8 0,5-2,1-4,-3-9,-6-4</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7:21.571"/>
    </inkml:context>
    <inkml:brush xml:id="br0">
      <inkml:brushProperty name="width" value="0.1" units="cm"/>
      <inkml:brushProperty name="height" value="0.1" units="cm"/>
      <inkml:brushProperty name="color" value="#004F8B"/>
    </inkml:brush>
  </inkml:definitions>
  <inkml:trace contextRef="#ctx0" brushRef="#br0">1 20 24522,'3107'0'0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8:07.321"/>
    </inkml:context>
    <inkml:brush xml:id="br0">
      <inkml:brushProperty name="width" value="0.1" units="cm"/>
      <inkml:brushProperty name="height" value="0.1" units="cm"/>
      <inkml:brushProperty name="color" value="#004F8B"/>
    </inkml:brush>
  </inkml:definitions>
  <inkml:trace contextRef="#ctx0" brushRef="#br0">0 67 24575,'1'-1'0,"3"-1"0,4-1 0,3-2 0,3 0 0,1-2 0,-2 0 0,-2 2 0,-2-1 0,-3 2 0,-2 1 0,0-1 0,-2 0 0,0-1 0,-1 1 0,1 2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8:13.411"/>
    </inkml:context>
    <inkml:brush xml:id="br0">
      <inkml:brushProperty name="width" value="0.1" units="cm"/>
      <inkml:brushProperty name="height" value="0.1" units="cm"/>
      <inkml:brushProperty name="color" value="#004F8B"/>
    </inkml:brush>
  </inkml:definitions>
  <inkml:trace contextRef="#ctx0" brushRef="#br0">0 1 24347,'17'414'0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9:18.581"/>
    </inkml:context>
    <inkml:brush xml:id="br0">
      <inkml:brushProperty name="width" value="0.05" units="cm"/>
      <inkml:brushProperty name="height" value="0.05" units="cm"/>
      <inkml:brushProperty name="color" value="#004F8B"/>
    </inkml:brush>
  </inkml:definitions>
  <inkml:trace contextRef="#ctx0" brushRef="#br0">0 6 24315,'643'0'0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09:39.924"/>
    </inkml:context>
    <inkml:brush xml:id="br0">
      <inkml:brushProperty name="width" value="0.05" units="cm"/>
      <inkml:brushProperty name="height" value="0.05" units="cm"/>
      <inkml:brushProperty name="color" value="#004F8B"/>
    </inkml:brush>
  </inkml:definitions>
  <inkml:trace contextRef="#ctx0" brushRef="#br0">0 33 24404,'546'-32'0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10:10.985"/>
    </inkml:context>
    <inkml:brush xml:id="br0">
      <inkml:brushProperty name="width" value="0.35" units="cm"/>
      <inkml:brushProperty name="height" value="0.35" units="cm"/>
      <inkml:brushProperty name="color" value="#004F8B"/>
    </inkml:brush>
  </inkml:definitions>
  <inkml:trace contextRef="#ctx0" brushRef="#br0">0 1 24575,'0'-1'0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10:23.593"/>
    </inkml:context>
    <inkml:brush xml:id="br0">
      <inkml:brushProperty name="width" value="0.1" units="cm"/>
      <inkml:brushProperty name="height" value="0.1" units="cm"/>
      <inkml:brushProperty name="color" value="#004F8B"/>
    </inkml:brush>
  </inkml:definitions>
  <inkml:trace contextRef="#ctx0" brushRef="#br0">1 11 24087,'458'-10'0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10:46.758"/>
    </inkml:context>
    <inkml:brush xml:id="br0">
      <inkml:brushProperty name="width" value="0.1" units="cm"/>
      <inkml:brushProperty name="height" value="0.1" units="cm"/>
      <inkml:brushProperty name="color" value="#004F8B"/>
    </inkml:brush>
  </inkml:definitions>
  <inkml:trace contextRef="#ctx0" brushRef="#br0">7 25 24575,'0'0'0,"0"-1"0,-1-3 0,-2-5 0,0-2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11:00.277"/>
    </inkml:context>
    <inkml:brush xml:id="br0">
      <inkml:brushProperty name="width" value="0.35" units="cm"/>
      <inkml:brushProperty name="height" value="0.35" units="cm"/>
      <inkml:brushProperty name="color" value="#004F8B"/>
    </inkml:brush>
  </inkml:definitions>
  <inkml:trace contextRef="#ctx0" brushRef="#br0">1 1 24575,'0'0'0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5:11:02.511"/>
    </inkml:context>
    <inkml:brush xml:id="br0">
      <inkml:brushProperty name="width" value="0.35" units="cm"/>
      <inkml:brushProperty name="height" value="0.35" units="cm"/>
      <inkml:brushProperty name="color" value="#004F8B"/>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1T14:57:06.510"/>
    </inkml:context>
    <inkml:brush xml:id="br0">
      <inkml:brushProperty name="width" value="0.35" units="cm"/>
      <inkml:brushProperty name="height" value="2.1" units="cm"/>
      <inkml:brushProperty name="color" value="#275EA1"/>
      <inkml:brushProperty name="ignorePressure" value="1"/>
      <inkml:brushProperty name="inkEffects" value="pencil"/>
    </inkml:brush>
  </inkml:definitions>
  <inkml:trace contextRef="#ctx0" brushRef="#br0">1 1,'0'4,"0"4,0 9,0 9,0 3,0 0,7 0,3-2,2-6,5-2,1-5,6-5,-1-7,-5-8,-6-6,-7-5,-10 0,-6 3,-2 1,1-2,-1 2,2 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1T14:57:39.863"/>
    </inkml:context>
    <inkml:brush xml:id="br0">
      <inkml:brushProperty name="width" value="0.35" units="cm"/>
      <inkml:brushProperty name="height" value="2.1" units="cm"/>
      <inkml:brushProperty name="color" value="#275EA1"/>
      <inkml:brushProperty name="ignorePressure" value="1"/>
      <inkml:brushProperty name="inkEffects" value="pencil"/>
    </inkml:brush>
  </inkml:definitions>
  <inkml:trace contextRef="#ctx0" brushRef="#br0">117 698,'0'2,"0"3,-3 23,-2 12,-5 7,-1 1,2-2,2-8,2-7,5-12,2-18,0-15,1-14,-1-9,-1-2,0 0,0 6,-1 5,0 2,2-2,3 0,3 0,-1 2,0 4,-2 4,0-5,1-2,3 3,1 8,2 12,0 7,1 7,0 10,0 7,0 7,-2 2,-3 4,-3 4,-2 5,-1 0,-2-2,-1-5,1-8,-1-8,1-6,-1-3,1 3,0-2,0-1,-2-4,-3-4,-1-9,-6-15,-2-13,-4-12,-1-6,-2-2,1-1,4 5,2 6,4 7,3 7,3 5,3 3,0 1,2 2,1-7,4-2,0 0,0 1,-2-1,-1 2,-2 5,0 12,-1 12,0 16,0 9,-1 6,1-3,-2-1,-1 1,-2 6,0 3,-2 3,-1-2,0-6,2-8,-1-11,2-11,0-10,1-12,-1-7,0-5,-1-1,0 1,0 0,2 1,0-2,2-5,2-3,-1-4,1-5,0-2,5 0,3-1,1-1,0 2,0 6,-3 7,0 1,4-1,0 3,-2 2,-2 3,0-5,3-10,3-8,1-6,-2-8,-2-1,-3-2,-2 2,-3 9,0 15,-1 20,-1 19,1 19,1 13,2 3,-1 1,3-4,-1-5,0-4,-2 2,0 14,-1 1,0-12,-1-21,0-20,-1-15,-1-15,-3-3,-1 4,1 5,1 11,2 18,2 15,5 13,2 1,1 0,-1-4,-2-2,-4-6,-2-6,-3-5,-5-10,-2-6,2-2,0 1,1 0,1 1,-2 1,-1-1,0-4,-2 1,-1-1,3-3,0-1,-1-3,1 2,0 2,4 2,1 6,2 8,7 8,10 13,5 6,0 0,-1-3,-2-3,-2-2,0-1,-1 0,0 2,-2-2,-4 1,-2-1,-1-1,2 0,0 0,1 0,-1 0,-1 0,-4 4,-6 10,-9 7,-5 5,0 4,0-1,3-6,5-6,4-6,6-8,7-10,4-13,4-12,0-11,1-5,-2-1,-4 3,-3 6,-2 0,-5-6,-4-4,-3-2,-3 4,1 5,2 14,2 10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1T14:58:37.824"/>
    </inkml:context>
    <inkml:brush xml:id="br0">
      <inkml:brushProperty name="width" value="0.35" units="cm"/>
      <inkml:brushProperty name="height" value="0.35" units="cm"/>
      <inkml:brushProperty name="color" value="#005A9E"/>
    </inkml:brush>
  </inkml:definitions>
  <inkml:trace contextRef="#ctx0" brushRef="#br0">1 1 24575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102CB92-21DD-4020-BE93-85F6E6EAB07B}" type="datetimeFigureOut">
              <a:rPr lang="en-US" smtClean="0"/>
              <a:t>8/4/2025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C46CBDA-E965-4507-9D24-65FD859DB0DC}" type="slidenum">
              <a:rPr lang="en-US" smtClean="0"/>
              <a:t>‹#›</a:t>
            </a:fld>
            <a:endParaRPr lang="en-US"/>
          </a:p>
        </p:txBody>
      </p:sp>
    </p:spTree>
    <p:extLst>
      <p:ext uri="{BB962C8B-B14F-4D97-AF65-F5344CB8AC3E}">
        <p14:creationId xmlns:p14="http://schemas.microsoft.com/office/powerpoint/2010/main" val="2243439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46CBDA-E965-4507-9D24-65FD859DB0DC}" type="slidenum">
              <a:rPr lang="en-US" smtClean="0"/>
              <a:t>1</a:t>
            </a:fld>
            <a:endParaRPr lang="en-US"/>
          </a:p>
        </p:txBody>
      </p:sp>
    </p:spTree>
    <p:extLst>
      <p:ext uri="{BB962C8B-B14F-4D97-AF65-F5344CB8AC3E}">
        <p14:creationId xmlns:p14="http://schemas.microsoft.com/office/powerpoint/2010/main" val="44985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46CBDA-E965-4507-9D24-65FD859DB0DC}" type="slidenum">
              <a:rPr lang="en-US" smtClean="0"/>
              <a:t>12</a:t>
            </a:fld>
            <a:endParaRPr lang="en-US"/>
          </a:p>
        </p:txBody>
      </p:sp>
    </p:spTree>
    <p:extLst>
      <p:ext uri="{BB962C8B-B14F-4D97-AF65-F5344CB8AC3E}">
        <p14:creationId xmlns:p14="http://schemas.microsoft.com/office/powerpoint/2010/main" val="3457984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46CBDA-E965-4507-9D24-65FD859DB0DC}" type="slidenum">
              <a:rPr lang="en-US" smtClean="0"/>
              <a:t>32</a:t>
            </a:fld>
            <a:endParaRPr lang="en-US"/>
          </a:p>
        </p:txBody>
      </p:sp>
    </p:spTree>
    <p:extLst>
      <p:ext uri="{BB962C8B-B14F-4D97-AF65-F5344CB8AC3E}">
        <p14:creationId xmlns:p14="http://schemas.microsoft.com/office/powerpoint/2010/main" val="3017999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4406-9FC5-ACFE-893D-D4EADEB1A89D}"/>
              </a:ext>
            </a:extLst>
          </p:cNvPr>
          <p:cNvSpPr>
            <a:spLocks noGrp="1"/>
          </p:cNvSpPr>
          <p:nvPr>
            <p:ph type="ctrTitle"/>
          </p:nvPr>
        </p:nvSpPr>
        <p:spPr>
          <a:xfrm>
            <a:off x="308388" y="745440"/>
            <a:ext cx="8132227" cy="3559859"/>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BC0AF19C-C14B-F137-2DE9-1992459045F5}"/>
              </a:ext>
            </a:extLst>
          </p:cNvPr>
          <p:cNvSpPr>
            <a:spLocks noGrp="1"/>
          </p:cNvSpPr>
          <p:nvPr>
            <p:ph type="subTitle" idx="1"/>
          </p:nvPr>
        </p:nvSpPr>
        <p:spPr>
          <a:xfrm>
            <a:off x="317308" y="4669316"/>
            <a:ext cx="8132227" cy="135048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C6A999-B8D4-1774-9F1B-9F9FE1B3BFA6}"/>
              </a:ext>
            </a:extLst>
          </p:cNvPr>
          <p:cNvSpPr>
            <a:spLocks noGrp="1"/>
          </p:cNvSpPr>
          <p:nvPr>
            <p:ph type="dt" sz="half" idx="10"/>
          </p:nvPr>
        </p:nvSpPr>
        <p:spPr/>
        <p:txBody>
          <a:bodyPr/>
          <a:lstStyle/>
          <a:p>
            <a:fld id="{B65F904A-FCBA-4E99-A638-F0899737940D}" type="datetime1">
              <a:rPr lang="en-US" smtClean="0"/>
              <a:t>8/4/2025</a:t>
            </a:fld>
            <a:endParaRPr lang="en-US"/>
          </a:p>
        </p:txBody>
      </p:sp>
      <p:sp>
        <p:nvSpPr>
          <p:cNvPr id="5" name="Footer Placeholder 4">
            <a:extLst>
              <a:ext uri="{FF2B5EF4-FFF2-40B4-BE49-F238E27FC236}">
                <a16:creationId xmlns:a16="http://schemas.microsoft.com/office/drawing/2014/main" id="{61165D5D-2AE2-6F91-D1EB-6DD8FC3CE64C}"/>
              </a:ext>
            </a:extLst>
          </p:cNvPr>
          <p:cNvSpPr>
            <a:spLocks noGrp="1"/>
          </p:cNvSpPr>
          <p:nvPr>
            <p:ph type="ftr" sz="quarter" idx="11"/>
          </p:nvPr>
        </p:nvSpPr>
        <p:spPr/>
        <p:txBody>
          <a:bodyPr/>
          <a:lstStyle/>
          <a:p>
            <a:r>
              <a:rPr lang="en-US"/>
              <a:t>Hinton | Bailey, Pc  2025</a:t>
            </a:r>
          </a:p>
        </p:txBody>
      </p:sp>
      <p:sp>
        <p:nvSpPr>
          <p:cNvPr id="6" name="Slide Number Placeholder 5">
            <a:extLst>
              <a:ext uri="{FF2B5EF4-FFF2-40B4-BE49-F238E27FC236}">
                <a16:creationId xmlns:a16="http://schemas.microsoft.com/office/drawing/2014/main" id="{BF0029E4-3A4E-970A-17A8-1E17D37D1F2B}"/>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2967594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DEBC-9F49-FA9D-D13C-DB380A6281E2}"/>
              </a:ext>
            </a:extLst>
          </p:cNvPr>
          <p:cNvSpPr>
            <a:spLocks noGrp="1"/>
          </p:cNvSpPr>
          <p:nvPr>
            <p:ph type="title"/>
          </p:nvPr>
        </p:nvSpPr>
        <p:spPr>
          <a:xfrm>
            <a:off x="308387" y="757451"/>
            <a:ext cx="10875953" cy="1214650"/>
          </a:xfrm>
        </p:spPr>
        <p:txBody>
          <a:bodyPr anchor="t"/>
          <a:lstStyle/>
          <a:p>
            <a:r>
              <a:rPr lang="en-US"/>
              <a:t>Click to edit Master title style</a:t>
            </a:r>
          </a:p>
        </p:txBody>
      </p:sp>
      <p:sp>
        <p:nvSpPr>
          <p:cNvPr id="3" name="Vertical Text Placeholder 2">
            <a:extLst>
              <a:ext uri="{FF2B5EF4-FFF2-40B4-BE49-F238E27FC236}">
                <a16:creationId xmlns:a16="http://schemas.microsoft.com/office/drawing/2014/main" id="{BA00CB13-23E6-D711-450C-A85A0CB99576}"/>
              </a:ext>
            </a:extLst>
          </p:cNvPr>
          <p:cNvSpPr>
            <a:spLocks noGrp="1"/>
          </p:cNvSpPr>
          <p:nvPr>
            <p:ph type="body" orient="vert" idx="1"/>
          </p:nvPr>
        </p:nvSpPr>
        <p:spPr>
          <a:xfrm>
            <a:off x="335467" y="1972101"/>
            <a:ext cx="10848873" cy="40476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9BB7B-5C14-76DB-FEA8-3DBC09A96516}"/>
              </a:ext>
            </a:extLst>
          </p:cNvPr>
          <p:cNvSpPr>
            <a:spLocks noGrp="1"/>
          </p:cNvSpPr>
          <p:nvPr>
            <p:ph type="dt" sz="half" idx="10"/>
          </p:nvPr>
        </p:nvSpPr>
        <p:spPr/>
        <p:txBody>
          <a:bodyPr/>
          <a:lstStyle/>
          <a:p>
            <a:fld id="{BD09CD01-E888-4499-9198-37343148F6E0}" type="datetime1">
              <a:rPr lang="en-US" smtClean="0"/>
              <a:t>8/4/2025</a:t>
            </a:fld>
            <a:endParaRPr lang="en-US"/>
          </a:p>
        </p:txBody>
      </p:sp>
      <p:sp>
        <p:nvSpPr>
          <p:cNvPr id="5" name="Footer Placeholder 4">
            <a:extLst>
              <a:ext uri="{FF2B5EF4-FFF2-40B4-BE49-F238E27FC236}">
                <a16:creationId xmlns:a16="http://schemas.microsoft.com/office/drawing/2014/main" id="{48BC13CC-29B3-9FDC-C746-D5D65CC2A5D3}"/>
              </a:ext>
            </a:extLst>
          </p:cNvPr>
          <p:cNvSpPr>
            <a:spLocks noGrp="1"/>
          </p:cNvSpPr>
          <p:nvPr>
            <p:ph type="ftr" sz="quarter" idx="11"/>
          </p:nvPr>
        </p:nvSpPr>
        <p:spPr/>
        <p:txBody>
          <a:bodyPr/>
          <a:lstStyle/>
          <a:p>
            <a:r>
              <a:rPr lang="en-US"/>
              <a:t>Hinton | Bailey, Pc  2025</a:t>
            </a:r>
          </a:p>
        </p:txBody>
      </p:sp>
      <p:sp>
        <p:nvSpPr>
          <p:cNvPr id="6" name="Slide Number Placeholder 5">
            <a:extLst>
              <a:ext uri="{FF2B5EF4-FFF2-40B4-BE49-F238E27FC236}">
                <a16:creationId xmlns:a16="http://schemas.microsoft.com/office/drawing/2014/main" id="{9AB52A12-895F-E9BE-5289-4E0411BD3F4B}"/>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40725296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17614-2270-537D-8B09-6CB65016AD8F}"/>
              </a:ext>
            </a:extLst>
          </p:cNvPr>
          <p:cNvSpPr>
            <a:spLocks noGrp="1"/>
          </p:cNvSpPr>
          <p:nvPr>
            <p:ph type="title" orient="vert"/>
          </p:nvPr>
        </p:nvSpPr>
        <p:spPr>
          <a:xfrm>
            <a:off x="9359496" y="755981"/>
            <a:ext cx="2277552" cy="533836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BC98B5-885C-CBB1-A858-76F65F7D28BD}"/>
              </a:ext>
            </a:extLst>
          </p:cNvPr>
          <p:cNvSpPr>
            <a:spLocks noGrp="1"/>
          </p:cNvSpPr>
          <p:nvPr>
            <p:ph type="body" orient="vert" idx="1"/>
          </p:nvPr>
        </p:nvSpPr>
        <p:spPr>
          <a:xfrm>
            <a:off x="838199" y="755981"/>
            <a:ext cx="8230086" cy="53383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5DAFE-6A83-FB7D-72DF-232EFE20424E}"/>
              </a:ext>
            </a:extLst>
          </p:cNvPr>
          <p:cNvSpPr>
            <a:spLocks noGrp="1"/>
          </p:cNvSpPr>
          <p:nvPr>
            <p:ph type="dt" sz="half" idx="10"/>
          </p:nvPr>
        </p:nvSpPr>
        <p:spPr/>
        <p:txBody>
          <a:bodyPr/>
          <a:lstStyle/>
          <a:p>
            <a:fld id="{73CCBECC-81DB-4FA4-9354-943436D884B8}" type="datetime1">
              <a:rPr lang="en-US" smtClean="0"/>
              <a:t>8/4/2025</a:t>
            </a:fld>
            <a:endParaRPr lang="en-US"/>
          </a:p>
        </p:txBody>
      </p:sp>
      <p:sp>
        <p:nvSpPr>
          <p:cNvPr id="5" name="Footer Placeholder 4">
            <a:extLst>
              <a:ext uri="{FF2B5EF4-FFF2-40B4-BE49-F238E27FC236}">
                <a16:creationId xmlns:a16="http://schemas.microsoft.com/office/drawing/2014/main" id="{43B41CCF-A3CD-506E-3AAE-CAEFA8C1BB12}"/>
              </a:ext>
            </a:extLst>
          </p:cNvPr>
          <p:cNvSpPr>
            <a:spLocks noGrp="1"/>
          </p:cNvSpPr>
          <p:nvPr>
            <p:ph type="ftr" sz="quarter" idx="11"/>
          </p:nvPr>
        </p:nvSpPr>
        <p:spPr/>
        <p:txBody>
          <a:bodyPr/>
          <a:lstStyle/>
          <a:p>
            <a:r>
              <a:rPr lang="en-US"/>
              <a:t>Hinton | Bailey, Pc  2025</a:t>
            </a:r>
          </a:p>
        </p:txBody>
      </p:sp>
      <p:sp>
        <p:nvSpPr>
          <p:cNvPr id="6" name="Slide Number Placeholder 5">
            <a:extLst>
              <a:ext uri="{FF2B5EF4-FFF2-40B4-BE49-F238E27FC236}">
                <a16:creationId xmlns:a16="http://schemas.microsoft.com/office/drawing/2014/main" id="{7420DD9D-25C2-0EDF-A6F4-71946D57B3CD}"/>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8624950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D22A-1F6D-0DE5-E04A-DC466353D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4ADD6F-7C93-3CD3-AC8D-28A78787CB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06E74-14FC-84D9-4B41-7D9FB0D573C4}"/>
              </a:ext>
            </a:extLst>
          </p:cNvPr>
          <p:cNvSpPr>
            <a:spLocks noGrp="1"/>
          </p:cNvSpPr>
          <p:nvPr>
            <p:ph type="dt" sz="half" idx="10"/>
          </p:nvPr>
        </p:nvSpPr>
        <p:spPr/>
        <p:txBody>
          <a:bodyPr/>
          <a:lstStyle/>
          <a:p>
            <a:fld id="{21BB3D3A-CE1C-454C-A6F3-02F65C8E13C8}" type="datetime1">
              <a:rPr lang="en-US" smtClean="0"/>
              <a:t>8/4/2025</a:t>
            </a:fld>
            <a:endParaRPr lang="en-US"/>
          </a:p>
        </p:txBody>
      </p:sp>
      <p:sp>
        <p:nvSpPr>
          <p:cNvPr id="5" name="Footer Placeholder 4">
            <a:extLst>
              <a:ext uri="{FF2B5EF4-FFF2-40B4-BE49-F238E27FC236}">
                <a16:creationId xmlns:a16="http://schemas.microsoft.com/office/drawing/2014/main" id="{1F35A7DC-6292-6181-949E-F8BC3FA11BA6}"/>
              </a:ext>
            </a:extLst>
          </p:cNvPr>
          <p:cNvSpPr>
            <a:spLocks noGrp="1"/>
          </p:cNvSpPr>
          <p:nvPr>
            <p:ph type="ftr" sz="quarter" idx="11"/>
          </p:nvPr>
        </p:nvSpPr>
        <p:spPr/>
        <p:txBody>
          <a:bodyPr/>
          <a:lstStyle/>
          <a:p>
            <a:r>
              <a:rPr lang="en-US"/>
              <a:t>Hinton | Bailey, Pc  2025</a:t>
            </a:r>
          </a:p>
        </p:txBody>
      </p:sp>
      <p:sp>
        <p:nvSpPr>
          <p:cNvPr id="6" name="Slide Number Placeholder 5">
            <a:extLst>
              <a:ext uri="{FF2B5EF4-FFF2-40B4-BE49-F238E27FC236}">
                <a16:creationId xmlns:a16="http://schemas.microsoft.com/office/drawing/2014/main" id="{1050F5C6-EADC-E072-B19B-49BB11DF0309}"/>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4251443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B2054-1AE7-534F-0CFE-1F0628A09FC1}"/>
              </a:ext>
            </a:extLst>
          </p:cNvPr>
          <p:cNvSpPr>
            <a:spLocks noGrp="1"/>
          </p:cNvSpPr>
          <p:nvPr>
            <p:ph type="title"/>
          </p:nvPr>
        </p:nvSpPr>
        <p:spPr>
          <a:xfrm>
            <a:off x="340138" y="2243708"/>
            <a:ext cx="9156288" cy="3776091"/>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3988EC2A-45C7-131C-0F4A-56E62EB029C2}"/>
              </a:ext>
            </a:extLst>
          </p:cNvPr>
          <p:cNvSpPr>
            <a:spLocks noGrp="1"/>
          </p:cNvSpPr>
          <p:nvPr>
            <p:ph type="body" idx="1"/>
          </p:nvPr>
        </p:nvSpPr>
        <p:spPr>
          <a:xfrm>
            <a:off x="340137" y="838201"/>
            <a:ext cx="9156289" cy="140550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75A323-2679-E978-8856-2FEBE8F5AE45}"/>
              </a:ext>
            </a:extLst>
          </p:cNvPr>
          <p:cNvSpPr>
            <a:spLocks noGrp="1"/>
          </p:cNvSpPr>
          <p:nvPr>
            <p:ph type="dt" sz="half" idx="10"/>
          </p:nvPr>
        </p:nvSpPr>
        <p:spPr/>
        <p:txBody>
          <a:bodyPr/>
          <a:lstStyle/>
          <a:p>
            <a:fld id="{4FD6DF55-9CBD-4DC4-AF88-E4AEDF34C228}" type="datetime1">
              <a:rPr lang="en-US" smtClean="0"/>
              <a:t>8/4/2025</a:t>
            </a:fld>
            <a:endParaRPr lang="en-US"/>
          </a:p>
        </p:txBody>
      </p:sp>
      <p:sp>
        <p:nvSpPr>
          <p:cNvPr id="5" name="Footer Placeholder 4">
            <a:extLst>
              <a:ext uri="{FF2B5EF4-FFF2-40B4-BE49-F238E27FC236}">
                <a16:creationId xmlns:a16="http://schemas.microsoft.com/office/drawing/2014/main" id="{2C971DC2-625E-0477-BF8C-F3CDDCE4B11E}"/>
              </a:ext>
            </a:extLst>
          </p:cNvPr>
          <p:cNvSpPr>
            <a:spLocks noGrp="1"/>
          </p:cNvSpPr>
          <p:nvPr>
            <p:ph type="ftr" sz="quarter" idx="11"/>
          </p:nvPr>
        </p:nvSpPr>
        <p:spPr/>
        <p:txBody>
          <a:bodyPr/>
          <a:lstStyle/>
          <a:p>
            <a:r>
              <a:rPr lang="en-US"/>
              <a:t>Hinton | Bailey, Pc  2025</a:t>
            </a:r>
          </a:p>
        </p:txBody>
      </p:sp>
      <p:sp>
        <p:nvSpPr>
          <p:cNvPr id="6" name="Slide Number Placeholder 5">
            <a:extLst>
              <a:ext uri="{FF2B5EF4-FFF2-40B4-BE49-F238E27FC236}">
                <a16:creationId xmlns:a16="http://schemas.microsoft.com/office/drawing/2014/main" id="{8EF1A644-D449-E464-C2DF-F045A51899D0}"/>
              </a:ext>
            </a:extLst>
          </p:cNvPr>
          <p:cNvSpPr>
            <a:spLocks noGrp="1"/>
          </p:cNvSpPr>
          <p:nvPr>
            <p:ph type="sldNum" sz="quarter" idx="12"/>
          </p:nvPr>
        </p:nvSpPr>
        <p:spPr>
          <a:xfrm>
            <a:off x="11403951" y="6221896"/>
            <a:ext cx="652214" cy="569045"/>
          </a:xfrm>
        </p:spPr>
        <p:txBody>
          <a:bodyPr/>
          <a:lstStyle>
            <a:lvl1pPr>
              <a:defRPr sz="1200">
                <a:latin typeface="Baskerville Old Face" panose="02020602080505020303" pitchFamily="18" charset="0"/>
              </a:defRPr>
            </a:lvl1pPr>
          </a:lstStyle>
          <a:p>
            <a:fld id="{6E91CC32-6A6B-4E2E-BBA1-6864F305DA26}" type="slidenum">
              <a:rPr lang="en-US" smtClean="0"/>
              <a:pPr/>
              <a:t>‹#›</a:t>
            </a:fld>
            <a:endParaRPr lang="en-US"/>
          </a:p>
        </p:txBody>
      </p:sp>
    </p:spTree>
    <p:extLst>
      <p:ext uri="{BB962C8B-B14F-4D97-AF65-F5344CB8AC3E}">
        <p14:creationId xmlns:p14="http://schemas.microsoft.com/office/powerpoint/2010/main" val="20883302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2719-44A3-3EE8-D757-F0E0F9632AEC}"/>
              </a:ext>
            </a:extLst>
          </p:cNvPr>
          <p:cNvSpPr>
            <a:spLocks noGrp="1"/>
          </p:cNvSpPr>
          <p:nvPr>
            <p:ph type="title"/>
          </p:nvPr>
        </p:nvSpPr>
        <p:spPr>
          <a:xfrm>
            <a:off x="303197" y="750627"/>
            <a:ext cx="10846556" cy="130415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0440DC2-69F2-A056-508C-F5138E71FCA2}"/>
              </a:ext>
            </a:extLst>
          </p:cNvPr>
          <p:cNvSpPr>
            <a:spLocks noGrp="1"/>
          </p:cNvSpPr>
          <p:nvPr>
            <p:ph sz="half" idx="1"/>
          </p:nvPr>
        </p:nvSpPr>
        <p:spPr>
          <a:xfrm>
            <a:off x="1056961" y="2075250"/>
            <a:ext cx="4571288" cy="410149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A2243E-0673-54F2-5B38-DF5D2C7367F4}"/>
              </a:ext>
            </a:extLst>
          </p:cNvPr>
          <p:cNvSpPr>
            <a:spLocks noGrp="1"/>
          </p:cNvSpPr>
          <p:nvPr>
            <p:ph sz="half" idx="2"/>
          </p:nvPr>
        </p:nvSpPr>
        <p:spPr>
          <a:xfrm>
            <a:off x="6379560" y="2075250"/>
            <a:ext cx="4770191" cy="410149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946B7D-7BAF-8DE9-FB5A-282908B03106}"/>
              </a:ext>
            </a:extLst>
          </p:cNvPr>
          <p:cNvSpPr>
            <a:spLocks noGrp="1"/>
          </p:cNvSpPr>
          <p:nvPr>
            <p:ph type="dt" sz="half" idx="10"/>
          </p:nvPr>
        </p:nvSpPr>
        <p:spPr/>
        <p:txBody>
          <a:bodyPr/>
          <a:lstStyle/>
          <a:p>
            <a:fld id="{3B4148EA-B208-459B-A294-F2AB56796B46}" type="datetime1">
              <a:rPr lang="en-US" smtClean="0"/>
              <a:t>8/4/2025</a:t>
            </a:fld>
            <a:endParaRPr lang="en-US"/>
          </a:p>
        </p:txBody>
      </p:sp>
      <p:sp>
        <p:nvSpPr>
          <p:cNvPr id="6" name="Footer Placeholder 5">
            <a:extLst>
              <a:ext uri="{FF2B5EF4-FFF2-40B4-BE49-F238E27FC236}">
                <a16:creationId xmlns:a16="http://schemas.microsoft.com/office/drawing/2014/main" id="{0AF99017-BDD7-56C7-43AE-4B86AC78194A}"/>
              </a:ext>
            </a:extLst>
          </p:cNvPr>
          <p:cNvSpPr>
            <a:spLocks noGrp="1"/>
          </p:cNvSpPr>
          <p:nvPr>
            <p:ph type="ftr" sz="quarter" idx="11"/>
          </p:nvPr>
        </p:nvSpPr>
        <p:spPr/>
        <p:txBody>
          <a:bodyPr/>
          <a:lstStyle/>
          <a:p>
            <a:r>
              <a:rPr lang="en-US"/>
              <a:t>Hinton | Bailey, Pc  2025</a:t>
            </a:r>
          </a:p>
        </p:txBody>
      </p:sp>
      <p:sp>
        <p:nvSpPr>
          <p:cNvPr id="7" name="Slide Number Placeholder 6">
            <a:extLst>
              <a:ext uri="{FF2B5EF4-FFF2-40B4-BE49-F238E27FC236}">
                <a16:creationId xmlns:a16="http://schemas.microsoft.com/office/drawing/2014/main" id="{CF6E7D63-14BF-E333-B350-75DA58E281CF}"/>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4539172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7F72-3970-859F-C268-E9940EF2D0E4}"/>
              </a:ext>
            </a:extLst>
          </p:cNvPr>
          <p:cNvSpPr>
            <a:spLocks noGrp="1"/>
          </p:cNvSpPr>
          <p:nvPr>
            <p:ph type="title"/>
          </p:nvPr>
        </p:nvSpPr>
        <p:spPr>
          <a:xfrm>
            <a:off x="305649" y="743803"/>
            <a:ext cx="10764271" cy="1025362"/>
          </a:xfrm>
        </p:spPr>
        <p:txBody>
          <a:bodyPr anchor="t"/>
          <a:lstStyle/>
          <a:p>
            <a:r>
              <a:rPr lang="en-US"/>
              <a:t>Click to edit Master title style</a:t>
            </a:r>
          </a:p>
        </p:txBody>
      </p:sp>
      <p:sp>
        <p:nvSpPr>
          <p:cNvPr id="3" name="Text Placeholder 2">
            <a:extLst>
              <a:ext uri="{FF2B5EF4-FFF2-40B4-BE49-F238E27FC236}">
                <a16:creationId xmlns:a16="http://schemas.microsoft.com/office/drawing/2014/main" id="{F9B37CC6-89B8-3CF3-6973-1B5B71782F56}"/>
              </a:ext>
            </a:extLst>
          </p:cNvPr>
          <p:cNvSpPr>
            <a:spLocks noGrp="1"/>
          </p:cNvSpPr>
          <p:nvPr>
            <p:ph type="body" idx="1"/>
          </p:nvPr>
        </p:nvSpPr>
        <p:spPr>
          <a:xfrm>
            <a:off x="1056961" y="1769166"/>
            <a:ext cx="4571287" cy="815008"/>
          </a:xfrm>
        </p:spPr>
        <p:txBody>
          <a:bodyPr anchor="b">
            <a:noAutofit/>
          </a:bodyPr>
          <a:lstStyle>
            <a:lvl1pPr marL="0" indent="0">
              <a:buNone/>
              <a:defRPr sz="20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650EB0-E35B-DA3D-B6A1-2422B01C6005}"/>
              </a:ext>
            </a:extLst>
          </p:cNvPr>
          <p:cNvSpPr>
            <a:spLocks noGrp="1"/>
          </p:cNvSpPr>
          <p:nvPr>
            <p:ph sz="half" idx="2"/>
          </p:nvPr>
        </p:nvSpPr>
        <p:spPr>
          <a:xfrm>
            <a:off x="1056961" y="2678597"/>
            <a:ext cx="4571287" cy="3506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7A15D0-F178-1506-0E61-C8FFDF9BD6B5}"/>
              </a:ext>
            </a:extLst>
          </p:cNvPr>
          <p:cNvSpPr>
            <a:spLocks noGrp="1"/>
          </p:cNvSpPr>
          <p:nvPr>
            <p:ph type="body" sz="quarter" idx="3"/>
          </p:nvPr>
        </p:nvSpPr>
        <p:spPr>
          <a:xfrm>
            <a:off x="6498633" y="1769166"/>
            <a:ext cx="4571287" cy="815008"/>
          </a:xfrm>
        </p:spPr>
        <p:txBody>
          <a:bodyPr anchor="b">
            <a:noAutofit/>
          </a:bodyPr>
          <a:lstStyle>
            <a:lvl1pPr marL="0" indent="0">
              <a:buNone/>
              <a:defRPr sz="20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6CB421-A65A-A7DC-40A7-D8B76F9C3A3A}"/>
              </a:ext>
            </a:extLst>
          </p:cNvPr>
          <p:cNvSpPr>
            <a:spLocks noGrp="1"/>
          </p:cNvSpPr>
          <p:nvPr>
            <p:ph sz="quarter" idx="4"/>
          </p:nvPr>
        </p:nvSpPr>
        <p:spPr>
          <a:xfrm>
            <a:off x="6498633" y="2678596"/>
            <a:ext cx="4571287" cy="3506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AF5675-5329-D2DB-FAFF-700D076CA886}"/>
              </a:ext>
            </a:extLst>
          </p:cNvPr>
          <p:cNvSpPr>
            <a:spLocks noGrp="1"/>
          </p:cNvSpPr>
          <p:nvPr>
            <p:ph type="dt" sz="half" idx="10"/>
          </p:nvPr>
        </p:nvSpPr>
        <p:spPr/>
        <p:txBody>
          <a:bodyPr/>
          <a:lstStyle/>
          <a:p>
            <a:fld id="{44B8CB0A-4ED9-429C-BF65-9880E96D455B}" type="datetime1">
              <a:rPr lang="en-US" smtClean="0"/>
              <a:t>8/4/2025</a:t>
            </a:fld>
            <a:endParaRPr lang="en-US"/>
          </a:p>
        </p:txBody>
      </p:sp>
      <p:sp>
        <p:nvSpPr>
          <p:cNvPr id="8" name="Footer Placeholder 7">
            <a:extLst>
              <a:ext uri="{FF2B5EF4-FFF2-40B4-BE49-F238E27FC236}">
                <a16:creationId xmlns:a16="http://schemas.microsoft.com/office/drawing/2014/main" id="{D1392A97-07D9-5E5C-2A31-3B7D764CE1B8}"/>
              </a:ext>
            </a:extLst>
          </p:cNvPr>
          <p:cNvSpPr>
            <a:spLocks noGrp="1"/>
          </p:cNvSpPr>
          <p:nvPr>
            <p:ph type="ftr" sz="quarter" idx="11"/>
          </p:nvPr>
        </p:nvSpPr>
        <p:spPr/>
        <p:txBody>
          <a:bodyPr/>
          <a:lstStyle/>
          <a:p>
            <a:r>
              <a:rPr lang="en-US"/>
              <a:t>Hinton | Bailey, Pc  2025</a:t>
            </a:r>
          </a:p>
        </p:txBody>
      </p:sp>
      <p:sp>
        <p:nvSpPr>
          <p:cNvPr id="9" name="Slide Number Placeholder 8">
            <a:extLst>
              <a:ext uri="{FF2B5EF4-FFF2-40B4-BE49-F238E27FC236}">
                <a16:creationId xmlns:a16="http://schemas.microsoft.com/office/drawing/2014/main" id="{4E626143-8FEE-0ABD-25C7-C34AF6568B83}"/>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0471380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6EFE-D86C-B076-D4D1-FAD1883E0813}"/>
              </a:ext>
            </a:extLst>
          </p:cNvPr>
          <p:cNvSpPr>
            <a:spLocks noGrp="1"/>
          </p:cNvSpPr>
          <p:nvPr>
            <p:ph type="title"/>
          </p:nvPr>
        </p:nvSpPr>
        <p:spPr>
          <a:xfrm>
            <a:off x="308387" y="757766"/>
            <a:ext cx="7240293" cy="3547534"/>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C23F3B23-C631-4B62-3211-30222ABE1C33}"/>
              </a:ext>
            </a:extLst>
          </p:cNvPr>
          <p:cNvSpPr>
            <a:spLocks noGrp="1"/>
          </p:cNvSpPr>
          <p:nvPr>
            <p:ph type="dt" sz="half" idx="10"/>
          </p:nvPr>
        </p:nvSpPr>
        <p:spPr/>
        <p:txBody>
          <a:bodyPr/>
          <a:lstStyle/>
          <a:p>
            <a:fld id="{97A6A01C-03F8-4B64-80FF-66EB8B8383DF}" type="datetime1">
              <a:rPr lang="en-US" smtClean="0"/>
              <a:t>8/4/2025</a:t>
            </a:fld>
            <a:endParaRPr lang="en-US"/>
          </a:p>
        </p:txBody>
      </p:sp>
      <p:sp>
        <p:nvSpPr>
          <p:cNvPr id="4" name="Footer Placeholder 3">
            <a:extLst>
              <a:ext uri="{FF2B5EF4-FFF2-40B4-BE49-F238E27FC236}">
                <a16:creationId xmlns:a16="http://schemas.microsoft.com/office/drawing/2014/main" id="{7789A1FB-EA0D-F6A3-A4EB-001AA082AAFF}"/>
              </a:ext>
            </a:extLst>
          </p:cNvPr>
          <p:cNvSpPr>
            <a:spLocks noGrp="1"/>
          </p:cNvSpPr>
          <p:nvPr>
            <p:ph type="ftr" sz="quarter" idx="11"/>
          </p:nvPr>
        </p:nvSpPr>
        <p:spPr/>
        <p:txBody>
          <a:bodyPr/>
          <a:lstStyle/>
          <a:p>
            <a:r>
              <a:rPr lang="en-US"/>
              <a:t>Hinton | Bailey, Pc  2025</a:t>
            </a:r>
          </a:p>
        </p:txBody>
      </p:sp>
      <p:sp>
        <p:nvSpPr>
          <p:cNvPr id="5" name="Slide Number Placeholder 4">
            <a:extLst>
              <a:ext uri="{FF2B5EF4-FFF2-40B4-BE49-F238E27FC236}">
                <a16:creationId xmlns:a16="http://schemas.microsoft.com/office/drawing/2014/main" id="{C6D671B7-A902-587D-89D0-ECFB738FD702}"/>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5147548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A27D49-E5B4-0E67-FCFC-62A04E705682}"/>
              </a:ext>
            </a:extLst>
          </p:cNvPr>
          <p:cNvSpPr>
            <a:spLocks noGrp="1"/>
          </p:cNvSpPr>
          <p:nvPr>
            <p:ph type="dt" sz="half" idx="10"/>
          </p:nvPr>
        </p:nvSpPr>
        <p:spPr/>
        <p:txBody>
          <a:bodyPr/>
          <a:lstStyle/>
          <a:p>
            <a:fld id="{A85279C8-5B89-4DDA-A737-F7E94BC9FDD4}" type="datetime1">
              <a:rPr lang="en-US" smtClean="0"/>
              <a:t>8/4/2025</a:t>
            </a:fld>
            <a:endParaRPr lang="en-US"/>
          </a:p>
        </p:txBody>
      </p:sp>
      <p:sp>
        <p:nvSpPr>
          <p:cNvPr id="3" name="Footer Placeholder 2">
            <a:extLst>
              <a:ext uri="{FF2B5EF4-FFF2-40B4-BE49-F238E27FC236}">
                <a16:creationId xmlns:a16="http://schemas.microsoft.com/office/drawing/2014/main" id="{6B0E4B02-DD32-C63F-6FEE-BC36E2EFD012}"/>
              </a:ext>
            </a:extLst>
          </p:cNvPr>
          <p:cNvSpPr>
            <a:spLocks noGrp="1"/>
          </p:cNvSpPr>
          <p:nvPr>
            <p:ph type="ftr" sz="quarter" idx="11"/>
          </p:nvPr>
        </p:nvSpPr>
        <p:spPr/>
        <p:txBody>
          <a:bodyPr/>
          <a:lstStyle/>
          <a:p>
            <a:r>
              <a:rPr lang="en-US"/>
              <a:t>Hinton | Bailey, Pc  2025</a:t>
            </a:r>
          </a:p>
        </p:txBody>
      </p:sp>
      <p:sp>
        <p:nvSpPr>
          <p:cNvPr id="4" name="Slide Number Placeholder 3">
            <a:extLst>
              <a:ext uri="{FF2B5EF4-FFF2-40B4-BE49-F238E27FC236}">
                <a16:creationId xmlns:a16="http://schemas.microsoft.com/office/drawing/2014/main" id="{CF25FA8B-18F7-7DDC-74E0-B1C7139E7B05}"/>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8420092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D42A-8FC3-F6BE-4CF7-1490DE4FD462}"/>
              </a:ext>
            </a:extLst>
          </p:cNvPr>
          <p:cNvSpPr>
            <a:spLocks noGrp="1"/>
          </p:cNvSpPr>
          <p:nvPr>
            <p:ph type="title"/>
          </p:nvPr>
        </p:nvSpPr>
        <p:spPr>
          <a:xfrm>
            <a:off x="317395" y="766636"/>
            <a:ext cx="3951745" cy="1510628"/>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AA2BAA-1CCB-696D-D506-5E1747080119}"/>
              </a:ext>
            </a:extLst>
          </p:cNvPr>
          <p:cNvSpPr>
            <a:spLocks noGrp="1"/>
          </p:cNvSpPr>
          <p:nvPr>
            <p:ph idx="1"/>
          </p:nvPr>
        </p:nvSpPr>
        <p:spPr>
          <a:xfrm>
            <a:off x="5105400" y="702452"/>
            <a:ext cx="6249988" cy="531734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B3C3E7-B970-EF6C-A6D3-6CB81C948775}"/>
              </a:ext>
            </a:extLst>
          </p:cNvPr>
          <p:cNvSpPr>
            <a:spLocks noGrp="1"/>
          </p:cNvSpPr>
          <p:nvPr>
            <p:ph type="body" sz="half" idx="2"/>
          </p:nvPr>
        </p:nvSpPr>
        <p:spPr>
          <a:xfrm>
            <a:off x="323953" y="2277264"/>
            <a:ext cx="3752747" cy="37425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F32464-D130-7DA0-050D-B444566B1A2F}"/>
              </a:ext>
            </a:extLst>
          </p:cNvPr>
          <p:cNvSpPr>
            <a:spLocks noGrp="1"/>
          </p:cNvSpPr>
          <p:nvPr>
            <p:ph type="dt" sz="half" idx="10"/>
          </p:nvPr>
        </p:nvSpPr>
        <p:spPr/>
        <p:txBody>
          <a:bodyPr/>
          <a:lstStyle/>
          <a:p>
            <a:fld id="{B8E9497E-7A69-4B71-B37D-BA8DDAF9566B}" type="datetime1">
              <a:rPr lang="en-US" smtClean="0"/>
              <a:t>8/4/2025</a:t>
            </a:fld>
            <a:endParaRPr lang="en-US"/>
          </a:p>
        </p:txBody>
      </p:sp>
      <p:sp>
        <p:nvSpPr>
          <p:cNvPr id="6" name="Footer Placeholder 5">
            <a:extLst>
              <a:ext uri="{FF2B5EF4-FFF2-40B4-BE49-F238E27FC236}">
                <a16:creationId xmlns:a16="http://schemas.microsoft.com/office/drawing/2014/main" id="{3FC2B3B4-209E-187A-6F86-2F2EAD9F7476}"/>
              </a:ext>
            </a:extLst>
          </p:cNvPr>
          <p:cNvSpPr>
            <a:spLocks noGrp="1"/>
          </p:cNvSpPr>
          <p:nvPr>
            <p:ph type="ftr" sz="quarter" idx="11"/>
          </p:nvPr>
        </p:nvSpPr>
        <p:spPr/>
        <p:txBody>
          <a:bodyPr/>
          <a:lstStyle/>
          <a:p>
            <a:r>
              <a:rPr lang="en-US"/>
              <a:t>Hinton | Bailey, Pc  2025</a:t>
            </a:r>
          </a:p>
        </p:txBody>
      </p:sp>
      <p:sp>
        <p:nvSpPr>
          <p:cNvPr id="7" name="Slide Number Placeholder 6">
            <a:extLst>
              <a:ext uri="{FF2B5EF4-FFF2-40B4-BE49-F238E27FC236}">
                <a16:creationId xmlns:a16="http://schemas.microsoft.com/office/drawing/2014/main" id="{036A2A86-6CB1-F027-66AC-8EBFA9D0647A}"/>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40720575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8F49-A418-C21F-25DC-E4C2E1716387}"/>
              </a:ext>
            </a:extLst>
          </p:cNvPr>
          <p:cNvSpPr>
            <a:spLocks noGrp="1"/>
          </p:cNvSpPr>
          <p:nvPr>
            <p:ph type="title"/>
          </p:nvPr>
        </p:nvSpPr>
        <p:spPr>
          <a:xfrm>
            <a:off x="318972" y="765850"/>
            <a:ext cx="3995693" cy="1774778"/>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8CDE2-0C1B-D3BE-F399-98D983EF4534}"/>
              </a:ext>
            </a:extLst>
          </p:cNvPr>
          <p:cNvSpPr>
            <a:spLocks noGrp="1"/>
          </p:cNvSpPr>
          <p:nvPr>
            <p:ph type="pic" idx="1"/>
          </p:nvPr>
        </p:nvSpPr>
        <p:spPr>
          <a:xfrm>
            <a:off x="5105400" y="838200"/>
            <a:ext cx="6249988"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8786322-CA2D-A634-C10E-4F22BCE48B7F}"/>
              </a:ext>
            </a:extLst>
          </p:cNvPr>
          <p:cNvSpPr>
            <a:spLocks noGrp="1"/>
          </p:cNvSpPr>
          <p:nvPr>
            <p:ph type="body" sz="half" idx="2"/>
          </p:nvPr>
        </p:nvSpPr>
        <p:spPr>
          <a:xfrm>
            <a:off x="340137" y="2552699"/>
            <a:ext cx="3736563" cy="3467099"/>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D0DD6-F55F-4437-DEC5-FA6028509A2D}"/>
              </a:ext>
            </a:extLst>
          </p:cNvPr>
          <p:cNvSpPr>
            <a:spLocks noGrp="1"/>
          </p:cNvSpPr>
          <p:nvPr>
            <p:ph type="dt" sz="half" idx="10"/>
          </p:nvPr>
        </p:nvSpPr>
        <p:spPr>
          <a:xfrm>
            <a:off x="340137" y="63202"/>
            <a:ext cx="2743200" cy="318221"/>
          </a:xfrm>
        </p:spPr>
        <p:txBody>
          <a:bodyPr/>
          <a:lstStyle/>
          <a:p>
            <a:fld id="{5C86FE5D-7AB5-4AFE-8011-C18DF4878B79}" type="datetime1">
              <a:rPr lang="en-US" smtClean="0"/>
              <a:t>8/4/2025</a:t>
            </a:fld>
            <a:endParaRPr lang="en-US"/>
          </a:p>
        </p:txBody>
      </p:sp>
      <p:sp>
        <p:nvSpPr>
          <p:cNvPr id="6" name="Footer Placeholder 5">
            <a:extLst>
              <a:ext uri="{FF2B5EF4-FFF2-40B4-BE49-F238E27FC236}">
                <a16:creationId xmlns:a16="http://schemas.microsoft.com/office/drawing/2014/main" id="{595B46D7-EE7C-E399-6A6B-18237228F6BA}"/>
              </a:ext>
            </a:extLst>
          </p:cNvPr>
          <p:cNvSpPr>
            <a:spLocks noGrp="1"/>
          </p:cNvSpPr>
          <p:nvPr>
            <p:ph type="ftr" sz="quarter" idx="11"/>
          </p:nvPr>
        </p:nvSpPr>
        <p:spPr/>
        <p:txBody>
          <a:bodyPr/>
          <a:lstStyle/>
          <a:p>
            <a:r>
              <a:rPr lang="en-US"/>
              <a:t>Hinton | Bailey, Pc  2025</a:t>
            </a:r>
          </a:p>
        </p:txBody>
      </p:sp>
      <p:sp>
        <p:nvSpPr>
          <p:cNvPr id="7" name="Slide Number Placeholder 6">
            <a:extLst>
              <a:ext uri="{FF2B5EF4-FFF2-40B4-BE49-F238E27FC236}">
                <a16:creationId xmlns:a16="http://schemas.microsoft.com/office/drawing/2014/main" id="{F211B808-3207-D755-3B0B-E1D8814B2FA1}"/>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9259755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F45E2-9197-4E34-029A-725ADAC0C752}"/>
              </a:ext>
            </a:extLst>
          </p:cNvPr>
          <p:cNvSpPr>
            <a:spLocks noGrp="1"/>
          </p:cNvSpPr>
          <p:nvPr>
            <p:ph type="title"/>
          </p:nvPr>
        </p:nvSpPr>
        <p:spPr>
          <a:xfrm>
            <a:off x="308387" y="620202"/>
            <a:ext cx="9956747" cy="143878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68CC19E-63FE-1D76-2550-01FD9A6D9A95}"/>
              </a:ext>
            </a:extLst>
          </p:cNvPr>
          <p:cNvSpPr>
            <a:spLocks noGrp="1"/>
          </p:cNvSpPr>
          <p:nvPr>
            <p:ph type="body" idx="1"/>
          </p:nvPr>
        </p:nvSpPr>
        <p:spPr>
          <a:xfrm>
            <a:off x="335467" y="2306781"/>
            <a:ext cx="9956747" cy="38701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DFA067-55BA-33CD-E6F2-B24B2D5DE896}"/>
              </a:ext>
            </a:extLst>
          </p:cNvPr>
          <p:cNvSpPr>
            <a:spLocks noGrp="1"/>
          </p:cNvSpPr>
          <p:nvPr>
            <p:ph type="dt" sz="half" idx="2"/>
          </p:nvPr>
        </p:nvSpPr>
        <p:spPr>
          <a:xfrm>
            <a:off x="340137" y="63202"/>
            <a:ext cx="2743200" cy="318221"/>
          </a:xfrm>
          <a:prstGeom prst="rect">
            <a:avLst/>
          </a:prstGeom>
        </p:spPr>
        <p:txBody>
          <a:bodyPr vert="horz" lIns="91440" tIns="45720" rIns="91440" bIns="45720" rtlCol="0" anchor="ctr"/>
          <a:lstStyle>
            <a:lvl1pPr algn="l">
              <a:defRPr sz="800">
                <a:solidFill>
                  <a:schemeClr val="tx1"/>
                </a:solidFill>
              </a:defRPr>
            </a:lvl1pPr>
          </a:lstStyle>
          <a:p>
            <a:fld id="{5DDD0246-72B0-49B8-8A4F-57D233E7CE89}" type="datetime1">
              <a:rPr lang="en-US" smtClean="0"/>
              <a:t>8/4/2025</a:t>
            </a:fld>
            <a:endParaRPr lang="en-US"/>
          </a:p>
        </p:txBody>
      </p:sp>
      <p:sp>
        <p:nvSpPr>
          <p:cNvPr id="5" name="Footer Placeholder 4">
            <a:extLst>
              <a:ext uri="{FF2B5EF4-FFF2-40B4-BE49-F238E27FC236}">
                <a16:creationId xmlns:a16="http://schemas.microsoft.com/office/drawing/2014/main" id="{C965EAE2-7EF5-FFAA-CD74-AA63C671197D}"/>
              </a:ext>
            </a:extLst>
          </p:cNvPr>
          <p:cNvSpPr>
            <a:spLocks noGrp="1"/>
          </p:cNvSpPr>
          <p:nvPr>
            <p:ph type="ftr" sz="quarter" idx="3"/>
          </p:nvPr>
        </p:nvSpPr>
        <p:spPr>
          <a:xfrm>
            <a:off x="7344016" y="6424761"/>
            <a:ext cx="4059936" cy="365125"/>
          </a:xfrm>
          <a:prstGeom prst="rect">
            <a:avLst/>
          </a:prstGeom>
        </p:spPr>
        <p:txBody>
          <a:bodyPr vert="horz" lIns="91440" tIns="45720" rIns="91440" bIns="45720" rtlCol="0" anchor="ctr"/>
          <a:lstStyle>
            <a:lvl1pPr algn="r">
              <a:defRPr sz="800" b="0" cap="all" spc="0" baseline="0">
                <a:solidFill>
                  <a:schemeClr val="tx1"/>
                </a:solidFill>
              </a:defRPr>
            </a:lvl1pPr>
          </a:lstStyle>
          <a:p>
            <a:r>
              <a:rPr lang="en-US"/>
              <a:t>Hinton | Bailey, Pc  2025</a:t>
            </a:r>
          </a:p>
        </p:txBody>
      </p:sp>
      <p:sp>
        <p:nvSpPr>
          <p:cNvPr id="6" name="Slide Number Placeholder 5">
            <a:extLst>
              <a:ext uri="{FF2B5EF4-FFF2-40B4-BE49-F238E27FC236}">
                <a16:creationId xmlns:a16="http://schemas.microsoft.com/office/drawing/2014/main" id="{D109DC1A-2539-3AE9-11EA-B87D22E62CDB}"/>
              </a:ext>
            </a:extLst>
          </p:cNvPr>
          <p:cNvSpPr>
            <a:spLocks noGrp="1"/>
          </p:cNvSpPr>
          <p:nvPr>
            <p:ph type="sldNum" sz="quarter" idx="4"/>
          </p:nvPr>
        </p:nvSpPr>
        <p:spPr>
          <a:xfrm>
            <a:off x="11403951" y="6425816"/>
            <a:ext cx="429768" cy="365125"/>
          </a:xfrm>
          <a:prstGeom prst="rect">
            <a:avLst/>
          </a:prstGeom>
        </p:spPr>
        <p:txBody>
          <a:bodyPr vert="horz" lIns="91440" tIns="45720" rIns="91440" bIns="45720" rtlCol="0" anchor="ctr"/>
          <a:lstStyle>
            <a:lvl1pPr algn="r">
              <a:defRPr sz="800">
                <a:solidFill>
                  <a:schemeClr val="tx1"/>
                </a:solidFill>
              </a:defRPr>
            </a:lvl1pPr>
          </a:lstStyle>
          <a:p>
            <a:fld id="{6E91CC32-6A6B-4E2E-BBA1-6864F305DA26}" type="slidenum">
              <a:rPr lang="en-US" smtClean="0"/>
              <a:t>‹#›</a:t>
            </a:fld>
            <a:endParaRPr lang="en-US"/>
          </a:p>
        </p:txBody>
      </p:sp>
    </p:spTree>
    <p:extLst>
      <p:ext uri="{BB962C8B-B14F-4D97-AF65-F5344CB8AC3E}">
        <p14:creationId xmlns:p14="http://schemas.microsoft.com/office/powerpoint/2010/main" val="2239212797"/>
      </p:ext>
    </p:extLst>
  </p:cSld>
  <p:clrMap bg1="dk1" tx1="lt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1" r:id="rId6"/>
    <p:sldLayoutId id="2147483777" r:id="rId7"/>
    <p:sldLayoutId id="2147483778" r:id="rId8"/>
    <p:sldLayoutId id="2147483779" r:id="rId9"/>
    <p:sldLayoutId id="2147483780" r:id="rId10"/>
    <p:sldLayoutId id="2147483782"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17" Type="http://schemas.openxmlformats.org/officeDocument/2006/relationships/customXml" Target="../ink/ink59.xml"/><Relationship Id="rId21" Type="http://schemas.openxmlformats.org/officeDocument/2006/relationships/customXml" Target="../ink/ink11.xml"/><Relationship Id="rId42" Type="http://schemas.openxmlformats.org/officeDocument/2006/relationships/image" Target="../media/image31.png"/><Relationship Id="rId63" Type="http://schemas.openxmlformats.org/officeDocument/2006/relationships/customXml" Target="../ink/ink32.xml"/><Relationship Id="rId84" Type="http://schemas.openxmlformats.org/officeDocument/2006/relationships/image" Target="../media/image52.png"/><Relationship Id="rId138" Type="http://schemas.openxmlformats.org/officeDocument/2006/relationships/image" Target="../media/image1.png"/><Relationship Id="rId16" Type="http://schemas.openxmlformats.org/officeDocument/2006/relationships/image" Target="../media/image18.png"/><Relationship Id="rId107" Type="http://schemas.openxmlformats.org/officeDocument/2006/relationships/customXml" Target="../ink/ink54.xml"/><Relationship Id="rId11" Type="http://schemas.openxmlformats.org/officeDocument/2006/relationships/customXml" Target="../ink/ink6.xml"/><Relationship Id="rId32" Type="http://schemas.openxmlformats.org/officeDocument/2006/relationships/image" Target="../media/image26.png"/><Relationship Id="rId37" Type="http://schemas.openxmlformats.org/officeDocument/2006/relationships/customXml" Target="../ink/ink19.xml"/><Relationship Id="rId53" Type="http://schemas.openxmlformats.org/officeDocument/2006/relationships/customXml" Target="../ink/ink27.xml"/><Relationship Id="rId58" Type="http://schemas.openxmlformats.org/officeDocument/2006/relationships/image" Target="../media/image39.png"/><Relationship Id="rId74" Type="http://schemas.openxmlformats.org/officeDocument/2006/relationships/image" Target="../media/image47.png"/><Relationship Id="rId79" Type="http://schemas.openxmlformats.org/officeDocument/2006/relationships/customXml" Target="../ink/ink40.xml"/><Relationship Id="rId102" Type="http://schemas.openxmlformats.org/officeDocument/2006/relationships/image" Target="../media/image61.png"/><Relationship Id="rId123" Type="http://schemas.openxmlformats.org/officeDocument/2006/relationships/customXml" Target="../ink/ink62.xml"/><Relationship Id="rId128" Type="http://schemas.openxmlformats.org/officeDocument/2006/relationships/image" Target="../media/image74.png"/><Relationship Id="rId5" Type="http://schemas.openxmlformats.org/officeDocument/2006/relationships/customXml" Target="../ink/ink3.xml"/><Relationship Id="rId90" Type="http://schemas.openxmlformats.org/officeDocument/2006/relationships/image" Target="../media/image55.png"/><Relationship Id="rId95" Type="http://schemas.openxmlformats.org/officeDocument/2006/relationships/customXml" Target="../ink/ink48.xml"/><Relationship Id="rId22" Type="http://schemas.openxmlformats.org/officeDocument/2006/relationships/image" Target="../media/image21.png"/><Relationship Id="rId27" Type="http://schemas.openxmlformats.org/officeDocument/2006/relationships/customXml" Target="../ink/ink14.xml"/><Relationship Id="rId43" Type="http://schemas.openxmlformats.org/officeDocument/2006/relationships/customXml" Target="../ink/ink22.xml"/><Relationship Id="rId48" Type="http://schemas.openxmlformats.org/officeDocument/2006/relationships/image" Target="../media/image34.png"/><Relationship Id="rId64" Type="http://schemas.openxmlformats.org/officeDocument/2006/relationships/image" Target="../media/image42.png"/><Relationship Id="rId69" Type="http://schemas.openxmlformats.org/officeDocument/2006/relationships/customXml" Target="../ink/ink35.xml"/><Relationship Id="rId113" Type="http://schemas.openxmlformats.org/officeDocument/2006/relationships/customXml" Target="../ink/ink57.xml"/><Relationship Id="rId118" Type="http://schemas.openxmlformats.org/officeDocument/2006/relationships/image" Target="../media/image69.png"/><Relationship Id="rId134" Type="http://schemas.openxmlformats.org/officeDocument/2006/relationships/image" Target="../media/image77.png"/><Relationship Id="rId139" Type="http://schemas.openxmlformats.org/officeDocument/2006/relationships/image" Target="../media/image2.svg"/><Relationship Id="rId80" Type="http://schemas.openxmlformats.org/officeDocument/2006/relationships/image" Target="../media/image50.png"/><Relationship Id="rId85" Type="http://schemas.openxmlformats.org/officeDocument/2006/relationships/customXml" Target="../ink/ink43.xml"/><Relationship Id="rId12" Type="http://schemas.openxmlformats.org/officeDocument/2006/relationships/image" Target="../media/image16.png"/><Relationship Id="rId17" Type="http://schemas.openxmlformats.org/officeDocument/2006/relationships/customXml" Target="../ink/ink9.xml"/><Relationship Id="rId33" Type="http://schemas.openxmlformats.org/officeDocument/2006/relationships/customXml" Target="../ink/ink17.xml"/><Relationship Id="rId38" Type="http://schemas.openxmlformats.org/officeDocument/2006/relationships/image" Target="../media/image29.png"/><Relationship Id="rId59" Type="http://schemas.openxmlformats.org/officeDocument/2006/relationships/customXml" Target="../ink/ink30.xml"/><Relationship Id="rId103" Type="http://schemas.openxmlformats.org/officeDocument/2006/relationships/customXml" Target="../ink/ink52.xml"/><Relationship Id="rId108" Type="http://schemas.openxmlformats.org/officeDocument/2006/relationships/image" Target="../media/image64.png"/><Relationship Id="rId124" Type="http://schemas.openxmlformats.org/officeDocument/2006/relationships/image" Target="../media/image72.png"/><Relationship Id="rId129" Type="http://schemas.openxmlformats.org/officeDocument/2006/relationships/customXml" Target="../ink/ink65.xml"/><Relationship Id="rId54" Type="http://schemas.openxmlformats.org/officeDocument/2006/relationships/image" Target="../media/image37.png"/><Relationship Id="rId70" Type="http://schemas.openxmlformats.org/officeDocument/2006/relationships/image" Target="../media/image45.png"/><Relationship Id="rId75" Type="http://schemas.openxmlformats.org/officeDocument/2006/relationships/customXml" Target="../ink/ink38.xml"/><Relationship Id="rId91" Type="http://schemas.openxmlformats.org/officeDocument/2006/relationships/customXml" Target="../ink/ink46.xml"/><Relationship Id="rId96"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13.png"/><Relationship Id="rId23" Type="http://schemas.openxmlformats.org/officeDocument/2006/relationships/customXml" Target="../ink/ink12.xml"/><Relationship Id="rId28" Type="http://schemas.openxmlformats.org/officeDocument/2006/relationships/image" Target="../media/image24.png"/><Relationship Id="rId49" Type="http://schemas.openxmlformats.org/officeDocument/2006/relationships/customXml" Target="../ink/ink25.xml"/><Relationship Id="rId114" Type="http://schemas.openxmlformats.org/officeDocument/2006/relationships/image" Target="../media/image67.png"/><Relationship Id="rId119" Type="http://schemas.openxmlformats.org/officeDocument/2006/relationships/customXml" Target="../ink/ink60.xml"/><Relationship Id="rId44" Type="http://schemas.openxmlformats.org/officeDocument/2006/relationships/image" Target="../media/image32.png"/><Relationship Id="rId60" Type="http://schemas.openxmlformats.org/officeDocument/2006/relationships/image" Target="../media/image40.png"/><Relationship Id="rId65" Type="http://schemas.openxmlformats.org/officeDocument/2006/relationships/customXml" Target="../ink/ink33.xml"/><Relationship Id="rId81" Type="http://schemas.openxmlformats.org/officeDocument/2006/relationships/customXml" Target="../ink/ink41.xml"/><Relationship Id="rId86" Type="http://schemas.openxmlformats.org/officeDocument/2006/relationships/image" Target="../media/image53.png"/><Relationship Id="rId130" Type="http://schemas.openxmlformats.org/officeDocument/2006/relationships/image" Target="../media/image75.png"/><Relationship Id="rId135" Type="http://schemas.openxmlformats.org/officeDocument/2006/relationships/customXml" Target="../ink/ink68.xml"/><Relationship Id="rId13" Type="http://schemas.openxmlformats.org/officeDocument/2006/relationships/customXml" Target="../ink/ink7.xml"/><Relationship Id="rId18" Type="http://schemas.openxmlformats.org/officeDocument/2006/relationships/image" Target="../media/image19.png"/><Relationship Id="rId39" Type="http://schemas.openxmlformats.org/officeDocument/2006/relationships/customXml" Target="../ink/ink20.xml"/><Relationship Id="rId109" Type="http://schemas.openxmlformats.org/officeDocument/2006/relationships/customXml" Target="../ink/ink55.xml"/><Relationship Id="rId34" Type="http://schemas.openxmlformats.org/officeDocument/2006/relationships/image" Target="../media/image27.png"/><Relationship Id="rId50" Type="http://schemas.openxmlformats.org/officeDocument/2006/relationships/image" Target="../media/image35.png"/><Relationship Id="rId55" Type="http://schemas.openxmlformats.org/officeDocument/2006/relationships/customXml" Target="../ink/ink28.xml"/><Relationship Id="rId76" Type="http://schemas.openxmlformats.org/officeDocument/2006/relationships/image" Target="../media/image48.png"/><Relationship Id="rId97" Type="http://schemas.openxmlformats.org/officeDocument/2006/relationships/customXml" Target="../ink/ink49.xml"/><Relationship Id="rId104" Type="http://schemas.openxmlformats.org/officeDocument/2006/relationships/image" Target="../media/image62.png"/><Relationship Id="rId120" Type="http://schemas.openxmlformats.org/officeDocument/2006/relationships/image" Target="../media/image70.png"/><Relationship Id="rId125" Type="http://schemas.openxmlformats.org/officeDocument/2006/relationships/customXml" Target="../ink/ink63.xml"/><Relationship Id="rId7" Type="http://schemas.openxmlformats.org/officeDocument/2006/relationships/customXml" Target="../ink/ink4.xml"/><Relationship Id="rId71" Type="http://schemas.openxmlformats.org/officeDocument/2006/relationships/customXml" Target="../ink/ink36.xml"/><Relationship Id="rId92" Type="http://schemas.openxmlformats.org/officeDocument/2006/relationships/image" Target="../media/image56.png"/><Relationship Id="rId2" Type="http://schemas.openxmlformats.org/officeDocument/2006/relationships/image" Target="../media/image10.png"/><Relationship Id="rId29" Type="http://schemas.openxmlformats.org/officeDocument/2006/relationships/customXml" Target="../ink/ink15.xml"/><Relationship Id="rId24" Type="http://schemas.openxmlformats.org/officeDocument/2006/relationships/image" Target="../media/image22.png"/><Relationship Id="rId40" Type="http://schemas.openxmlformats.org/officeDocument/2006/relationships/image" Target="../media/image30.png"/><Relationship Id="rId45" Type="http://schemas.openxmlformats.org/officeDocument/2006/relationships/customXml" Target="../ink/ink23.xml"/><Relationship Id="rId66" Type="http://schemas.openxmlformats.org/officeDocument/2006/relationships/image" Target="../media/image43.png"/><Relationship Id="rId87" Type="http://schemas.openxmlformats.org/officeDocument/2006/relationships/customXml" Target="../ink/ink44.xml"/><Relationship Id="rId110" Type="http://schemas.openxmlformats.org/officeDocument/2006/relationships/image" Target="../media/image65.png"/><Relationship Id="rId115" Type="http://schemas.openxmlformats.org/officeDocument/2006/relationships/customXml" Target="../ink/ink58.xml"/><Relationship Id="rId131" Type="http://schemas.openxmlformats.org/officeDocument/2006/relationships/customXml" Target="../ink/ink66.xml"/><Relationship Id="rId136" Type="http://schemas.openxmlformats.org/officeDocument/2006/relationships/image" Target="../media/image78.png"/><Relationship Id="rId61" Type="http://schemas.openxmlformats.org/officeDocument/2006/relationships/customXml" Target="../ink/ink31.xml"/><Relationship Id="rId82" Type="http://schemas.openxmlformats.org/officeDocument/2006/relationships/image" Target="../media/image51.png"/><Relationship Id="rId19" Type="http://schemas.openxmlformats.org/officeDocument/2006/relationships/customXml" Target="../ink/ink10.xml"/><Relationship Id="rId14" Type="http://schemas.openxmlformats.org/officeDocument/2006/relationships/image" Target="../media/image17.png"/><Relationship Id="rId30" Type="http://schemas.openxmlformats.org/officeDocument/2006/relationships/image" Target="../media/image25.png"/><Relationship Id="rId35" Type="http://schemas.openxmlformats.org/officeDocument/2006/relationships/customXml" Target="../ink/ink18.xml"/><Relationship Id="rId56" Type="http://schemas.openxmlformats.org/officeDocument/2006/relationships/image" Target="../media/image38.png"/><Relationship Id="rId77" Type="http://schemas.openxmlformats.org/officeDocument/2006/relationships/customXml" Target="../ink/ink39.xml"/><Relationship Id="rId100" Type="http://schemas.openxmlformats.org/officeDocument/2006/relationships/image" Target="../media/image60.png"/><Relationship Id="rId105" Type="http://schemas.openxmlformats.org/officeDocument/2006/relationships/customXml" Target="../ink/ink53.xml"/><Relationship Id="rId126" Type="http://schemas.openxmlformats.org/officeDocument/2006/relationships/image" Target="../media/image73.png"/><Relationship Id="rId8" Type="http://schemas.openxmlformats.org/officeDocument/2006/relationships/image" Target="../media/image14.png"/><Relationship Id="rId51" Type="http://schemas.openxmlformats.org/officeDocument/2006/relationships/customXml" Target="../ink/ink26.xml"/><Relationship Id="rId72" Type="http://schemas.openxmlformats.org/officeDocument/2006/relationships/image" Target="../media/image46.png"/><Relationship Id="rId93" Type="http://schemas.openxmlformats.org/officeDocument/2006/relationships/customXml" Target="../ink/ink47.xml"/><Relationship Id="rId98" Type="http://schemas.openxmlformats.org/officeDocument/2006/relationships/image" Target="../media/image59.png"/><Relationship Id="rId121" Type="http://schemas.openxmlformats.org/officeDocument/2006/relationships/customXml" Target="../ink/ink61.xml"/><Relationship Id="rId3" Type="http://schemas.openxmlformats.org/officeDocument/2006/relationships/customXml" Target="../ink/ink2.xml"/><Relationship Id="rId25" Type="http://schemas.openxmlformats.org/officeDocument/2006/relationships/customXml" Target="../ink/ink13.xml"/><Relationship Id="rId46" Type="http://schemas.openxmlformats.org/officeDocument/2006/relationships/image" Target="../media/image33.png"/><Relationship Id="rId67" Type="http://schemas.openxmlformats.org/officeDocument/2006/relationships/customXml" Target="../ink/ink34.xml"/><Relationship Id="rId116" Type="http://schemas.openxmlformats.org/officeDocument/2006/relationships/image" Target="../media/image68.png"/><Relationship Id="rId137" Type="http://schemas.openxmlformats.org/officeDocument/2006/relationships/customXml" Target="../ink/ink69.xml"/><Relationship Id="rId20" Type="http://schemas.openxmlformats.org/officeDocument/2006/relationships/image" Target="../media/image20.png"/><Relationship Id="rId41" Type="http://schemas.openxmlformats.org/officeDocument/2006/relationships/customXml" Target="../ink/ink21.xml"/><Relationship Id="rId62" Type="http://schemas.openxmlformats.org/officeDocument/2006/relationships/image" Target="../media/image41.png"/><Relationship Id="rId83" Type="http://schemas.openxmlformats.org/officeDocument/2006/relationships/customXml" Target="../ink/ink42.xml"/><Relationship Id="rId88" Type="http://schemas.openxmlformats.org/officeDocument/2006/relationships/image" Target="../media/image54.png"/><Relationship Id="rId111" Type="http://schemas.openxmlformats.org/officeDocument/2006/relationships/customXml" Target="../ink/ink56.xml"/><Relationship Id="rId132" Type="http://schemas.openxmlformats.org/officeDocument/2006/relationships/image" Target="../media/image76.png"/><Relationship Id="rId15" Type="http://schemas.openxmlformats.org/officeDocument/2006/relationships/customXml" Target="../ink/ink8.xml"/><Relationship Id="rId36" Type="http://schemas.openxmlformats.org/officeDocument/2006/relationships/image" Target="../media/image28.png"/><Relationship Id="rId57" Type="http://schemas.openxmlformats.org/officeDocument/2006/relationships/customXml" Target="../ink/ink29.xml"/><Relationship Id="rId106" Type="http://schemas.openxmlformats.org/officeDocument/2006/relationships/image" Target="../media/image63.png"/><Relationship Id="rId127" Type="http://schemas.openxmlformats.org/officeDocument/2006/relationships/customXml" Target="../ink/ink64.xml"/><Relationship Id="rId10" Type="http://schemas.openxmlformats.org/officeDocument/2006/relationships/image" Target="../media/image15.png"/><Relationship Id="rId31" Type="http://schemas.openxmlformats.org/officeDocument/2006/relationships/customXml" Target="../ink/ink16.xml"/><Relationship Id="rId52" Type="http://schemas.openxmlformats.org/officeDocument/2006/relationships/image" Target="../media/image36.png"/><Relationship Id="rId73" Type="http://schemas.openxmlformats.org/officeDocument/2006/relationships/customXml" Target="../ink/ink37.xml"/><Relationship Id="rId78" Type="http://schemas.openxmlformats.org/officeDocument/2006/relationships/image" Target="../media/image49.png"/><Relationship Id="rId94" Type="http://schemas.openxmlformats.org/officeDocument/2006/relationships/image" Target="../media/image57.png"/><Relationship Id="rId99" Type="http://schemas.openxmlformats.org/officeDocument/2006/relationships/customXml" Target="../ink/ink50.xml"/><Relationship Id="rId101" Type="http://schemas.openxmlformats.org/officeDocument/2006/relationships/customXml" Target="../ink/ink51.xml"/><Relationship Id="rId122" Type="http://schemas.openxmlformats.org/officeDocument/2006/relationships/image" Target="../media/image71.png"/><Relationship Id="rId4" Type="http://schemas.openxmlformats.org/officeDocument/2006/relationships/image" Target="../media/image12.png"/><Relationship Id="rId9" Type="http://schemas.openxmlformats.org/officeDocument/2006/relationships/customXml" Target="../ink/ink5.xml"/><Relationship Id="rId26" Type="http://schemas.openxmlformats.org/officeDocument/2006/relationships/image" Target="../media/image23.png"/><Relationship Id="rId47" Type="http://schemas.openxmlformats.org/officeDocument/2006/relationships/customXml" Target="../ink/ink24.xml"/><Relationship Id="rId68" Type="http://schemas.openxmlformats.org/officeDocument/2006/relationships/image" Target="../media/image44.png"/><Relationship Id="rId89" Type="http://schemas.openxmlformats.org/officeDocument/2006/relationships/customXml" Target="../ink/ink45.xml"/><Relationship Id="rId112" Type="http://schemas.openxmlformats.org/officeDocument/2006/relationships/image" Target="../media/image66.png"/><Relationship Id="rId133" Type="http://schemas.openxmlformats.org/officeDocument/2006/relationships/customXml" Target="../ink/ink67.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2.svg"/><Relationship Id="rId5" Type="http://schemas.openxmlformats.org/officeDocument/2006/relationships/image" Target="../media/image1.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5.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png"/><Relationship Id="rId1" Type="http://schemas.openxmlformats.org/officeDocument/2006/relationships/slideLayout" Target="../slideLayouts/slideLayout3.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s://www.google.com/search?sca_esv=c040be438cc12ffb&amp;rlz=1C1CHBD_enUS1000US1000&amp;cs=0&amp;q=Environmental+Enforcement+Section+%28EES%29&amp;sa=X&amp;ved=2ahUKEwjExeKxibWNAxWLLtAFHY-mOD0QxccNegQIBRAB&amp;mstk=AUtExfCJKoXmz7WleEjI4BuqBwQPNPfCl1AHz9ddO93UiN2ib_VuHZ28liVyv60-B2o69h2zrINg4o0i31zxzaEeZ-A1rx-PFSXcgMipfc_YJ79KzOLEzVDdHRIxM5_a7q2PoDI&amp;csui=3"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www.justice.gov/enrd/blog/environmental-crimes-bulletin-may-2025" TargetMode="External"/><Relationship Id="rId7" Type="http://schemas.openxmlformats.org/officeDocument/2006/relationships/hyperlink" Target="https://www.justice.gov/enrd/blog/environmental-crimes-bulletin-january-2025" TargetMode="External"/><Relationship Id="rId2" Type="http://schemas.openxmlformats.org/officeDocument/2006/relationships/hyperlink" Target="https://www.justice.gov/enrd/blog/environmental-crimes-bulletin-june-2025" TargetMode="External"/><Relationship Id="rId1" Type="http://schemas.openxmlformats.org/officeDocument/2006/relationships/slideLayout" Target="../slideLayouts/slideLayout3.xml"/><Relationship Id="rId6" Type="http://schemas.openxmlformats.org/officeDocument/2006/relationships/hyperlink" Target="https://www.justice.gov/enrd/blog/environmental-crimes-bulletin-february-2025" TargetMode="External"/><Relationship Id="rId11" Type="http://schemas.openxmlformats.org/officeDocument/2006/relationships/image" Target="../media/image2.svg"/><Relationship Id="rId5" Type="http://schemas.openxmlformats.org/officeDocument/2006/relationships/hyperlink" Target="https://www.justice.gov/enrd/blog/environmental-crimes-bulletin-march-2025" TargetMode="External"/><Relationship Id="rId10" Type="http://schemas.openxmlformats.org/officeDocument/2006/relationships/image" Target="../media/image1.png"/><Relationship Id="rId4" Type="http://schemas.openxmlformats.org/officeDocument/2006/relationships/hyperlink" Target="https://www.justice.gov/enrd/blog/environmental-crimes-bulletin-april-2025" TargetMode="External"/><Relationship Id="rId9" Type="http://schemas.microsoft.com/office/2007/relationships/hdphoto" Target="../media/hdphoto5.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www.google.com/search?rlz=1C1CHBD_enUS1000US1000&amp;cs=0&amp;sca_esv=36354fdb691823cb&amp;q=NSC-27&amp;sa=X&amp;ved=2ahUKEwi92qrtybKNAxWWGtAFHRyXAz8QxccNegQIAhAB&amp;mstk=AUtExfCtW0_9bmk64IgkYWPafV2BUVlK-kgmwEeDS6PgxcWRWVhzbjiLJkgctJkKZzo0szSYUbSPg78-QQQbEEt-UYPuXynclwPQzubP9SJEZcUR-ql48yN2p8waSdRcysqN-qg&amp;csui=3"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76B212-D3AE-6CDE-8FD9-6DDA6692B158}"/>
              </a:ext>
            </a:extLst>
          </p:cNvPr>
          <p:cNvSpPr/>
          <p:nvPr/>
        </p:nvSpPr>
        <p:spPr>
          <a:xfrm>
            <a:off x="1680671" y="1644267"/>
            <a:ext cx="8830654" cy="3569465"/>
          </a:xfrm>
          <a:prstGeom prst="rect">
            <a:avLst/>
          </a:prstGeom>
          <a:solidFill>
            <a:srgbClr val="2839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32723F-6333-C2D4-8F84-FAB74BC8A657}"/>
              </a:ext>
            </a:extLst>
          </p:cNvPr>
          <p:cNvSpPr>
            <a:spLocks noGrp="1"/>
          </p:cNvSpPr>
          <p:nvPr>
            <p:ph type="title"/>
          </p:nvPr>
        </p:nvSpPr>
        <p:spPr>
          <a:xfrm>
            <a:off x="1517856" y="1513865"/>
            <a:ext cx="9156288" cy="2202260"/>
          </a:xfrm>
        </p:spPr>
        <p:txBody>
          <a:bodyPr>
            <a:normAutofit/>
          </a:bodyPr>
          <a:lstStyle/>
          <a:p>
            <a:pPr algn="ctr"/>
            <a:r>
              <a:rPr lang="en-US" sz="4000"/>
              <a:t>Enforcement of Environmental Laws</a:t>
            </a:r>
          </a:p>
        </p:txBody>
      </p:sp>
      <p:sp>
        <p:nvSpPr>
          <p:cNvPr id="7" name="Text Placeholder 6">
            <a:extLst>
              <a:ext uri="{FF2B5EF4-FFF2-40B4-BE49-F238E27FC236}">
                <a16:creationId xmlns:a16="http://schemas.microsoft.com/office/drawing/2014/main" id="{39DCB5F3-65F5-15FE-8CF6-6513BD0787BE}"/>
              </a:ext>
            </a:extLst>
          </p:cNvPr>
          <p:cNvSpPr>
            <a:spLocks noGrp="1"/>
          </p:cNvSpPr>
          <p:nvPr>
            <p:ph type="body" idx="1"/>
          </p:nvPr>
        </p:nvSpPr>
        <p:spPr>
          <a:xfrm>
            <a:off x="3655817" y="3846527"/>
            <a:ext cx="4880361" cy="845545"/>
          </a:xfrm>
          <a:ln>
            <a:noFill/>
          </a:ln>
        </p:spPr>
        <p:txBody>
          <a:bodyPr>
            <a:noAutofit/>
          </a:bodyPr>
          <a:lstStyle/>
          <a:p>
            <a:pPr algn="ctr"/>
            <a:r>
              <a:rPr lang="en-US" sz="4000">
                <a:latin typeface="Lucida Bright" panose="02040602050505020304" pitchFamily="18" charset="0"/>
              </a:rPr>
              <a:t>The Criminal Side</a:t>
            </a:r>
          </a:p>
          <a:p>
            <a:pPr algn="ctr"/>
            <a:endParaRPr lang="en-US" sz="4000">
              <a:latin typeface="Lucida Bright" panose="02040602050505020304" pitchFamily="18" charset="0"/>
            </a:endParaRPr>
          </a:p>
        </p:txBody>
      </p:sp>
      <p:sp>
        <p:nvSpPr>
          <p:cNvPr id="6" name="Slide Number Placeholder 5">
            <a:extLst>
              <a:ext uri="{FF2B5EF4-FFF2-40B4-BE49-F238E27FC236}">
                <a16:creationId xmlns:a16="http://schemas.microsoft.com/office/drawing/2014/main" id="{C99166D2-366E-73EE-EFE6-5C27F2DEBFBC}"/>
              </a:ext>
            </a:extLst>
          </p:cNvPr>
          <p:cNvSpPr>
            <a:spLocks noGrp="1"/>
          </p:cNvSpPr>
          <p:nvPr>
            <p:ph type="sldNum" sz="quarter" idx="12"/>
          </p:nvPr>
        </p:nvSpPr>
        <p:spPr>
          <a:xfrm>
            <a:off x="11798610" y="6232062"/>
            <a:ext cx="286439" cy="569045"/>
          </a:xfrm>
          <a:ln>
            <a:noFill/>
          </a:ln>
          <a:effectLst/>
        </p:spPr>
        <p:txBody>
          <a:bodyPr/>
          <a:lstStyle/>
          <a:p>
            <a:fld id="{6E91CC32-6A6B-4E2E-BBA1-6864F305DA26}" type="slidenum">
              <a:rPr lang="en-US" sz="1600" smtClean="0">
                <a:latin typeface="Baskerville Old Face" panose="02020602080505020303" pitchFamily="18" charset="0"/>
              </a:rPr>
              <a:t>1</a:t>
            </a:fld>
            <a:endParaRPr lang="en-US" sz="1050">
              <a:latin typeface="Baskerville Old Face" panose="02020602080505020303" pitchFamily="18" charset="0"/>
            </a:endParaRPr>
          </a:p>
        </p:txBody>
      </p:sp>
      <p:cxnSp>
        <p:nvCxnSpPr>
          <p:cNvPr id="12" name="Straight Connector 11">
            <a:extLst>
              <a:ext uri="{FF2B5EF4-FFF2-40B4-BE49-F238E27FC236}">
                <a16:creationId xmlns:a16="http://schemas.microsoft.com/office/drawing/2014/main" id="{B0F287D1-5DC2-5276-394A-4DE46EFFDBAB}"/>
              </a:ext>
            </a:extLst>
          </p:cNvPr>
          <p:cNvCxnSpPr/>
          <p:nvPr/>
        </p:nvCxnSpPr>
        <p:spPr>
          <a:xfrm>
            <a:off x="3462965" y="3846527"/>
            <a:ext cx="52660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76618634-115B-7F9B-6E6C-7E30D3564422}"/>
              </a:ext>
            </a:extLst>
          </p:cNvPr>
          <p:cNvSpPr txBox="1">
            <a:spLocks/>
          </p:cNvSpPr>
          <p:nvPr/>
        </p:nvSpPr>
        <p:spPr>
          <a:xfrm>
            <a:off x="7950630" y="5736411"/>
            <a:ext cx="3737031" cy="991302"/>
          </a:xfrm>
          <a:prstGeom prst="rect">
            <a:avLst/>
          </a:prstGeom>
        </p:spPr>
        <p:txBody>
          <a:bodyPr vert="horz" lIns="91440" tIns="45720" rIns="91440" bIns="45720" rtlCol="0" anchor="ctr"/>
          <a:lstStyle>
            <a:defPPr>
              <a:defRPr lang="en-US"/>
            </a:defPPr>
            <a:lvl1pPr marL="0" algn="r" defTabSz="914400" rtl="0" eaLnBrk="1" latinLnBrk="0" hangingPunct="1">
              <a:defRPr sz="800" b="0" kern="1200" cap="all" spc="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Baskerville Old Face" panose="02020602080505020303" pitchFamily="18" charset="0"/>
              </a:rPr>
              <a:t>Hinton | Bailey, Pc</a:t>
            </a:r>
          </a:p>
          <a:p>
            <a:pPr algn="ctr"/>
            <a:r>
              <a:rPr lang="en-US" sz="1600">
                <a:latin typeface="Baskerville Old Face" panose="02020602080505020303" pitchFamily="18" charset="0"/>
              </a:rPr>
              <a:t>2025</a:t>
            </a:r>
          </a:p>
          <a:p>
            <a:pPr algn="ctr"/>
            <a:r>
              <a:rPr lang="en-US" sz="1600">
                <a:latin typeface="Baskerville Old Face" panose="02020602080505020303" pitchFamily="18" charset="0"/>
              </a:rPr>
              <a:t> Joe Bailey</a:t>
            </a:r>
          </a:p>
          <a:p>
            <a:pPr algn="ctr"/>
            <a:r>
              <a:rPr lang="en-US" sz="1600">
                <a:latin typeface="Baskerville Old Face" panose="02020602080505020303" pitchFamily="18" charset="0"/>
              </a:rPr>
              <a:t>jwbailey@hintonbailey.com</a:t>
            </a:r>
          </a:p>
          <a:p>
            <a:pPr algn="l"/>
            <a:endParaRPr lang="en-US" sz="600">
              <a:latin typeface="Baskerville Old Face" panose="02020602080505020303" pitchFamily="18" charset="0"/>
            </a:endParaRPr>
          </a:p>
        </p:txBody>
      </p:sp>
      <p:pic>
        <p:nvPicPr>
          <p:cNvPr id="4" name="Graphic 3" descr="Candy cane with solid fill">
            <a:extLst>
              <a:ext uri="{FF2B5EF4-FFF2-40B4-BE49-F238E27FC236}">
                <a16:creationId xmlns:a16="http://schemas.microsoft.com/office/drawing/2014/main" id="{BBF5FE45-A456-9845-1E1E-2F1F30A7C2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817" y="108488"/>
            <a:ext cx="577349" cy="577349"/>
          </a:xfrm>
          <a:prstGeom prst="rect">
            <a:avLst/>
          </a:prstGeom>
        </p:spPr>
      </p:pic>
    </p:spTree>
    <p:extLst>
      <p:ext uri="{BB962C8B-B14F-4D97-AF65-F5344CB8AC3E}">
        <p14:creationId xmlns:p14="http://schemas.microsoft.com/office/powerpoint/2010/main" val="1437594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D547-4B9B-4B23-545A-22F8313EF2D7}"/>
              </a:ext>
            </a:extLst>
          </p:cNvPr>
          <p:cNvSpPr>
            <a:spLocks noGrp="1"/>
          </p:cNvSpPr>
          <p:nvPr>
            <p:ph type="title"/>
          </p:nvPr>
        </p:nvSpPr>
        <p:spPr>
          <a:xfrm>
            <a:off x="140368" y="2009050"/>
            <a:ext cx="11911263" cy="3547534"/>
          </a:xfrm>
        </p:spPr>
        <p:txBody>
          <a:bodyPr>
            <a:normAutofit/>
          </a:bodyPr>
          <a:lstStyle/>
          <a:p>
            <a:pPr algn="ctr"/>
            <a:r>
              <a:rPr lang="en-US" sz="6000"/>
              <a:t>Actions by Law Enforcement</a:t>
            </a:r>
          </a:p>
        </p:txBody>
      </p:sp>
      <p:sp>
        <p:nvSpPr>
          <p:cNvPr id="3" name="Slide Number Placeholder 2">
            <a:extLst>
              <a:ext uri="{FF2B5EF4-FFF2-40B4-BE49-F238E27FC236}">
                <a16:creationId xmlns:a16="http://schemas.microsoft.com/office/drawing/2014/main" id="{C0FA333A-0D5B-2193-07EF-BF76E88EA14C}"/>
              </a:ext>
            </a:extLst>
          </p:cNvPr>
          <p:cNvSpPr>
            <a:spLocks noGrp="1"/>
          </p:cNvSpPr>
          <p:nvPr>
            <p:ph type="sldNum" sz="quarter" idx="12"/>
          </p:nvPr>
        </p:nvSpPr>
        <p:spPr/>
        <p:txBody>
          <a:bodyPr/>
          <a:lstStyle/>
          <a:p>
            <a:fld id="{6E91CC32-6A6B-4E2E-BBA1-6864F305DA26}" type="slidenum">
              <a:rPr lang="en-US" smtClean="0"/>
              <a:t>10</a:t>
            </a:fld>
            <a:endParaRPr lang="en-US"/>
          </a:p>
        </p:txBody>
      </p:sp>
    </p:spTree>
    <p:extLst>
      <p:ext uri="{BB962C8B-B14F-4D97-AF65-F5344CB8AC3E}">
        <p14:creationId xmlns:p14="http://schemas.microsoft.com/office/powerpoint/2010/main" val="2715583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9DB3F9-0911-F0CB-9F9D-BF993A52BA7C}"/>
              </a:ext>
            </a:extLst>
          </p:cNvPr>
          <p:cNvSpPr>
            <a:spLocks noGrp="1"/>
          </p:cNvSpPr>
          <p:nvPr>
            <p:ph type="sldNum" sz="quarter" idx="12"/>
          </p:nvPr>
        </p:nvSpPr>
        <p:spPr/>
        <p:txBody>
          <a:bodyPr/>
          <a:lstStyle/>
          <a:p>
            <a:fld id="{6E91CC32-6A6B-4E2E-BBA1-6864F305DA26}" type="slidenum">
              <a:rPr lang="en-US" smtClean="0"/>
              <a:t>11</a:t>
            </a:fld>
            <a:endParaRPr lang="en-US"/>
          </a:p>
        </p:txBody>
      </p:sp>
      <p:sp>
        <p:nvSpPr>
          <p:cNvPr id="8" name="Rectangle 7">
            <a:extLst>
              <a:ext uri="{FF2B5EF4-FFF2-40B4-BE49-F238E27FC236}">
                <a16:creationId xmlns:a16="http://schemas.microsoft.com/office/drawing/2014/main" id="{D1187B71-1ABD-DDDC-90A2-AA7B31A648A2}"/>
              </a:ext>
            </a:extLst>
          </p:cNvPr>
          <p:cNvSpPr/>
          <p:nvPr/>
        </p:nvSpPr>
        <p:spPr>
          <a:xfrm>
            <a:off x="324853" y="202182"/>
            <a:ext cx="11508866" cy="6453636"/>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rawing of a face&#10;&#10;AI-generated content may be incorrect.">
            <a:extLst>
              <a:ext uri="{FF2B5EF4-FFF2-40B4-BE49-F238E27FC236}">
                <a16:creationId xmlns:a16="http://schemas.microsoft.com/office/drawing/2014/main" id="{DE24CA84-6F6F-42B1-7EB4-C26D7C819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6202" y="288674"/>
            <a:ext cx="6825300" cy="6576461"/>
          </a:xfrm>
          <a:prstGeom prst="rect">
            <a:avLst/>
          </a:prstGeom>
        </p:spPr>
      </p:pic>
      <p:pic>
        <p:nvPicPr>
          <p:cNvPr id="3074" name="Picture 2" descr="Amazon.com : Claeys Horehound Hard Candy, 6 oz (Pack of 3) : Grocery &amp;  Gourmet Food">
            <a:extLst>
              <a:ext uri="{FF2B5EF4-FFF2-40B4-BE49-F238E27FC236}">
                <a16:creationId xmlns:a16="http://schemas.microsoft.com/office/drawing/2014/main" id="{E17F40EF-5BA1-6FAD-56E8-71894D61E1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8" t="8438" r="10073" b="11738"/>
          <a:stretch>
            <a:fillRect/>
          </a:stretch>
        </p:blipFill>
        <p:spPr bwMode="auto">
          <a:xfrm>
            <a:off x="1539758" y="1331168"/>
            <a:ext cx="2018453" cy="2397760"/>
          </a:xfrm>
          <a:prstGeom prst="rect">
            <a:avLst/>
          </a:prstGeom>
          <a:noFill/>
          <a:ln w="57150">
            <a:solidFill>
              <a:schemeClr val="accent2">
                <a:lumMod val="1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AB4FCC-8EF4-3158-19B6-AFD4E7508074}"/>
              </a:ext>
            </a:extLst>
          </p:cNvPr>
          <p:cNvSpPr txBox="1"/>
          <p:nvPr/>
        </p:nvSpPr>
        <p:spPr>
          <a:xfrm>
            <a:off x="841310" y="288674"/>
            <a:ext cx="3718560" cy="1107996"/>
          </a:xfrm>
          <a:prstGeom prst="rect">
            <a:avLst/>
          </a:prstGeom>
          <a:noFill/>
        </p:spPr>
        <p:txBody>
          <a:bodyPr wrap="square" rtlCol="0">
            <a:spAutoFit/>
          </a:bodyPr>
          <a:lstStyle/>
          <a:p>
            <a:r>
              <a:rPr lang="en-US" sz="6600">
                <a:solidFill>
                  <a:srgbClr val="FFC000"/>
                </a:solidFill>
                <a:effectLst>
                  <a:outerShdw blurRad="38100" dist="38100" dir="2700000" algn="tl">
                    <a:srgbClr val="000000">
                      <a:alpha val="43137"/>
                    </a:srgbClr>
                  </a:outerShdw>
                </a:effectLst>
              </a:rPr>
              <a:t>Captain</a:t>
            </a:r>
          </a:p>
        </p:txBody>
      </p:sp>
      <p:sp>
        <p:nvSpPr>
          <p:cNvPr id="7" name="TextBox 6">
            <a:extLst>
              <a:ext uri="{FF2B5EF4-FFF2-40B4-BE49-F238E27FC236}">
                <a16:creationId xmlns:a16="http://schemas.microsoft.com/office/drawing/2014/main" id="{CBE100FE-A276-1AFE-27BC-C2357D2B136C}"/>
              </a:ext>
            </a:extLst>
          </p:cNvPr>
          <p:cNvSpPr txBox="1"/>
          <p:nvPr/>
        </p:nvSpPr>
        <p:spPr>
          <a:xfrm>
            <a:off x="612211" y="3728928"/>
            <a:ext cx="3873545" cy="1200329"/>
          </a:xfrm>
          <a:prstGeom prst="rect">
            <a:avLst/>
          </a:prstGeom>
          <a:noFill/>
        </p:spPr>
        <p:txBody>
          <a:bodyPr wrap="square" rtlCol="0">
            <a:spAutoFit/>
          </a:bodyPr>
          <a:lstStyle/>
          <a:p>
            <a:pPr algn="ctr"/>
            <a:r>
              <a:rPr lang="en-US" sz="3600">
                <a:solidFill>
                  <a:srgbClr val="FFC000"/>
                </a:solidFill>
                <a:effectLst>
                  <a:outerShdw blurRad="38100" dist="38100" dir="2700000" algn="tl">
                    <a:srgbClr val="000000">
                      <a:alpha val="43137"/>
                    </a:srgbClr>
                  </a:outerShdw>
                </a:effectLst>
              </a:rPr>
              <a:t>HOREHOUND,</a:t>
            </a:r>
          </a:p>
          <a:p>
            <a:pPr algn="ctr"/>
            <a:r>
              <a:rPr lang="en-US" sz="3600">
                <a:solidFill>
                  <a:srgbClr val="FFC000"/>
                </a:solidFill>
                <a:effectLst>
                  <a:outerShdw blurRad="38100" dist="38100" dir="2700000" algn="tl">
                    <a:srgbClr val="000000">
                      <a:alpha val="43137"/>
                    </a:srgbClr>
                  </a:outerShdw>
                </a:effectLst>
              </a:rPr>
              <a:t>The Enforcer</a:t>
            </a:r>
          </a:p>
        </p:txBody>
      </p:sp>
      <p:pic>
        <p:nvPicPr>
          <p:cNvPr id="3" name="Graphic 2" descr="Candy cane with solid fill">
            <a:extLst>
              <a:ext uri="{FF2B5EF4-FFF2-40B4-BE49-F238E27FC236}">
                <a16:creationId xmlns:a16="http://schemas.microsoft.com/office/drawing/2014/main" id="{AB3E078E-9630-81C1-F979-80E5F47A89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34" y="0"/>
            <a:ext cx="577349" cy="577349"/>
          </a:xfrm>
          <a:prstGeom prst="rect">
            <a:avLst/>
          </a:prstGeom>
        </p:spPr>
      </p:pic>
      <p:sp>
        <p:nvSpPr>
          <p:cNvPr id="6" name="TextBox 5">
            <a:extLst>
              <a:ext uri="{FF2B5EF4-FFF2-40B4-BE49-F238E27FC236}">
                <a16:creationId xmlns:a16="http://schemas.microsoft.com/office/drawing/2014/main" id="{EA1B9B7D-91B2-5FE5-68F0-310EB06C5302}"/>
              </a:ext>
            </a:extLst>
          </p:cNvPr>
          <p:cNvSpPr txBox="1"/>
          <p:nvPr/>
        </p:nvSpPr>
        <p:spPr>
          <a:xfrm>
            <a:off x="765110" y="5225143"/>
            <a:ext cx="3873545" cy="1200329"/>
          </a:xfrm>
          <a:prstGeom prst="rect">
            <a:avLst/>
          </a:prstGeom>
          <a:noFill/>
        </p:spPr>
        <p:txBody>
          <a:bodyPr wrap="square" rtlCol="0">
            <a:spAutoFit/>
          </a:bodyPr>
          <a:lstStyle/>
          <a:p>
            <a:r>
              <a:rPr lang="en-US">
                <a:solidFill>
                  <a:srgbClr val="CC6600"/>
                </a:solidFill>
              </a:rPr>
              <a:t>An UNHAPPY MAN, named for a NASTY tasting CANDY</a:t>
            </a:r>
          </a:p>
          <a:p>
            <a:endParaRPr lang="en-US">
              <a:solidFill>
                <a:srgbClr val="CC6600"/>
              </a:solidFill>
            </a:endParaRPr>
          </a:p>
          <a:p>
            <a:r>
              <a:rPr lang="en-US">
                <a:solidFill>
                  <a:srgbClr val="CC6600"/>
                </a:solidFill>
              </a:rPr>
              <a:t>1</a:t>
            </a:r>
            <a:r>
              <a:rPr lang="en-US" baseline="30000">
                <a:solidFill>
                  <a:srgbClr val="CC6600"/>
                </a:solidFill>
              </a:rPr>
              <a:t>st</a:t>
            </a:r>
            <a:r>
              <a:rPr lang="en-US">
                <a:solidFill>
                  <a:srgbClr val="CC6600"/>
                </a:solidFill>
              </a:rPr>
              <a:t> cousin to LORD LICORICE</a:t>
            </a:r>
          </a:p>
        </p:txBody>
      </p:sp>
      <p:pic>
        <p:nvPicPr>
          <p:cNvPr id="9" name="Picture 8" descr="Pin by Shellie Van Ark on Candy Land party | Candy land characters,  Candyland party, Candyland">
            <a:extLst>
              <a:ext uri="{FF2B5EF4-FFF2-40B4-BE49-F238E27FC236}">
                <a16:creationId xmlns:a16="http://schemas.microsoft.com/office/drawing/2014/main" id="{A69030ED-15FA-6860-6FBF-000077B7E84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167" b="96474" l="9877" r="88889">
                        <a14:foregroundMark x1="72840" y1="7372" x2="72840" y2="7372"/>
                        <a14:foregroundMark x1="44444" y1="8974" x2="44444" y2="8974"/>
                        <a14:foregroundMark x1="38889" y1="5449" x2="38272" y2="4487"/>
                        <a14:foregroundMark x1="81481" y1="13462" x2="81481" y2="13462"/>
                        <a14:foregroundMark x1="56173" y1="23077" x2="56173" y2="23077"/>
                        <a14:foregroundMark x1="66049" y1="92949" x2="66049" y2="92949"/>
                        <a14:foregroundMark x1="75926" y1="84295" x2="75926" y2="84295"/>
                        <a14:foregroundMark x1="28395" y1="93590" x2="28395" y2="93590"/>
                        <a14:foregroundMark x1="19753" y1="96474" x2="19753" y2="96474"/>
                        <a14:foregroundMark x1="75926" y1="85256" x2="75926" y2="85256"/>
                        <a14:foregroundMark x1="75309" y1="13462" x2="75309" y2="13462"/>
                        <a14:foregroundMark x1="75926" y1="72115" x2="75926" y2="72115"/>
                        <a14:foregroundMark x1="77160" y1="68269" x2="77160" y2="68269"/>
                        <a14:foregroundMark x1="69136" y1="45192" x2="69136" y2="45192"/>
                        <a14:foregroundMark x1="26543" y1="31090" x2="26543" y2="31090"/>
                      </a14:backgroundRemoval>
                    </a14:imgEffect>
                  </a14:imgLayer>
                </a14:imgProps>
              </a:ext>
              <a:ext uri="{28A0092B-C50C-407E-A947-70E740481C1C}">
                <a14:useLocalDpi xmlns:a14="http://schemas.microsoft.com/office/drawing/2010/main" val="0"/>
              </a:ext>
            </a:extLst>
          </a:blip>
          <a:srcRect/>
          <a:stretch>
            <a:fillRect/>
          </a:stretch>
        </p:blipFill>
        <p:spPr bwMode="auto">
          <a:xfrm>
            <a:off x="4195328" y="4313419"/>
            <a:ext cx="1171372" cy="225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20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76D2B9-2E99-23C0-A25B-77784F231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94A64E9-AAFC-4FDD-1122-DF496F17A116}"/>
              </a:ext>
            </a:extLst>
          </p:cNvPr>
          <p:cNvSpPr txBox="1"/>
          <p:nvPr/>
        </p:nvSpPr>
        <p:spPr>
          <a:xfrm>
            <a:off x="3850105" y="332546"/>
            <a:ext cx="7553846" cy="6284822"/>
          </a:xfrm>
          <a:prstGeom prst="rect">
            <a:avLst/>
          </a:prstGeom>
        </p:spPr>
        <p:txBody>
          <a:bodyPr vert="horz" lIns="91440" tIns="45720" rIns="91440" bIns="45720" rtlCol="0" anchor="b">
            <a:normAutofit fontScale="85000" lnSpcReduction="20000"/>
          </a:bodyPr>
          <a:lstStyle/>
          <a:p>
            <a:pPr indent="-228600">
              <a:lnSpc>
                <a:spcPct val="110000"/>
              </a:lnSpc>
              <a:spcAft>
                <a:spcPts val="600"/>
              </a:spcAft>
            </a:pPr>
            <a:r>
              <a:rPr lang="en-US" sz="3800" b="1"/>
              <a:t>“BLUE BELL Ringing” Events</a:t>
            </a:r>
          </a:p>
          <a:p>
            <a:pPr indent="-228600">
              <a:lnSpc>
                <a:spcPct val="110000"/>
              </a:lnSpc>
              <a:spcAft>
                <a:spcPts val="600"/>
              </a:spcAft>
            </a:pPr>
            <a:endParaRPr lang="en-US" sz="2400" b="1"/>
          </a:p>
          <a:p>
            <a:pPr indent="-228600">
              <a:lnSpc>
                <a:spcPct val="110000"/>
              </a:lnSpc>
              <a:spcAft>
                <a:spcPts val="600"/>
              </a:spcAft>
            </a:pPr>
            <a:r>
              <a:rPr lang="en-US" sz="3000" b="1"/>
              <a:t>(Have the client prepared!)</a:t>
            </a:r>
          </a:p>
          <a:p>
            <a:pPr indent="-228600">
              <a:lnSpc>
                <a:spcPct val="110000"/>
              </a:lnSpc>
              <a:spcAft>
                <a:spcPts val="600"/>
              </a:spcAft>
            </a:pPr>
            <a:endParaRPr lang="en-US" sz="2400"/>
          </a:p>
          <a:p>
            <a:pPr indent="-228600">
              <a:lnSpc>
                <a:spcPct val="110000"/>
              </a:lnSpc>
              <a:spcAft>
                <a:spcPts val="600"/>
              </a:spcAft>
            </a:pPr>
            <a:endParaRPr lang="en-US" sz="2400"/>
          </a:p>
          <a:p>
            <a:pPr indent="-228600">
              <a:lnSpc>
                <a:spcPct val="110000"/>
              </a:lnSpc>
              <a:spcAft>
                <a:spcPts val="600"/>
              </a:spcAft>
            </a:pPr>
            <a:r>
              <a:rPr lang="en-US" sz="3000">
                <a:highlight>
                  <a:srgbClr val="FF0000"/>
                </a:highlight>
              </a:rPr>
              <a:t>Search Warrant</a:t>
            </a:r>
            <a:endParaRPr lang="en-US" sz="3000" b="1"/>
          </a:p>
          <a:p>
            <a:pPr indent="-228600">
              <a:lnSpc>
                <a:spcPct val="110000"/>
              </a:lnSpc>
              <a:spcAft>
                <a:spcPts val="600"/>
              </a:spcAft>
            </a:pPr>
            <a:endParaRPr lang="en-US" sz="3000" b="1"/>
          </a:p>
          <a:p>
            <a:pPr indent="-228600">
              <a:lnSpc>
                <a:spcPct val="110000"/>
              </a:lnSpc>
              <a:spcAft>
                <a:spcPts val="600"/>
              </a:spcAft>
            </a:pPr>
            <a:r>
              <a:rPr lang="en-US" sz="3000">
                <a:highlight>
                  <a:srgbClr val="FF0000"/>
                </a:highlight>
              </a:rPr>
              <a:t>GJ subpoena  </a:t>
            </a:r>
          </a:p>
          <a:p>
            <a:pPr indent="-228600">
              <a:lnSpc>
                <a:spcPct val="110000"/>
              </a:lnSpc>
              <a:spcAft>
                <a:spcPts val="600"/>
              </a:spcAft>
            </a:pPr>
            <a:endParaRPr lang="en-US" sz="3000"/>
          </a:p>
          <a:p>
            <a:pPr indent="-228600">
              <a:lnSpc>
                <a:spcPct val="110000"/>
              </a:lnSpc>
              <a:spcAft>
                <a:spcPts val="600"/>
              </a:spcAft>
            </a:pPr>
            <a:r>
              <a:rPr lang="en-US" sz="3000">
                <a:highlight>
                  <a:srgbClr val="FF0000"/>
                </a:highlight>
              </a:rPr>
              <a:t>Internal investigation  </a:t>
            </a:r>
            <a:r>
              <a:rPr lang="en-US" sz="3000"/>
              <a:t>(When do you bring in outside counsel?  Prepare to self-report)</a:t>
            </a:r>
          </a:p>
          <a:p>
            <a:pPr indent="-228600">
              <a:lnSpc>
                <a:spcPct val="110000"/>
              </a:lnSpc>
              <a:spcAft>
                <a:spcPts val="600"/>
              </a:spcAft>
            </a:pPr>
            <a:endParaRPr lang="en-US" sz="3000"/>
          </a:p>
          <a:p>
            <a:pPr indent="-228600">
              <a:lnSpc>
                <a:spcPct val="110000"/>
              </a:lnSpc>
              <a:spcAft>
                <a:spcPts val="600"/>
              </a:spcAft>
            </a:pPr>
            <a:r>
              <a:rPr lang="en-US" sz="3000">
                <a:highlight>
                  <a:srgbClr val="FF0000"/>
                </a:highlight>
              </a:rPr>
              <a:t>Indemnification</a:t>
            </a:r>
            <a:r>
              <a:rPr lang="en-US" sz="3000"/>
              <a:t> (Representation of target/subject employees)</a:t>
            </a:r>
          </a:p>
          <a:p>
            <a:pPr indent="-228600">
              <a:lnSpc>
                <a:spcPct val="110000"/>
              </a:lnSpc>
              <a:spcAft>
                <a:spcPts val="600"/>
              </a:spcAft>
            </a:pPr>
            <a:endParaRPr lang="en-US" sz="900"/>
          </a:p>
          <a:p>
            <a:pPr indent="-228600">
              <a:lnSpc>
                <a:spcPct val="110000"/>
              </a:lnSpc>
              <a:spcAft>
                <a:spcPts val="600"/>
              </a:spcAft>
            </a:pPr>
            <a:endParaRPr lang="en-US" sz="900"/>
          </a:p>
        </p:txBody>
      </p:sp>
      <p:sp>
        <p:nvSpPr>
          <p:cNvPr id="3" name="Slide Number Placeholder 5">
            <a:extLst>
              <a:ext uri="{FF2B5EF4-FFF2-40B4-BE49-F238E27FC236}">
                <a16:creationId xmlns:a16="http://schemas.microsoft.com/office/drawing/2014/main" id="{06A636E7-C768-151D-D0B5-AC107667E9F6}"/>
              </a:ext>
            </a:extLst>
          </p:cNvPr>
          <p:cNvSpPr>
            <a:spLocks noGrp="1"/>
          </p:cNvSpPr>
          <p:nvPr>
            <p:ph type="sldNum" sz="quarter" idx="12"/>
          </p:nvPr>
        </p:nvSpPr>
        <p:spPr>
          <a:xfrm>
            <a:off x="11403951" y="6425816"/>
            <a:ext cx="429768" cy="365125"/>
          </a:xfrm>
        </p:spPr>
        <p:txBody>
          <a:bodyPr vert="horz" lIns="91440" tIns="45720" rIns="91440" bIns="45720" rtlCol="0" anchor="ctr">
            <a:normAutofit/>
          </a:bodyPr>
          <a:lstStyle/>
          <a:p>
            <a:pPr>
              <a:spcAft>
                <a:spcPts val="600"/>
              </a:spcAft>
            </a:pPr>
            <a:fld id="{6E91CC32-6A6B-4E2E-BBA1-6864F305DA26}" type="slidenum">
              <a:rPr lang="en-US">
                <a:solidFill>
                  <a:srgbClr val="FFFFFF"/>
                </a:solidFill>
              </a:rPr>
              <a:pPr>
                <a:spcAft>
                  <a:spcPts val="600"/>
                </a:spcAft>
              </a:pPr>
              <a:t>12</a:t>
            </a:fld>
            <a:endParaRPr lang="en-US">
              <a:solidFill>
                <a:srgbClr val="FFFFFF"/>
              </a:solidFill>
            </a:endParaRP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F70264C9-4E70-93E6-3367-1EAE50892644}"/>
                  </a:ext>
                </a:extLst>
              </p14:cNvPr>
              <p14:cNvContentPartPr/>
              <p14:nvPr/>
            </p14:nvContentPartPr>
            <p14:xfrm>
              <a:off x="-729642" y="-778943"/>
              <a:ext cx="66600" cy="90720"/>
            </p14:xfrm>
          </p:contentPart>
        </mc:Choice>
        <mc:Fallback xmlns="">
          <p:pic>
            <p:nvPicPr>
              <p:cNvPr id="12" name="Ink 11">
                <a:extLst>
                  <a:ext uri="{FF2B5EF4-FFF2-40B4-BE49-F238E27FC236}">
                    <a16:creationId xmlns:a16="http://schemas.microsoft.com/office/drawing/2014/main" id="{F70264C9-4E70-93E6-3367-1EAE50892644}"/>
                  </a:ext>
                </a:extLst>
              </p:cNvPr>
              <p:cNvPicPr/>
              <p:nvPr/>
            </p:nvPicPr>
            <p:blipFill>
              <a:blip r:embed="rId4"/>
              <a:stretch>
                <a:fillRect/>
              </a:stretch>
            </p:blipFill>
            <p:spPr>
              <a:xfrm>
                <a:off x="-792642" y="-842194"/>
                <a:ext cx="192240" cy="216861"/>
              </a:xfrm>
              <a:prstGeom prst="rect">
                <a:avLst/>
              </a:prstGeom>
            </p:spPr>
          </p:pic>
        </mc:Fallback>
      </mc:AlternateContent>
      <p:pic>
        <p:nvPicPr>
          <p:cNvPr id="1026" name="Picture 2" descr="Peppermint | Blue Bell Ice Cream">
            <a:extLst>
              <a:ext uri="{FF2B5EF4-FFF2-40B4-BE49-F238E27FC236}">
                <a16:creationId xmlns:a16="http://schemas.microsoft.com/office/drawing/2014/main" id="{B6960132-08B0-0CA7-6111-54721361C0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235" y="876991"/>
            <a:ext cx="3190011" cy="2552009"/>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2" name="Graphic 1" descr="Candy cane with solid fill">
            <a:extLst>
              <a:ext uri="{FF2B5EF4-FFF2-40B4-BE49-F238E27FC236}">
                <a16:creationId xmlns:a16="http://schemas.microsoft.com/office/drawing/2014/main" id="{AD503907-5D9F-F475-541D-A5B2A4F4D0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1235" y="92730"/>
            <a:ext cx="577349" cy="577349"/>
          </a:xfrm>
          <a:prstGeom prst="rect">
            <a:avLst/>
          </a:prstGeom>
        </p:spPr>
      </p:pic>
    </p:spTree>
    <p:extLst>
      <p:ext uri="{BB962C8B-B14F-4D97-AF65-F5344CB8AC3E}">
        <p14:creationId xmlns:p14="http://schemas.microsoft.com/office/powerpoint/2010/main" val="1957313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roller skates holding a plate and a cherry&#10;&#10;AI-generated content may be incorrect.">
            <a:extLst>
              <a:ext uri="{FF2B5EF4-FFF2-40B4-BE49-F238E27FC236}">
                <a16:creationId xmlns:a16="http://schemas.microsoft.com/office/drawing/2014/main" id="{D9A7E83F-33B3-8573-0F22-0F7BDB5E9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8684" y="274826"/>
            <a:ext cx="6863316" cy="6863316"/>
          </a:xfrm>
          <a:prstGeom prst="rect">
            <a:avLst/>
          </a:prstGeom>
        </p:spPr>
      </p:pic>
      <p:sp>
        <p:nvSpPr>
          <p:cNvPr id="2" name="Title 1">
            <a:extLst>
              <a:ext uri="{FF2B5EF4-FFF2-40B4-BE49-F238E27FC236}">
                <a16:creationId xmlns:a16="http://schemas.microsoft.com/office/drawing/2014/main" id="{2F7662B6-2E4A-C9E0-E4D2-0E6C3B8883F8}"/>
              </a:ext>
            </a:extLst>
          </p:cNvPr>
          <p:cNvSpPr>
            <a:spLocks noGrp="1"/>
          </p:cNvSpPr>
          <p:nvPr>
            <p:ph type="title"/>
          </p:nvPr>
        </p:nvSpPr>
        <p:spPr>
          <a:xfrm>
            <a:off x="7215632" y="123293"/>
            <a:ext cx="3253952" cy="840028"/>
          </a:xfrm>
        </p:spPr>
        <p:txBody>
          <a:bodyPr>
            <a:normAutofit/>
          </a:bodyPr>
          <a:lstStyle/>
          <a:p>
            <a:r>
              <a:rPr lang="en-US" sz="5400"/>
              <a:t>SEARCH</a:t>
            </a:r>
          </a:p>
        </p:txBody>
      </p:sp>
      <p:sp>
        <p:nvSpPr>
          <p:cNvPr id="3" name="Slide Number Placeholder 2">
            <a:extLst>
              <a:ext uri="{FF2B5EF4-FFF2-40B4-BE49-F238E27FC236}">
                <a16:creationId xmlns:a16="http://schemas.microsoft.com/office/drawing/2014/main" id="{9B6DDAD0-E917-1673-5098-A069211B791E}"/>
              </a:ext>
            </a:extLst>
          </p:cNvPr>
          <p:cNvSpPr>
            <a:spLocks noGrp="1"/>
          </p:cNvSpPr>
          <p:nvPr>
            <p:ph type="sldNum" sz="quarter" idx="12"/>
          </p:nvPr>
        </p:nvSpPr>
        <p:spPr/>
        <p:txBody>
          <a:bodyPr/>
          <a:lstStyle/>
          <a:p>
            <a:fld id="{6E91CC32-6A6B-4E2E-BBA1-6864F305DA26}" type="slidenum">
              <a:rPr lang="en-US" smtClean="0"/>
              <a:t>13</a:t>
            </a:fld>
            <a:endParaRPr lang="en-US"/>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8" name="Ink 7">
                <a:extLst>
                  <a:ext uri="{FF2B5EF4-FFF2-40B4-BE49-F238E27FC236}">
                    <a16:creationId xmlns:a16="http://schemas.microsoft.com/office/drawing/2014/main" id="{D288D04E-6F06-63DB-5088-8BC65111F2B3}"/>
                  </a:ext>
                </a:extLst>
              </p14:cNvPr>
              <p14:cNvContentPartPr/>
              <p14:nvPr/>
            </p14:nvContentPartPr>
            <p14:xfrm>
              <a:off x="11126654" y="2082868"/>
              <a:ext cx="537120" cy="150840"/>
            </p14:xfrm>
          </p:contentPart>
        </mc:Choice>
        <mc:Fallback xmlns="">
          <p:pic>
            <p:nvPicPr>
              <p:cNvPr id="8" name="Ink 7">
                <a:extLst>
                  <a:ext uri="{FF2B5EF4-FFF2-40B4-BE49-F238E27FC236}">
                    <a16:creationId xmlns:a16="http://schemas.microsoft.com/office/drawing/2014/main" id="{D288D04E-6F06-63DB-5088-8BC65111F2B3}"/>
                  </a:ext>
                </a:extLst>
              </p:cNvPr>
              <p:cNvPicPr/>
              <p:nvPr/>
            </p:nvPicPr>
            <p:blipFill>
              <a:blip r:embed="rId4"/>
              <a:stretch>
                <a:fillRect/>
              </a:stretch>
            </p:blipFill>
            <p:spPr>
              <a:xfrm>
                <a:off x="11108666" y="1974868"/>
                <a:ext cx="572736" cy="366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9" name="Ink 8">
                <a:extLst>
                  <a:ext uri="{FF2B5EF4-FFF2-40B4-BE49-F238E27FC236}">
                    <a16:creationId xmlns:a16="http://schemas.microsoft.com/office/drawing/2014/main" id="{34643624-0DBC-E220-DA03-23DDBEAFAB22}"/>
                  </a:ext>
                </a:extLst>
              </p14:cNvPr>
              <p14:cNvContentPartPr/>
              <p14:nvPr/>
            </p14:nvContentPartPr>
            <p14:xfrm>
              <a:off x="11006414" y="2048668"/>
              <a:ext cx="750240" cy="126360"/>
            </p14:xfrm>
          </p:contentPart>
        </mc:Choice>
        <mc:Fallback xmlns="">
          <p:pic>
            <p:nvPicPr>
              <p:cNvPr id="9" name="Ink 8">
                <a:extLst>
                  <a:ext uri="{FF2B5EF4-FFF2-40B4-BE49-F238E27FC236}">
                    <a16:creationId xmlns:a16="http://schemas.microsoft.com/office/drawing/2014/main" id="{34643624-0DBC-E220-DA03-23DDBEAFAB22}"/>
                  </a:ext>
                </a:extLst>
              </p:cNvPr>
              <p:cNvPicPr/>
              <p:nvPr/>
            </p:nvPicPr>
            <p:blipFill>
              <a:blip r:embed="rId6"/>
              <a:stretch>
                <a:fillRect/>
              </a:stretch>
            </p:blipFill>
            <p:spPr>
              <a:xfrm>
                <a:off x="10970414" y="1832668"/>
                <a:ext cx="821880" cy="55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0" name="Ink 9">
                <a:extLst>
                  <a:ext uri="{FF2B5EF4-FFF2-40B4-BE49-F238E27FC236}">
                    <a16:creationId xmlns:a16="http://schemas.microsoft.com/office/drawing/2014/main" id="{84C69FD1-4FC9-F121-A18B-CB0F16FEB738}"/>
                  </a:ext>
                </a:extLst>
              </p14:cNvPr>
              <p14:cNvContentPartPr/>
              <p14:nvPr/>
            </p14:nvContentPartPr>
            <p14:xfrm>
              <a:off x="11290454" y="2069908"/>
              <a:ext cx="371880" cy="83520"/>
            </p14:xfrm>
          </p:contentPart>
        </mc:Choice>
        <mc:Fallback xmlns="">
          <p:pic>
            <p:nvPicPr>
              <p:cNvPr id="10" name="Ink 9">
                <a:extLst>
                  <a:ext uri="{FF2B5EF4-FFF2-40B4-BE49-F238E27FC236}">
                    <a16:creationId xmlns:a16="http://schemas.microsoft.com/office/drawing/2014/main" id="{84C69FD1-4FC9-F121-A18B-CB0F16FEB738}"/>
                  </a:ext>
                </a:extLst>
              </p:cNvPr>
              <p:cNvPicPr/>
              <p:nvPr/>
            </p:nvPicPr>
            <p:blipFill>
              <a:blip r:embed="rId8"/>
              <a:stretch>
                <a:fillRect/>
              </a:stretch>
            </p:blipFill>
            <p:spPr>
              <a:xfrm>
                <a:off x="11227454" y="1691908"/>
                <a:ext cx="497520" cy="839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1" name="Ink 10">
                <a:extLst>
                  <a:ext uri="{FF2B5EF4-FFF2-40B4-BE49-F238E27FC236}">
                    <a16:creationId xmlns:a16="http://schemas.microsoft.com/office/drawing/2014/main" id="{97EDBE63-8CC2-6267-74A4-6716BC8996D9}"/>
                  </a:ext>
                </a:extLst>
              </p14:cNvPr>
              <p14:cNvContentPartPr/>
              <p14:nvPr/>
            </p14:nvContentPartPr>
            <p14:xfrm>
              <a:off x="10143134" y="1549708"/>
              <a:ext cx="360" cy="360"/>
            </p14:xfrm>
          </p:contentPart>
        </mc:Choice>
        <mc:Fallback xmlns="">
          <p:pic>
            <p:nvPicPr>
              <p:cNvPr id="11" name="Ink 10">
                <a:extLst>
                  <a:ext uri="{FF2B5EF4-FFF2-40B4-BE49-F238E27FC236}">
                    <a16:creationId xmlns:a16="http://schemas.microsoft.com/office/drawing/2014/main" id="{97EDBE63-8CC2-6267-74A4-6716BC8996D9}"/>
                  </a:ext>
                </a:extLst>
              </p:cNvPr>
              <p:cNvPicPr/>
              <p:nvPr/>
            </p:nvPicPr>
            <p:blipFill>
              <a:blip r:embed="rId10"/>
              <a:stretch>
                <a:fillRect/>
              </a:stretch>
            </p:blipFill>
            <p:spPr>
              <a:xfrm>
                <a:off x="10080134" y="1171708"/>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2" name="Ink 11">
                <a:extLst>
                  <a:ext uri="{FF2B5EF4-FFF2-40B4-BE49-F238E27FC236}">
                    <a16:creationId xmlns:a16="http://schemas.microsoft.com/office/drawing/2014/main" id="{46ED0347-37E4-6917-BEE6-BAC5B273C67A}"/>
                  </a:ext>
                </a:extLst>
              </p14:cNvPr>
              <p14:cNvContentPartPr/>
              <p14:nvPr/>
            </p14:nvContentPartPr>
            <p14:xfrm>
              <a:off x="10104974" y="1472668"/>
              <a:ext cx="79200" cy="70920"/>
            </p14:xfrm>
          </p:contentPart>
        </mc:Choice>
        <mc:Fallback xmlns="">
          <p:pic>
            <p:nvPicPr>
              <p:cNvPr id="12" name="Ink 11">
                <a:extLst>
                  <a:ext uri="{FF2B5EF4-FFF2-40B4-BE49-F238E27FC236}">
                    <a16:creationId xmlns:a16="http://schemas.microsoft.com/office/drawing/2014/main" id="{46ED0347-37E4-6917-BEE6-BAC5B273C67A}"/>
                  </a:ext>
                </a:extLst>
              </p:cNvPr>
              <p:cNvPicPr/>
              <p:nvPr/>
            </p:nvPicPr>
            <p:blipFill>
              <a:blip r:embed="rId12"/>
              <a:stretch>
                <a:fillRect/>
              </a:stretch>
            </p:blipFill>
            <p:spPr>
              <a:xfrm>
                <a:off x="10041974" y="1094668"/>
                <a:ext cx="204840" cy="826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3" name="Ink 12">
                <a:extLst>
                  <a:ext uri="{FF2B5EF4-FFF2-40B4-BE49-F238E27FC236}">
                    <a16:creationId xmlns:a16="http://schemas.microsoft.com/office/drawing/2014/main" id="{F4DDDBE0-E290-A04B-CBC7-E9F7948FF362}"/>
                  </a:ext>
                </a:extLst>
              </p14:cNvPr>
              <p14:cNvContentPartPr/>
              <p14:nvPr/>
            </p14:nvContentPartPr>
            <p14:xfrm>
              <a:off x="8632214" y="1626748"/>
              <a:ext cx="52920" cy="84600"/>
            </p14:xfrm>
          </p:contentPart>
        </mc:Choice>
        <mc:Fallback xmlns="">
          <p:pic>
            <p:nvPicPr>
              <p:cNvPr id="13" name="Ink 12">
                <a:extLst>
                  <a:ext uri="{FF2B5EF4-FFF2-40B4-BE49-F238E27FC236}">
                    <a16:creationId xmlns:a16="http://schemas.microsoft.com/office/drawing/2014/main" id="{F4DDDBE0-E290-A04B-CBC7-E9F7948FF362}"/>
                  </a:ext>
                </a:extLst>
              </p:cNvPr>
              <p:cNvPicPr/>
              <p:nvPr/>
            </p:nvPicPr>
            <p:blipFill>
              <a:blip r:embed="rId14"/>
              <a:stretch>
                <a:fillRect/>
              </a:stretch>
            </p:blipFill>
            <p:spPr>
              <a:xfrm>
                <a:off x="8569214" y="1248748"/>
                <a:ext cx="178560" cy="84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4" name="Ink 13">
                <a:extLst>
                  <a:ext uri="{FF2B5EF4-FFF2-40B4-BE49-F238E27FC236}">
                    <a16:creationId xmlns:a16="http://schemas.microsoft.com/office/drawing/2014/main" id="{6DC7A5DB-75E8-1E24-4493-53F24260166B}"/>
                  </a:ext>
                </a:extLst>
              </p14:cNvPr>
              <p14:cNvContentPartPr/>
              <p14:nvPr/>
            </p14:nvContentPartPr>
            <p14:xfrm>
              <a:off x="8275302" y="3794142"/>
              <a:ext cx="89640" cy="417240"/>
            </p14:xfrm>
          </p:contentPart>
        </mc:Choice>
        <mc:Fallback xmlns="">
          <p:pic>
            <p:nvPicPr>
              <p:cNvPr id="14" name="Ink 13">
                <a:extLst>
                  <a:ext uri="{FF2B5EF4-FFF2-40B4-BE49-F238E27FC236}">
                    <a16:creationId xmlns:a16="http://schemas.microsoft.com/office/drawing/2014/main" id="{6DC7A5DB-75E8-1E24-4493-53F24260166B}"/>
                  </a:ext>
                </a:extLst>
              </p:cNvPr>
              <p:cNvPicPr/>
              <p:nvPr/>
            </p:nvPicPr>
            <p:blipFill>
              <a:blip r:embed="rId16"/>
              <a:stretch>
                <a:fillRect/>
              </a:stretch>
            </p:blipFill>
            <p:spPr>
              <a:xfrm>
                <a:off x="8212302" y="3416142"/>
                <a:ext cx="215280" cy="1172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92EAD5A8-730F-17D8-100B-32E44BE38C15}"/>
                  </a:ext>
                </a:extLst>
              </p14:cNvPr>
              <p14:cNvContentPartPr/>
              <p14:nvPr/>
            </p14:nvContentPartPr>
            <p14:xfrm>
              <a:off x="9106902" y="1551342"/>
              <a:ext cx="360" cy="360"/>
            </p14:xfrm>
          </p:contentPart>
        </mc:Choice>
        <mc:Fallback xmlns="">
          <p:pic>
            <p:nvPicPr>
              <p:cNvPr id="18" name="Ink 17">
                <a:extLst>
                  <a:ext uri="{FF2B5EF4-FFF2-40B4-BE49-F238E27FC236}">
                    <a16:creationId xmlns:a16="http://schemas.microsoft.com/office/drawing/2014/main" id="{92EAD5A8-730F-17D8-100B-32E44BE38C15}"/>
                  </a:ext>
                </a:extLst>
              </p:cNvPr>
              <p:cNvPicPr/>
              <p:nvPr/>
            </p:nvPicPr>
            <p:blipFill>
              <a:blip r:embed="rId18"/>
              <a:stretch>
                <a:fillRect/>
              </a:stretch>
            </p:blipFill>
            <p:spPr>
              <a:xfrm>
                <a:off x="9043902" y="1488342"/>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BFCB7316-83A1-1DD1-6105-E324399ECE46}"/>
                  </a:ext>
                </a:extLst>
              </p14:cNvPr>
              <p14:cNvContentPartPr/>
              <p14:nvPr/>
            </p14:nvContentPartPr>
            <p14:xfrm>
              <a:off x="8593182" y="1656462"/>
              <a:ext cx="93600" cy="36360"/>
            </p14:xfrm>
          </p:contentPart>
        </mc:Choice>
        <mc:Fallback xmlns="">
          <p:pic>
            <p:nvPicPr>
              <p:cNvPr id="19" name="Ink 18">
                <a:extLst>
                  <a:ext uri="{FF2B5EF4-FFF2-40B4-BE49-F238E27FC236}">
                    <a16:creationId xmlns:a16="http://schemas.microsoft.com/office/drawing/2014/main" id="{BFCB7316-83A1-1DD1-6105-E324399ECE46}"/>
                  </a:ext>
                </a:extLst>
              </p:cNvPr>
              <p:cNvPicPr/>
              <p:nvPr/>
            </p:nvPicPr>
            <p:blipFill>
              <a:blip r:embed="rId20"/>
              <a:stretch>
                <a:fillRect/>
              </a:stretch>
            </p:blipFill>
            <p:spPr>
              <a:xfrm>
                <a:off x="8530182" y="1593462"/>
                <a:ext cx="21924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A313A26C-00DC-2118-BEB4-04A7C74F7DBA}"/>
                  </a:ext>
                </a:extLst>
              </p14:cNvPr>
              <p14:cNvContentPartPr/>
              <p14:nvPr/>
            </p14:nvContentPartPr>
            <p14:xfrm>
              <a:off x="9106902" y="1777782"/>
              <a:ext cx="124920" cy="69840"/>
            </p14:xfrm>
          </p:contentPart>
        </mc:Choice>
        <mc:Fallback xmlns="">
          <p:pic>
            <p:nvPicPr>
              <p:cNvPr id="21" name="Ink 20">
                <a:extLst>
                  <a:ext uri="{FF2B5EF4-FFF2-40B4-BE49-F238E27FC236}">
                    <a16:creationId xmlns:a16="http://schemas.microsoft.com/office/drawing/2014/main" id="{A313A26C-00DC-2118-BEB4-04A7C74F7DBA}"/>
                  </a:ext>
                </a:extLst>
              </p:cNvPr>
              <p:cNvPicPr/>
              <p:nvPr/>
            </p:nvPicPr>
            <p:blipFill>
              <a:blip r:embed="rId22"/>
              <a:stretch>
                <a:fillRect/>
              </a:stretch>
            </p:blipFill>
            <p:spPr>
              <a:xfrm>
                <a:off x="9088902" y="1759782"/>
                <a:ext cx="16056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9B744749-6905-B845-8576-5C8EB911CDF2}"/>
                  </a:ext>
                </a:extLst>
              </p14:cNvPr>
              <p14:cNvContentPartPr/>
              <p14:nvPr/>
            </p14:nvContentPartPr>
            <p14:xfrm>
              <a:off x="9088182" y="1708302"/>
              <a:ext cx="83520" cy="89640"/>
            </p14:xfrm>
          </p:contentPart>
        </mc:Choice>
        <mc:Fallback xmlns="">
          <p:pic>
            <p:nvPicPr>
              <p:cNvPr id="22" name="Ink 21">
                <a:extLst>
                  <a:ext uri="{FF2B5EF4-FFF2-40B4-BE49-F238E27FC236}">
                    <a16:creationId xmlns:a16="http://schemas.microsoft.com/office/drawing/2014/main" id="{9B744749-6905-B845-8576-5C8EB911CDF2}"/>
                  </a:ext>
                </a:extLst>
              </p:cNvPr>
              <p:cNvPicPr/>
              <p:nvPr/>
            </p:nvPicPr>
            <p:blipFill>
              <a:blip r:embed="rId24"/>
              <a:stretch>
                <a:fillRect/>
              </a:stretch>
            </p:blipFill>
            <p:spPr>
              <a:xfrm>
                <a:off x="9070182" y="1690302"/>
                <a:ext cx="11916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 name="Ink 22">
                <a:extLst>
                  <a:ext uri="{FF2B5EF4-FFF2-40B4-BE49-F238E27FC236}">
                    <a16:creationId xmlns:a16="http://schemas.microsoft.com/office/drawing/2014/main" id="{088BBC54-E0D6-D5B9-E9AA-21CB5E47B0BB}"/>
                  </a:ext>
                </a:extLst>
              </p14:cNvPr>
              <p14:cNvContentPartPr/>
              <p14:nvPr/>
            </p14:nvContentPartPr>
            <p14:xfrm>
              <a:off x="9083862" y="1721262"/>
              <a:ext cx="17280" cy="57240"/>
            </p14:xfrm>
          </p:contentPart>
        </mc:Choice>
        <mc:Fallback xmlns="">
          <p:pic>
            <p:nvPicPr>
              <p:cNvPr id="23" name="Ink 22">
                <a:extLst>
                  <a:ext uri="{FF2B5EF4-FFF2-40B4-BE49-F238E27FC236}">
                    <a16:creationId xmlns:a16="http://schemas.microsoft.com/office/drawing/2014/main" id="{088BBC54-E0D6-D5B9-E9AA-21CB5E47B0BB}"/>
                  </a:ext>
                </a:extLst>
              </p:cNvPr>
              <p:cNvPicPr/>
              <p:nvPr/>
            </p:nvPicPr>
            <p:blipFill>
              <a:blip r:embed="rId26"/>
              <a:stretch>
                <a:fillRect/>
              </a:stretch>
            </p:blipFill>
            <p:spPr>
              <a:xfrm>
                <a:off x="9065862" y="1703262"/>
                <a:ext cx="5292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4" name="Ink 23">
                <a:extLst>
                  <a:ext uri="{FF2B5EF4-FFF2-40B4-BE49-F238E27FC236}">
                    <a16:creationId xmlns:a16="http://schemas.microsoft.com/office/drawing/2014/main" id="{CB5613F5-B81A-1E3D-0F77-A3450FF05EE0}"/>
                  </a:ext>
                </a:extLst>
              </p14:cNvPr>
              <p14:cNvContentPartPr/>
              <p14:nvPr/>
            </p14:nvContentPartPr>
            <p14:xfrm>
              <a:off x="8714142" y="1394578"/>
              <a:ext cx="40680" cy="86400"/>
            </p14:xfrm>
          </p:contentPart>
        </mc:Choice>
        <mc:Fallback xmlns="">
          <p:pic>
            <p:nvPicPr>
              <p:cNvPr id="24" name="Ink 23">
                <a:extLst>
                  <a:ext uri="{FF2B5EF4-FFF2-40B4-BE49-F238E27FC236}">
                    <a16:creationId xmlns:a16="http://schemas.microsoft.com/office/drawing/2014/main" id="{CB5613F5-B81A-1E3D-0F77-A3450FF05EE0}"/>
                  </a:ext>
                </a:extLst>
              </p:cNvPr>
              <p:cNvPicPr/>
              <p:nvPr/>
            </p:nvPicPr>
            <p:blipFill>
              <a:blip r:embed="rId28"/>
              <a:stretch>
                <a:fillRect/>
              </a:stretch>
            </p:blipFill>
            <p:spPr>
              <a:xfrm>
                <a:off x="8696142" y="1376578"/>
                <a:ext cx="7632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B46CE1AD-F132-C976-D985-DE4B32B9BD85}"/>
                  </a:ext>
                </a:extLst>
              </p14:cNvPr>
              <p14:cNvContentPartPr/>
              <p14:nvPr/>
            </p14:nvContentPartPr>
            <p14:xfrm rot="16133561">
              <a:off x="8698870" y="1364219"/>
              <a:ext cx="28384" cy="129838"/>
            </p14:xfrm>
          </p:contentPart>
        </mc:Choice>
        <mc:Fallback xmlns="">
          <p:pic>
            <p:nvPicPr>
              <p:cNvPr id="26" name="Ink 25">
                <a:extLst>
                  <a:ext uri="{FF2B5EF4-FFF2-40B4-BE49-F238E27FC236}">
                    <a16:creationId xmlns:a16="http://schemas.microsoft.com/office/drawing/2014/main" id="{B46CE1AD-F132-C976-D985-DE4B32B9BD85}"/>
                  </a:ext>
                </a:extLst>
              </p:cNvPr>
              <p:cNvPicPr/>
              <p:nvPr/>
            </p:nvPicPr>
            <p:blipFill>
              <a:blip r:embed="rId30"/>
              <a:stretch>
                <a:fillRect/>
              </a:stretch>
            </p:blipFill>
            <p:spPr>
              <a:xfrm rot="16133561">
                <a:off x="8680905" y="1346236"/>
                <a:ext cx="63954" cy="16544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0" name="Ink 29">
                <a:extLst>
                  <a:ext uri="{FF2B5EF4-FFF2-40B4-BE49-F238E27FC236}">
                    <a16:creationId xmlns:a16="http://schemas.microsoft.com/office/drawing/2014/main" id="{037D9D26-D155-1839-90E6-CD654E46B850}"/>
                  </a:ext>
                </a:extLst>
              </p14:cNvPr>
              <p14:cNvContentPartPr/>
              <p14:nvPr/>
            </p14:nvContentPartPr>
            <p14:xfrm>
              <a:off x="8455662" y="1431298"/>
              <a:ext cx="42480" cy="384480"/>
            </p14:xfrm>
          </p:contentPart>
        </mc:Choice>
        <mc:Fallback xmlns="">
          <p:pic>
            <p:nvPicPr>
              <p:cNvPr id="30" name="Ink 29">
                <a:extLst>
                  <a:ext uri="{FF2B5EF4-FFF2-40B4-BE49-F238E27FC236}">
                    <a16:creationId xmlns:a16="http://schemas.microsoft.com/office/drawing/2014/main" id="{037D9D26-D155-1839-90E6-CD654E46B850}"/>
                  </a:ext>
                </a:extLst>
              </p:cNvPr>
              <p:cNvPicPr/>
              <p:nvPr/>
            </p:nvPicPr>
            <p:blipFill>
              <a:blip r:embed="rId32"/>
              <a:stretch>
                <a:fillRect/>
              </a:stretch>
            </p:blipFill>
            <p:spPr>
              <a:xfrm>
                <a:off x="8437662" y="1413298"/>
                <a:ext cx="78120" cy="420120"/>
              </a:xfrm>
              <a:prstGeom prst="rect">
                <a:avLst/>
              </a:prstGeom>
            </p:spPr>
          </p:pic>
        </mc:Fallback>
      </mc:AlternateContent>
      <p:grpSp>
        <p:nvGrpSpPr>
          <p:cNvPr id="46" name="Group 45">
            <a:extLst>
              <a:ext uri="{FF2B5EF4-FFF2-40B4-BE49-F238E27FC236}">
                <a16:creationId xmlns:a16="http://schemas.microsoft.com/office/drawing/2014/main" id="{16CFA1F7-C754-3E8B-C134-7C8AF88A98A4}"/>
              </a:ext>
            </a:extLst>
          </p:cNvPr>
          <p:cNvGrpSpPr/>
          <p:nvPr/>
        </p:nvGrpSpPr>
        <p:grpSpPr>
          <a:xfrm>
            <a:off x="8395542" y="1416538"/>
            <a:ext cx="319320" cy="282960"/>
            <a:chOff x="8395542" y="1416538"/>
            <a:chExt cx="319320" cy="282960"/>
          </a:xfrm>
        </p:grpSpPr>
        <mc:AlternateContent xmlns:mc="http://schemas.openxmlformats.org/markup-compatibility/2006" xmlns:p14="http://schemas.microsoft.com/office/powerpoint/2010/main">
          <mc:Choice Requires="p14">
            <p:contentPart p14:bwMode="auto" r:id="rId33">
              <p14:nvContentPartPr>
                <p14:cNvPr id="27" name="Ink 26">
                  <a:extLst>
                    <a:ext uri="{FF2B5EF4-FFF2-40B4-BE49-F238E27FC236}">
                      <a16:creationId xmlns:a16="http://schemas.microsoft.com/office/drawing/2014/main" id="{06FE22B1-242C-F3F0-30C6-48449F29D93B}"/>
                    </a:ext>
                  </a:extLst>
                </p14:cNvPr>
                <p14:cNvContentPartPr/>
                <p14:nvPr/>
              </p14:nvContentPartPr>
              <p14:xfrm>
                <a:off x="8598582" y="1446418"/>
                <a:ext cx="116280" cy="69840"/>
              </p14:xfrm>
            </p:contentPart>
          </mc:Choice>
          <mc:Fallback xmlns="">
            <p:pic>
              <p:nvPicPr>
                <p:cNvPr id="27" name="Ink 26">
                  <a:extLst>
                    <a:ext uri="{FF2B5EF4-FFF2-40B4-BE49-F238E27FC236}">
                      <a16:creationId xmlns:a16="http://schemas.microsoft.com/office/drawing/2014/main" id="{06FE22B1-242C-F3F0-30C6-48449F29D93B}"/>
                    </a:ext>
                  </a:extLst>
                </p:cNvPr>
                <p:cNvPicPr/>
                <p:nvPr/>
              </p:nvPicPr>
              <p:blipFill>
                <a:blip r:embed="rId34"/>
                <a:stretch>
                  <a:fillRect/>
                </a:stretch>
              </p:blipFill>
              <p:spPr>
                <a:xfrm>
                  <a:off x="8580582" y="1428510"/>
                  <a:ext cx="151920" cy="10529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8" name="Ink 27">
                  <a:extLst>
                    <a:ext uri="{FF2B5EF4-FFF2-40B4-BE49-F238E27FC236}">
                      <a16:creationId xmlns:a16="http://schemas.microsoft.com/office/drawing/2014/main" id="{831A4673-A180-40B6-7EE1-9ADB4E0732B6}"/>
                    </a:ext>
                  </a:extLst>
                </p14:cNvPr>
                <p14:cNvContentPartPr/>
                <p14:nvPr/>
              </p14:nvContentPartPr>
              <p14:xfrm>
                <a:off x="8510742" y="1450018"/>
                <a:ext cx="32760" cy="249480"/>
              </p14:xfrm>
            </p:contentPart>
          </mc:Choice>
          <mc:Fallback xmlns="">
            <p:pic>
              <p:nvPicPr>
                <p:cNvPr id="28" name="Ink 27">
                  <a:extLst>
                    <a:ext uri="{FF2B5EF4-FFF2-40B4-BE49-F238E27FC236}">
                      <a16:creationId xmlns:a16="http://schemas.microsoft.com/office/drawing/2014/main" id="{831A4673-A180-40B6-7EE1-9ADB4E0732B6}"/>
                    </a:ext>
                  </a:extLst>
                </p:cNvPr>
                <p:cNvPicPr/>
                <p:nvPr/>
              </p:nvPicPr>
              <p:blipFill>
                <a:blip r:embed="rId36"/>
                <a:stretch>
                  <a:fillRect/>
                </a:stretch>
              </p:blipFill>
              <p:spPr>
                <a:xfrm>
                  <a:off x="8492742" y="1432018"/>
                  <a:ext cx="6840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2" name="Ink 31">
                  <a:extLst>
                    <a:ext uri="{FF2B5EF4-FFF2-40B4-BE49-F238E27FC236}">
                      <a16:creationId xmlns:a16="http://schemas.microsoft.com/office/drawing/2014/main" id="{9ADE4CAC-492E-73B6-05C9-46892F0ECD9A}"/>
                    </a:ext>
                  </a:extLst>
                </p14:cNvPr>
                <p14:cNvContentPartPr/>
                <p14:nvPr/>
              </p14:nvContentPartPr>
              <p14:xfrm>
                <a:off x="8418582" y="1544338"/>
                <a:ext cx="43920" cy="2880"/>
              </p14:xfrm>
            </p:contentPart>
          </mc:Choice>
          <mc:Fallback xmlns="">
            <p:pic>
              <p:nvPicPr>
                <p:cNvPr id="32" name="Ink 31">
                  <a:extLst>
                    <a:ext uri="{FF2B5EF4-FFF2-40B4-BE49-F238E27FC236}">
                      <a16:creationId xmlns:a16="http://schemas.microsoft.com/office/drawing/2014/main" id="{9ADE4CAC-492E-73B6-05C9-46892F0ECD9A}"/>
                    </a:ext>
                  </a:extLst>
                </p:cNvPr>
                <p:cNvPicPr/>
                <p:nvPr/>
              </p:nvPicPr>
              <p:blipFill>
                <a:blip r:embed="rId38"/>
                <a:stretch>
                  <a:fillRect/>
                </a:stretch>
              </p:blipFill>
              <p:spPr>
                <a:xfrm>
                  <a:off x="8400582" y="1526338"/>
                  <a:ext cx="7956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3" name="Ink 32">
                  <a:extLst>
                    <a:ext uri="{FF2B5EF4-FFF2-40B4-BE49-F238E27FC236}">
                      <a16:creationId xmlns:a16="http://schemas.microsoft.com/office/drawing/2014/main" id="{EAD8F1EC-EC0B-DD1C-5DCC-0CB646E193EC}"/>
                    </a:ext>
                  </a:extLst>
                </p14:cNvPr>
                <p14:cNvContentPartPr/>
                <p14:nvPr/>
              </p14:nvContentPartPr>
              <p14:xfrm>
                <a:off x="8455662" y="1454338"/>
                <a:ext cx="14760" cy="60840"/>
              </p14:xfrm>
            </p:contentPart>
          </mc:Choice>
          <mc:Fallback xmlns="">
            <p:pic>
              <p:nvPicPr>
                <p:cNvPr id="33" name="Ink 32">
                  <a:extLst>
                    <a:ext uri="{FF2B5EF4-FFF2-40B4-BE49-F238E27FC236}">
                      <a16:creationId xmlns:a16="http://schemas.microsoft.com/office/drawing/2014/main" id="{EAD8F1EC-EC0B-DD1C-5DCC-0CB646E193EC}"/>
                    </a:ext>
                  </a:extLst>
                </p:cNvPr>
                <p:cNvPicPr/>
                <p:nvPr/>
              </p:nvPicPr>
              <p:blipFill>
                <a:blip r:embed="rId40"/>
                <a:stretch>
                  <a:fillRect/>
                </a:stretch>
              </p:blipFill>
              <p:spPr>
                <a:xfrm>
                  <a:off x="8437662" y="1436338"/>
                  <a:ext cx="5040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a16="http://schemas.microsoft.com/office/drawing/2014/main" id="{71FF7062-E328-169C-3022-5943EBA46F32}"/>
                    </a:ext>
                  </a:extLst>
                </p14:cNvPr>
                <p14:cNvContentPartPr/>
                <p14:nvPr/>
              </p14:nvContentPartPr>
              <p14:xfrm>
                <a:off x="8515782" y="1416538"/>
                <a:ext cx="38520" cy="123120"/>
              </p14:xfrm>
            </p:contentPart>
          </mc:Choice>
          <mc:Fallback xmlns="">
            <p:pic>
              <p:nvPicPr>
                <p:cNvPr id="34" name="Ink 33">
                  <a:extLst>
                    <a:ext uri="{FF2B5EF4-FFF2-40B4-BE49-F238E27FC236}">
                      <a16:creationId xmlns:a16="http://schemas.microsoft.com/office/drawing/2014/main" id="{71FF7062-E328-169C-3022-5943EBA46F32}"/>
                    </a:ext>
                  </a:extLst>
                </p:cNvPr>
                <p:cNvPicPr/>
                <p:nvPr/>
              </p:nvPicPr>
              <p:blipFill>
                <a:blip r:embed="rId42"/>
                <a:stretch>
                  <a:fillRect/>
                </a:stretch>
              </p:blipFill>
              <p:spPr>
                <a:xfrm>
                  <a:off x="8497782" y="1398538"/>
                  <a:ext cx="7416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CA0C2DB6-9AB7-E050-1372-1FD47F220715}"/>
                    </a:ext>
                  </a:extLst>
                </p14:cNvPr>
                <p14:cNvContentPartPr/>
                <p14:nvPr/>
              </p14:nvContentPartPr>
              <p14:xfrm>
                <a:off x="8501742" y="1486738"/>
                <a:ext cx="17280" cy="41760"/>
              </p14:xfrm>
            </p:contentPart>
          </mc:Choice>
          <mc:Fallback xmlns="">
            <p:pic>
              <p:nvPicPr>
                <p:cNvPr id="35" name="Ink 34">
                  <a:extLst>
                    <a:ext uri="{FF2B5EF4-FFF2-40B4-BE49-F238E27FC236}">
                      <a16:creationId xmlns:a16="http://schemas.microsoft.com/office/drawing/2014/main" id="{CA0C2DB6-9AB7-E050-1372-1FD47F220715}"/>
                    </a:ext>
                  </a:extLst>
                </p:cNvPr>
                <p:cNvPicPr/>
                <p:nvPr/>
              </p:nvPicPr>
              <p:blipFill>
                <a:blip r:embed="rId44"/>
                <a:stretch>
                  <a:fillRect/>
                </a:stretch>
              </p:blipFill>
              <p:spPr>
                <a:xfrm>
                  <a:off x="8483742" y="1468738"/>
                  <a:ext cx="5292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752F2894-5662-54A4-A68B-114ADFA34E7B}"/>
                    </a:ext>
                  </a:extLst>
                </p14:cNvPr>
                <p14:cNvContentPartPr/>
                <p14:nvPr/>
              </p14:nvContentPartPr>
              <p14:xfrm>
                <a:off x="8459262" y="1583938"/>
                <a:ext cx="11520" cy="101160"/>
              </p14:xfrm>
            </p:contentPart>
          </mc:Choice>
          <mc:Fallback xmlns="">
            <p:pic>
              <p:nvPicPr>
                <p:cNvPr id="37" name="Ink 36">
                  <a:extLst>
                    <a:ext uri="{FF2B5EF4-FFF2-40B4-BE49-F238E27FC236}">
                      <a16:creationId xmlns:a16="http://schemas.microsoft.com/office/drawing/2014/main" id="{752F2894-5662-54A4-A68B-114ADFA34E7B}"/>
                    </a:ext>
                  </a:extLst>
                </p:cNvPr>
                <p:cNvPicPr/>
                <p:nvPr/>
              </p:nvPicPr>
              <p:blipFill>
                <a:blip r:embed="rId46"/>
                <a:stretch>
                  <a:fillRect/>
                </a:stretch>
              </p:blipFill>
              <p:spPr>
                <a:xfrm>
                  <a:off x="8441262" y="1566002"/>
                  <a:ext cx="47160" cy="136674"/>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9" name="Ink 38">
                  <a:extLst>
                    <a:ext uri="{FF2B5EF4-FFF2-40B4-BE49-F238E27FC236}">
                      <a16:creationId xmlns:a16="http://schemas.microsoft.com/office/drawing/2014/main" id="{33E2AC3B-44B7-217C-D672-BF081D267723}"/>
                    </a:ext>
                  </a:extLst>
                </p14:cNvPr>
                <p14:cNvContentPartPr/>
                <p14:nvPr/>
              </p14:nvContentPartPr>
              <p14:xfrm>
                <a:off x="8395542" y="1659178"/>
                <a:ext cx="48600" cy="27000"/>
              </p14:xfrm>
            </p:contentPart>
          </mc:Choice>
          <mc:Fallback xmlns="">
            <p:pic>
              <p:nvPicPr>
                <p:cNvPr id="39" name="Ink 38">
                  <a:extLst>
                    <a:ext uri="{FF2B5EF4-FFF2-40B4-BE49-F238E27FC236}">
                      <a16:creationId xmlns:a16="http://schemas.microsoft.com/office/drawing/2014/main" id="{33E2AC3B-44B7-217C-D672-BF081D267723}"/>
                    </a:ext>
                  </a:extLst>
                </p:cNvPr>
                <p:cNvPicPr/>
                <p:nvPr/>
              </p:nvPicPr>
              <p:blipFill>
                <a:blip r:embed="rId48"/>
                <a:stretch>
                  <a:fillRect/>
                </a:stretch>
              </p:blipFill>
              <p:spPr>
                <a:xfrm>
                  <a:off x="8377542" y="1640935"/>
                  <a:ext cx="84240" cy="63122"/>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0" name="Ink 39">
                  <a:extLst>
                    <a:ext uri="{FF2B5EF4-FFF2-40B4-BE49-F238E27FC236}">
                      <a16:creationId xmlns:a16="http://schemas.microsoft.com/office/drawing/2014/main" id="{EA74EBD9-935B-0EEE-F470-5116B342A778}"/>
                    </a:ext>
                  </a:extLst>
                </p14:cNvPr>
                <p14:cNvContentPartPr/>
                <p14:nvPr/>
              </p14:nvContentPartPr>
              <p14:xfrm>
                <a:off x="8448822" y="1565218"/>
                <a:ext cx="12240" cy="102240"/>
              </p14:xfrm>
            </p:contentPart>
          </mc:Choice>
          <mc:Fallback xmlns="">
            <p:pic>
              <p:nvPicPr>
                <p:cNvPr id="40" name="Ink 39">
                  <a:extLst>
                    <a:ext uri="{FF2B5EF4-FFF2-40B4-BE49-F238E27FC236}">
                      <a16:creationId xmlns:a16="http://schemas.microsoft.com/office/drawing/2014/main" id="{EA74EBD9-935B-0EEE-F470-5116B342A778}"/>
                    </a:ext>
                  </a:extLst>
                </p:cNvPr>
                <p:cNvPicPr/>
                <p:nvPr/>
              </p:nvPicPr>
              <p:blipFill>
                <a:blip r:embed="rId50"/>
                <a:stretch>
                  <a:fillRect/>
                </a:stretch>
              </p:blipFill>
              <p:spPr>
                <a:xfrm>
                  <a:off x="8430822" y="1547218"/>
                  <a:ext cx="47880" cy="137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1">
            <p14:nvContentPartPr>
              <p14:cNvPr id="42" name="Ink 41">
                <a:extLst>
                  <a:ext uri="{FF2B5EF4-FFF2-40B4-BE49-F238E27FC236}">
                    <a16:creationId xmlns:a16="http://schemas.microsoft.com/office/drawing/2014/main" id="{29283AFD-CA26-AB72-5C92-3B052C1418A7}"/>
                  </a:ext>
                </a:extLst>
              </p14:cNvPr>
              <p14:cNvContentPartPr/>
              <p14:nvPr/>
            </p14:nvContentPartPr>
            <p14:xfrm>
              <a:off x="8461062" y="1656298"/>
              <a:ext cx="44280" cy="200520"/>
            </p14:xfrm>
          </p:contentPart>
        </mc:Choice>
        <mc:Fallback xmlns="">
          <p:pic>
            <p:nvPicPr>
              <p:cNvPr id="42" name="Ink 41">
                <a:extLst>
                  <a:ext uri="{FF2B5EF4-FFF2-40B4-BE49-F238E27FC236}">
                    <a16:creationId xmlns:a16="http://schemas.microsoft.com/office/drawing/2014/main" id="{29283AFD-CA26-AB72-5C92-3B052C1418A7}"/>
                  </a:ext>
                </a:extLst>
              </p:cNvPr>
              <p:cNvPicPr/>
              <p:nvPr/>
            </p:nvPicPr>
            <p:blipFill>
              <a:blip r:embed="rId52"/>
              <a:stretch>
                <a:fillRect/>
              </a:stretch>
            </p:blipFill>
            <p:spPr>
              <a:xfrm>
                <a:off x="8443062" y="1638298"/>
                <a:ext cx="7992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4" name="Ink 43">
                <a:extLst>
                  <a:ext uri="{FF2B5EF4-FFF2-40B4-BE49-F238E27FC236}">
                    <a16:creationId xmlns:a16="http://schemas.microsoft.com/office/drawing/2014/main" id="{36087F2F-A098-88E4-5039-0BDB00797D3F}"/>
                  </a:ext>
                </a:extLst>
              </p14:cNvPr>
              <p14:cNvContentPartPr/>
              <p14:nvPr/>
            </p14:nvContentPartPr>
            <p14:xfrm>
              <a:off x="8016822" y="960058"/>
              <a:ext cx="69840" cy="69840"/>
            </p14:xfrm>
          </p:contentPart>
        </mc:Choice>
        <mc:Fallback xmlns="">
          <p:pic>
            <p:nvPicPr>
              <p:cNvPr id="44" name="Ink 43">
                <a:extLst>
                  <a:ext uri="{FF2B5EF4-FFF2-40B4-BE49-F238E27FC236}">
                    <a16:creationId xmlns:a16="http://schemas.microsoft.com/office/drawing/2014/main" id="{36087F2F-A098-88E4-5039-0BDB00797D3F}"/>
                  </a:ext>
                </a:extLst>
              </p:cNvPr>
              <p:cNvPicPr/>
              <p:nvPr/>
            </p:nvPicPr>
            <p:blipFill>
              <a:blip r:embed="rId54"/>
              <a:stretch>
                <a:fillRect/>
              </a:stretch>
            </p:blipFill>
            <p:spPr>
              <a:xfrm>
                <a:off x="7998822" y="941965"/>
                <a:ext cx="105480" cy="105665"/>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5" name="Ink 44">
                <a:extLst>
                  <a:ext uri="{FF2B5EF4-FFF2-40B4-BE49-F238E27FC236}">
                    <a16:creationId xmlns:a16="http://schemas.microsoft.com/office/drawing/2014/main" id="{D9304EF9-E264-E0CC-9289-AFC056CA6D7A}"/>
                  </a:ext>
                </a:extLst>
              </p14:cNvPr>
              <p14:cNvContentPartPr/>
              <p14:nvPr/>
            </p14:nvContentPartPr>
            <p14:xfrm>
              <a:off x="8349462" y="4013022"/>
              <a:ext cx="360" cy="185040"/>
            </p14:xfrm>
          </p:contentPart>
        </mc:Choice>
        <mc:Fallback xmlns="">
          <p:pic>
            <p:nvPicPr>
              <p:cNvPr id="45" name="Ink 44">
                <a:extLst>
                  <a:ext uri="{FF2B5EF4-FFF2-40B4-BE49-F238E27FC236}">
                    <a16:creationId xmlns:a16="http://schemas.microsoft.com/office/drawing/2014/main" id="{D9304EF9-E264-E0CC-9289-AFC056CA6D7A}"/>
                  </a:ext>
                </a:extLst>
              </p:cNvPr>
              <p:cNvPicPr/>
              <p:nvPr/>
            </p:nvPicPr>
            <p:blipFill>
              <a:blip r:embed="rId56"/>
              <a:stretch>
                <a:fillRect/>
              </a:stretch>
            </p:blipFill>
            <p:spPr>
              <a:xfrm>
                <a:off x="8331462" y="3995022"/>
                <a:ext cx="36000" cy="220680"/>
              </a:xfrm>
              <a:prstGeom prst="rect">
                <a:avLst/>
              </a:prstGeom>
            </p:spPr>
          </p:pic>
        </mc:Fallback>
      </mc:AlternateContent>
      <p:grpSp>
        <p:nvGrpSpPr>
          <p:cNvPr id="49" name="Group 48">
            <a:extLst>
              <a:ext uri="{FF2B5EF4-FFF2-40B4-BE49-F238E27FC236}">
                <a16:creationId xmlns:a16="http://schemas.microsoft.com/office/drawing/2014/main" id="{DAD1E01E-089D-995A-5547-A8D2EFF5D7EA}"/>
              </a:ext>
            </a:extLst>
          </p:cNvPr>
          <p:cNvGrpSpPr/>
          <p:nvPr/>
        </p:nvGrpSpPr>
        <p:grpSpPr>
          <a:xfrm>
            <a:off x="8303382" y="3856062"/>
            <a:ext cx="61560" cy="362520"/>
            <a:chOff x="8303382" y="3856062"/>
            <a:chExt cx="61560" cy="362520"/>
          </a:xfrm>
        </p:grpSpPr>
        <mc:AlternateContent xmlns:mc="http://schemas.openxmlformats.org/markup-compatibility/2006" xmlns:p14="http://schemas.microsoft.com/office/powerpoint/2010/main">
          <mc:Choice Requires="p14">
            <p:contentPart p14:bwMode="auto" r:id="rId57">
              <p14:nvContentPartPr>
                <p14:cNvPr id="47" name="Ink 46">
                  <a:extLst>
                    <a:ext uri="{FF2B5EF4-FFF2-40B4-BE49-F238E27FC236}">
                      <a16:creationId xmlns:a16="http://schemas.microsoft.com/office/drawing/2014/main" id="{D6267E09-49AD-22DE-52EA-4ECEF1747DFE}"/>
                    </a:ext>
                  </a:extLst>
                </p14:cNvPr>
                <p14:cNvContentPartPr/>
                <p14:nvPr/>
              </p14:nvContentPartPr>
              <p14:xfrm>
                <a:off x="8331102" y="3856062"/>
                <a:ext cx="33840" cy="169200"/>
              </p14:xfrm>
            </p:contentPart>
          </mc:Choice>
          <mc:Fallback xmlns="">
            <p:pic>
              <p:nvPicPr>
                <p:cNvPr id="47" name="Ink 46">
                  <a:extLst>
                    <a:ext uri="{FF2B5EF4-FFF2-40B4-BE49-F238E27FC236}">
                      <a16:creationId xmlns:a16="http://schemas.microsoft.com/office/drawing/2014/main" id="{D6267E09-49AD-22DE-52EA-4ECEF1747DFE}"/>
                    </a:ext>
                  </a:extLst>
                </p:cNvPr>
                <p:cNvPicPr/>
                <p:nvPr/>
              </p:nvPicPr>
              <p:blipFill>
                <a:blip r:embed="rId58"/>
                <a:stretch>
                  <a:fillRect/>
                </a:stretch>
              </p:blipFill>
              <p:spPr>
                <a:xfrm>
                  <a:off x="8313102" y="3838100"/>
                  <a:ext cx="69480" cy="204764"/>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8" name="Ink 47">
                  <a:extLst>
                    <a:ext uri="{FF2B5EF4-FFF2-40B4-BE49-F238E27FC236}">
                      <a16:creationId xmlns:a16="http://schemas.microsoft.com/office/drawing/2014/main" id="{EF9749E7-F6F1-65F4-68AA-C21A1AD15869}"/>
                    </a:ext>
                  </a:extLst>
                </p14:cNvPr>
                <p14:cNvContentPartPr/>
                <p14:nvPr/>
              </p14:nvContentPartPr>
              <p14:xfrm>
                <a:off x="8303382" y="3883782"/>
                <a:ext cx="52920" cy="334800"/>
              </p14:xfrm>
            </p:contentPart>
          </mc:Choice>
          <mc:Fallback xmlns="">
            <p:pic>
              <p:nvPicPr>
                <p:cNvPr id="48" name="Ink 47">
                  <a:extLst>
                    <a:ext uri="{FF2B5EF4-FFF2-40B4-BE49-F238E27FC236}">
                      <a16:creationId xmlns:a16="http://schemas.microsoft.com/office/drawing/2014/main" id="{EF9749E7-F6F1-65F4-68AA-C21A1AD15869}"/>
                    </a:ext>
                  </a:extLst>
                </p:cNvPr>
                <p:cNvPicPr/>
                <p:nvPr/>
              </p:nvPicPr>
              <p:blipFill>
                <a:blip r:embed="rId60"/>
                <a:stretch>
                  <a:fillRect/>
                </a:stretch>
              </p:blipFill>
              <p:spPr>
                <a:xfrm>
                  <a:off x="8285504" y="3865801"/>
                  <a:ext cx="88319" cy="370402"/>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1">
            <p14:nvContentPartPr>
              <p14:cNvPr id="51" name="Ink 50">
                <a:extLst>
                  <a:ext uri="{FF2B5EF4-FFF2-40B4-BE49-F238E27FC236}">
                    <a16:creationId xmlns:a16="http://schemas.microsoft.com/office/drawing/2014/main" id="{2FDF5BEA-CE8A-BAE7-5CFC-98EA2B45BC9D}"/>
                  </a:ext>
                </a:extLst>
              </p14:cNvPr>
              <p14:cNvContentPartPr/>
              <p14:nvPr/>
            </p14:nvContentPartPr>
            <p14:xfrm>
              <a:off x="8308062" y="3948222"/>
              <a:ext cx="32760" cy="194400"/>
            </p14:xfrm>
          </p:contentPart>
        </mc:Choice>
        <mc:Fallback xmlns="">
          <p:pic>
            <p:nvPicPr>
              <p:cNvPr id="51" name="Ink 50">
                <a:extLst>
                  <a:ext uri="{FF2B5EF4-FFF2-40B4-BE49-F238E27FC236}">
                    <a16:creationId xmlns:a16="http://schemas.microsoft.com/office/drawing/2014/main" id="{2FDF5BEA-CE8A-BAE7-5CFC-98EA2B45BC9D}"/>
                  </a:ext>
                </a:extLst>
              </p:cNvPr>
              <p:cNvPicPr/>
              <p:nvPr/>
            </p:nvPicPr>
            <p:blipFill>
              <a:blip r:embed="rId62"/>
              <a:stretch>
                <a:fillRect/>
              </a:stretch>
            </p:blipFill>
            <p:spPr>
              <a:xfrm>
                <a:off x="8290062" y="3930222"/>
                <a:ext cx="6840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2" name="Ink 51">
                <a:extLst>
                  <a:ext uri="{FF2B5EF4-FFF2-40B4-BE49-F238E27FC236}">
                    <a16:creationId xmlns:a16="http://schemas.microsoft.com/office/drawing/2014/main" id="{F469ED61-6B71-15A7-1840-174C9306C6C5}"/>
                  </a:ext>
                </a:extLst>
              </p14:cNvPr>
              <p14:cNvContentPartPr/>
              <p14:nvPr/>
            </p14:nvContentPartPr>
            <p14:xfrm>
              <a:off x="8353782" y="3865062"/>
              <a:ext cx="2160" cy="2880"/>
            </p14:xfrm>
          </p:contentPart>
        </mc:Choice>
        <mc:Fallback xmlns="">
          <p:pic>
            <p:nvPicPr>
              <p:cNvPr id="52" name="Ink 51">
                <a:extLst>
                  <a:ext uri="{FF2B5EF4-FFF2-40B4-BE49-F238E27FC236}">
                    <a16:creationId xmlns:a16="http://schemas.microsoft.com/office/drawing/2014/main" id="{F469ED61-6B71-15A7-1840-174C9306C6C5}"/>
                  </a:ext>
                </a:extLst>
              </p:cNvPr>
              <p:cNvPicPr/>
              <p:nvPr/>
            </p:nvPicPr>
            <p:blipFill>
              <a:blip r:embed="rId64"/>
              <a:stretch>
                <a:fillRect/>
              </a:stretch>
            </p:blipFill>
            <p:spPr>
              <a:xfrm>
                <a:off x="8335782" y="3847062"/>
                <a:ext cx="378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8" name="Ink 57">
                <a:extLst>
                  <a:ext uri="{FF2B5EF4-FFF2-40B4-BE49-F238E27FC236}">
                    <a16:creationId xmlns:a16="http://schemas.microsoft.com/office/drawing/2014/main" id="{57C5F294-0927-0C6F-284A-AE9E56A93A63}"/>
                  </a:ext>
                </a:extLst>
              </p14:cNvPr>
              <p14:cNvContentPartPr/>
              <p14:nvPr/>
            </p14:nvContentPartPr>
            <p14:xfrm>
              <a:off x="8571199" y="3756039"/>
              <a:ext cx="147240" cy="105480"/>
            </p14:xfrm>
          </p:contentPart>
        </mc:Choice>
        <mc:Fallback xmlns="">
          <p:pic>
            <p:nvPicPr>
              <p:cNvPr id="58" name="Ink 57">
                <a:extLst>
                  <a:ext uri="{FF2B5EF4-FFF2-40B4-BE49-F238E27FC236}">
                    <a16:creationId xmlns:a16="http://schemas.microsoft.com/office/drawing/2014/main" id="{57C5F294-0927-0C6F-284A-AE9E56A93A63}"/>
                  </a:ext>
                </a:extLst>
              </p:cNvPr>
              <p:cNvPicPr/>
              <p:nvPr/>
            </p:nvPicPr>
            <p:blipFill>
              <a:blip r:embed="rId66"/>
              <a:stretch>
                <a:fillRect/>
              </a:stretch>
            </p:blipFill>
            <p:spPr>
              <a:xfrm>
                <a:off x="8553199" y="3738039"/>
                <a:ext cx="1828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9" name="Ink 58">
                <a:extLst>
                  <a:ext uri="{FF2B5EF4-FFF2-40B4-BE49-F238E27FC236}">
                    <a16:creationId xmlns:a16="http://schemas.microsoft.com/office/drawing/2014/main" id="{982D9327-2FF2-E9F8-4358-D74819F27C85}"/>
                  </a:ext>
                </a:extLst>
              </p14:cNvPr>
              <p14:cNvContentPartPr/>
              <p14:nvPr/>
            </p14:nvContentPartPr>
            <p14:xfrm>
              <a:off x="8736079" y="3735519"/>
              <a:ext cx="93240" cy="99360"/>
            </p14:xfrm>
          </p:contentPart>
        </mc:Choice>
        <mc:Fallback xmlns="">
          <p:pic>
            <p:nvPicPr>
              <p:cNvPr id="59" name="Ink 58">
                <a:extLst>
                  <a:ext uri="{FF2B5EF4-FFF2-40B4-BE49-F238E27FC236}">
                    <a16:creationId xmlns:a16="http://schemas.microsoft.com/office/drawing/2014/main" id="{982D9327-2FF2-E9F8-4358-D74819F27C85}"/>
                  </a:ext>
                </a:extLst>
              </p:cNvPr>
              <p:cNvPicPr/>
              <p:nvPr/>
            </p:nvPicPr>
            <p:blipFill>
              <a:blip r:embed="rId68"/>
              <a:stretch>
                <a:fillRect/>
              </a:stretch>
            </p:blipFill>
            <p:spPr>
              <a:xfrm>
                <a:off x="8718079" y="3717519"/>
                <a:ext cx="12888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4" name="Ink 63">
                <a:extLst>
                  <a:ext uri="{FF2B5EF4-FFF2-40B4-BE49-F238E27FC236}">
                    <a16:creationId xmlns:a16="http://schemas.microsoft.com/office/drawing/2014/main" id="{7E659D98-5BE1-810D-5C1A-523339D2FDC4}"/>
                  </a:ext>
                </a:extLst>
              </p14:cNvPr>
              <p14:cNvContentPartPr/>
              <p14:nvPr/>
            </p14:nvContentPartPr>
            <p14:xfrm>
              <a:off x="8707279" y="3636159"/>
              <a:ext cx="205920" cy="205920"/>
            </p14:xfrm>
          </p:contentPart>
        </mc:Choice>
        <mc:Fallback xmlns="">
          <p:pic>
            <p:nvPicPr>
              <p:cNvPr id="64" name="Ink 63">
                <a:extLst>
                  <a:ext uri="{FF2B5EF4-FFF2-40B4-BE49-F238E27FC236}">
                    <a16:creationId xmlns:a16="http://schemas.microsoft.com/office/drawing/2014/main" id="{7E659D98-5BE1-810D-5C1A-523339D2FDC4}"/>
                  </a:ext>
                </a:extLst>
              </p:cNvPr>
              <p:cNvPicPr/>
              <p:nvPr/>
            </p:nvPicPr>
            <p:blipFill>
              <a:blip r:embed="rId70"/>
              <a:stretch>
                <a:fillRect/>
              </a:stretch>
            </p:blipFill>
            <p:spPr>
              <a:xfrm>
                <a:off x="8689247" y="3618159"/>
                <a:ext cx="241622"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6" name="Ink 65">
                <a:extLst>
                  <a:ext uri="{FF2B5EF4-FFF2-40B4-BE49-F238E27FC236}">
                    <a16:creationId xmlns:a16="http://schemas.microsoft.com/office/drawing/2014/main" id="{CDF8102F-B62F-5B18-6B50-A3B80E05DD20}"/>
                  </a:ext>
                </a:extLst>
              </p14:cNvPr>
              <p14:cNvContentPartPr/>
              <p14:nvPr/>
            </p14:nvContentPartPr>
            <p14:xfrm>
              <a:off x="8568319" y="3741279"/>
              <a:ext cx="141480" cy="141480"/>
            </p14:xfrm>
          </p:contentPart>
        </mc:Choice>
        <mc:Fallback xmlns="">
          <p:pic>
            <p:nvPicPr>
              <p:cNvPr id="66" name="Ink 65">
                <a:extLst>
                  <a:ext uri="{FF2B5EF4-FFF2-40B4-BE49-F238E27FC236}">
                    <a16:creationId xmlns:a16="http://schemas.microsoft.com/office/drawing/2014/main" id="{CDF8102F-B62F-5B18-6B50-A3B80E05DD20}"/>
                  </a:ext>
                </a:extLst>
              </p:cNvPr>
              <p:cNvPicPr/>
              <p:nvPr/>
            </p:nvPicPr>
            <p:blipFill>
              <a:blip r:embed="rId72"/>
              <a:stretch>
                <a:fillRect/>
              </a:stretch>
            </p:blipFill>
            <p:spPr>
              <a:xfrm>
                <a:off x="8550319" y="3723279"/>
                <a:ext cx="17712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68" name="Ink 67">
                <a:extLst>
                  <a:ext uri="{FF2B5EF4-FFF2-40B4-BE49-F238E27FC236}">
                    <a16:creationId xmlns:a16="http://schemas.microsoft.com/office/drawing/2014/main" id="{E0DF6419-AAA2-AD85-5EDF-E2D0D1940FA5}"/>
                  </a:ext>
                </a:extLst>
              </p14:cNvPr>
              <p14:cNvContentPartPr/>
              <p14:nvPr/>
            </p14:nvContentPartPr>
            <p14:xfrm>
              <a:off x="8568319" y="3720039"/>
              <a:ext cx="144000" cy="105480"/>
            </p14:xfrm>
          </p:contentPart>
        </mc:Choice>
        <mc:Fallback xmlns="">
          <p:pic>
            <p:nvPicPr>
              <p:cNvPr id="68" name="Ink 67">
                <a:extLst>
                  <a:ext uri="{FF2B5EF4-FFF2-40B4-BE49-F238E27FC236}">
                    <a16:creationId xmlns:a16="http://schemas.microsoft.com/office/drawing/2014/main" id="{E0DF6419-AAA2-AD85-5EDF-E2D0D1940FA5}"/>
                  </a:ext>
                </a:extLst>
              </p:cNvPr>
              <p:cNvPicPr/>
              <p:nvPr/>
            </p:nvPicPr>
            <p:blipFill>
              <a:blip r:embed="rId74"/>
              <a:stretch>
                <a:fillRect/>
              </a:stretch>
            </p:blipFill>
            <p:spPr>
              <a:xfrm>
                <a:off x="8550319" y="3702039"/>
                <a:ext cx="1796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70" name="Ink 69">
                <a:extLst>
                  <a:ext uri="{FF2B5EF4-FFF2-40B4-BE49-F238E27FC236}">
                    <a16:creationId xmlns:a16="http://schemas.microsoft.com/office/drawing/2014/main" id="{670598CF-BCFF-5588-7A18-6D8D23FEC488}"/>
                  </a:ext>
                </a:extLst>
              </p14:cNvPr>
              <p14:cNvContentPartPr/>
              <p14:nvPr/>
            </p14:nvContentPartPr>
            <p14:xfrm>
              <a:off x="8723839" y="3779079"/>
              <a:ext cx="22680" cy="16560"/>
            </p14:xfrm>
          </p:contentPart>
        </mc:Choice>
        <mc:Fallback xmlns="">
          <p:pic>
            <p:nvPicPr>
              <p:cNvPr id="70" name="Ink 69">
                <a:extLst>
                  <a:ext uri="{FF2B5EF4-FFF2-40B4-BE49-F238E27FC236}">
                    <a16:creationId xmlns:a16="http://schemas.microsoft.com/office/drawing/2014/main" id="{670598CF-BCFF-5588-7A18-6D8D23FEC488}"/>
                  </a:ext>
                </a:extLst>
              </p:cNvPr>
              <p:cNvPicPr/>
              <p:nvPr/>
            </p:nvPicPr>
            <p:blipFill>
              <a:blip r:embed="rId76"/>
              <a:stretch>
                <a:fillRect/>
              </a:stretch>
            </p:blipFill>
            <p:spPr>
              <a:xfrm>
                <a:off x="8714839" y="3769879"/>
                <a:ext cx="40320" cy="34592"/>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76" name="Ink 75">
                <a:extLst>
                  <a:ext uri="{FF2B5EF4-FFF2-40B4-BE49-F238E27FC236}">
                    <a16:creationId xmlns:a16="http://schemas.microsoft.com/office/drawing/2014/main" id="{C2EA9B63-237E-F3CF-D5E8-5CE4BF831DAF}"/>
                  </a:ext>
                </a:extLst>
              </p14:cNvPr>
              <p14:cNvContentPartPr/>
              <p14:nvPr/>
            </p14:nvContentPartPr>
            <p14:xfrm>
              <a:off x="8675959" y="3768279"/>
              <a:ext cx="2160" cy="2880"/>
            </p14:xfrm>
          </p:contentPart>
        </mc:Choice>
        <mc:Fallback xmlns="">
          <p:pic>
            <p:nvPicPr>
              <p:cNvPr id="76" name="Ink 75">
                <a:extLst>
                  <a:ext uri="{FF2B5EF4-FFF2-40B4-BE49-F238E27FC236}">
                    <a16:creationId xmlns:a16="http://schemas.microsoft.com/office/drawing/2014/main" id="{C2EA9B63-237E-F3CF-D5E8-5CE4BF831DAF}"/>
                  </a:ext>
                </a:extLst>
              </p:cNvPr>
              <p:cNvPicPr/>
              <p:nvPr/>
            </p:nvPicPr>
            <p:blipFill>
              <a:blip r:embed="rId78"/>
              <a:stretch>
                <a:fillRect/>
              </a:stretch>
            </p:blipFill>
            <p:spPr>
              <a:xfrm>
                <a:off x="8666959" y="3757993"/>
                <a:ext cx="19800" cy="23040"/>
              </a:xfrm>
              <a:prstGeom prst="rect">
                <a:avLst/>
              </a:prstGeom>
            </p:spPr>
          </p:pic>
        </mc:Fallback>
      </mc:AlternateContent>
      <p:grpSp>
        <p:nvGrpSpPr>
          <p:cNvPr id="79" name="Group 78">
            <a:extLst>
              <a:ext uri="{FF2B5EF4-FFF2-40B4-BE49-F238E27FC236}">
                <a16:creationId xmlns:a16="http://schemas.microsoft.com/office/drawing/2014/main" id="{DBED042C-B03A-39C9-F6DE-3DE4B2504088}"/>
              </a:ext>
            </a:extLst>
          </p:cNvPr>
          <p:cNvGrpSpPr/>
          <p:nvPr/>
        </p:nvGrpSpPr>
        <p:grpSpPr>
          <a:xfrm>
            <a:off x="8687839" y="3758559"/>
            <a:ext cx="67320" cy="42840"/>
            <a:chOff x="8687839" y="3758559"/>
            <a:chExt cx="67320" cy="42840"/>
          </a:xfrm>
        </p:grpSpPr>
        <mc:AlternateContent xmlns:mc="http://schemas.openxmlformats.org/markup-compatibility/2006" xmlns:p14="http://schemas.microsoft.com/office/powerpoint/2010/main">
          <mc:Choice Requires="p14">
            <p:contentPart p14:bwMode="auto" r:id="rId79">
              <p14:nvContentPartPr>
                <p14:cNvPr id="71" name="Ink 70">
                  <a:extLst>
                    <a:ext uri="{FF2B5EF4-FFF2-40B4-BE49-F238E27FC236}">
                      <a16:creationId xmlns:a16="http://schemas.microsoft.com/office/drawing/2014/main" id="{CAB8199F-DEB0-789A-6F07-9A5CAB11E3C5}"/>
                    </a:ext>
                  </a:extLst>
                </p14:cNvPr>
                <p14:cNvContentPartPr/>
                <p14:nvPr/>
              </p14:nvContentPartPr>
              <p14:xfrm>
                <a:off x="8687839" y="3777279"/>
                <a:ext cx="19440" cy="22680"/>
              </p14:xfrm>
            </p:contentPart>
          </mc:Choice>
          <mc:Fallback xmlns="">
            <p:pic>
              <p:nvPicPr>
                <p:cNvPr id="71" name="Ink 70">
                  <a:extLst>
                    <a:ext uri="{FF2B5EF4-FFF2-40B4-BE49-F238E27FC236}">
                      <a16:creationId xmlns:a16="http://schemas.microsoft.com/office/drawing/2014/main" id="{CAB8199F-DEB0-789A-6F07-9A5CAB11E3C5}"/>
                    </a:ext>
                  </a:extLst>
                </p:cNvPr>
                <p:cNvPicPr/>
                <p:nvPr/>
              </p:nvPicPr>
              <p:blipFill>
                <a:blip r:embed="rId80"/>
                <a:stretch>
                  <a:fillRect/>
                </a:stretch>
              </p:blipFill>
              <p:spPr>
                <a:xfrm>
                  <a:off x="8678839" y="3768279"/>
                  <a:ext cx="3708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72" name="Ink 71">
                  <a:extLst>
                    <a:ext uri="{FF2B5EF4-FFF2-40B4-BE49-F238E27FC236}">
                      <a16:creationId xmlns:a16="http://schemas.microsoft.com/office/drawing/2014/main" id="{A4B068BA-F857-CB82-441B-3A6D0DB485B9}"/>
                    </a:ext>
                  </a:extLst>
                </p14:cNvPr>
                <p14:cNvContentPartPr/>
                <p14:nvPr/>
              </p14:nvContentPartPr>
              <p14:xfrm>
                <a:off x="8711959" y="3801039"/>
                <a:ext cx="360" cy="360"/>
              </p14:xfrm>
            </p:contentPart>
          </mc:Choice>
          <mc:Fallback xmlns="">
            <p:pic>
              <p:nvPicPr>
                <p:cNvPr id="72" name="Ink 71">
                  <a:extLst>
                    <a:ext uri="{FF2B5EF4-FFF2-40B4-BE49-F238E27FC236}">
                      <a16:creationId xmlns:a16="http://schemas.microsoft.com/office/drawing/2014/main" id="{A4B068BA-F857-CB82-441B-3A6D0DB485B9}"/>
                    </a:ext>
                  </a:extLst>
                </p:cNvPr>
                <p:cNvPicPr/>
                <p:nvPr/>
              </p:nvPicPr>
              <p:blipFill>
                <a:blip r:embed="rId82"/>
                <a:stretch>
                  <a:fillRect/>
                </a:stretch>
              </p:blipFill>
              <p:spPr>
                <a:xfrm>
                  <a:off x="8702959" y="379203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8" name="Ink 77">
                  <a:extLst>
                    <a:ext uri="{FF2B5EF4-FFF2-40B4-BE49-F238E27FC236}">
                      <a16:creationId xmlns:a16="http://schemas.microsoft.com/office/drawing/2014/main" id="{5D42061B-2042-C4AE-9AA8-966D6CEA846B}"/>
                    </a:ext>
                  </a:extLst>
                </p14:cNvPr>
                <p14:cNvContentPartPr/>
                <p14:nvPr/>
              </p14:nvContentPartPr>
              <p14:xfrm>
                <a:off x="8736079" y="3758559"/>
                <a:ext cx="19080" cy="24840"/>
              </p14:xfrm>
            </p:contentPart>
          </mc:Choice>
          <mc:Fallback xmlns="">
            <p:pic>
              <p:nvPicPr>
                <p:cNvPr id="78" name="Ink 77">
                  <a:extLst>
                    <a:ext uri="{FF2B5EF4-FFF2-40B4-BE49-F238E27FC236}">
                      <a16:creationId xmlns:a16="http://schemas.microsoft.com/office/drawing/2014/main" id="{5D42061B-2042-C4AE-9AA8-966D6CEA846B}"/>
                    </a:ext>
                  </a:extLst>
                </p:cNvPr>
                <p:cNvPicPr/>
                <p:nvPr/>
              </p:nvPicPr>
              <p:blipFill>
                <a:blip r:embed="rId84"/>
                <a:stretch>
                  <a:fillRect/>
                </a:stretch>
              </p:blipFill>
              <p:spPr>
                <a:xfrm>
                  <a:off x="8727079" y="3749559"/>
                  <a:ext cx="36720" cy="42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5">
            <p14:nvContentPartPr>
              <p14:cNvPr id="80" name="Ink 79">
                <a:extLst>
                  <a:ext uri="{FF2B5EF4-FFF2-40B4-BE49-F238E27FC236}">
                    <a16:creationId xmlns:a16="http://schemas.microsoft.com/office/drawing/2014/main" id="{FE95828B-2CBF-D1EF-96F6-615455BE66E0}"/>
                  </a:ext>
                </a:extLst>
              </p14:cNvPr>
              <p14:cNvContentPartPr/>
              <p14:nvPr/>
            </p14:nvContentPartPr>
            <p14:xfrm>
              <a:off x="8733199" y="3800679"/>
              <a:ext cx="46080" cy="30600"/>
            </p14:xfrm>
          </p:contentPart>
        </mc:Choice>
        <mc:Fallback xmlns="">
          <p:pic>
            <p:nvPicPr>
              <p:cNvPr id="80" name="Ink 79">
                <a:extLst>
                  <a:ext uri="{FF2B5EF4-FFF2-40B4-BE49-F238E27FC236}">
                    <a16:creationId xmlns:a16="http://schemas.microsoft.com/office/drawing/2014/main" id="{FE95828B-2CBF-D1EF-96F6-615455BE66E0}"/>
                  </a:ext>
                </a:extLst>
              </p:cNvPr>
              <p:cNvPicPr/>
              <p:nvPr/>
            </p:nvPicPr>
            <p:blipFill>
              <a:blip r:embed="rId86"/>
              <a:stretch>
                <a:fillRect/>
              </a:stretch>
            </p:blipFill>
            <p:spPr>
              <a:xfrm>
                <a:off x="8724199" y="3791679"/>
                <a:ext cx="6372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82" name="Ink 81">
                <a:extLst>
                  <a:ext uri="{FF2B5EF4-FFF2-40B4-BE49-F238E27FC236}">
                    <a16:creationId xmlns:a16="http://schemas.microsoft.com/office/drawing/2014/main" id="{8DE8B1DC-891A-B480-8A2C-86B9232CD726}"/>
                  </a:ext>
                </a:extLst>
              </p14:cNvPr>
              <p14:cNvContentPartPr/>
              <p14:nvPr/>
            </p14:nvContentPartPr>
            <p14:xfrm>
              <a:off x="8731759" y="3786279"/>
              <a:ext cx="52560" cy="40320"/>
            </p14:xfrm>
          </p:contentPart>
        </mc:Choice>
        <mc:Fallback xmlns="">
          <p:pic>
            <p:nvPicPr>
              <p:cNvPr id="82" name="Ink 81">
                <a:extLst>
                  <a:ext uri="{FF2B5EF4-FFF2-40B4-BE49-F238E27FC236}">
                    <a16:creationId xmlns:a16="http://schemas.microsoft.com/office/drawing/2014/main" id="{8DE8B1DC-891A-B480-8A2C-86B9232CD726}"/>
                  </a:ext>
                </a:extLst>
              </p:cNvPr>
              <p:cNvPicPr/>
              <p:nvPr/>
            </p:nvPicPr>
            <p:blipFill>
              <a:blip r:embed="rId88"/>
              <a:stretch>
                <a:fillRect/>
              </a:stretch>
            </p:blipFill>
            <p:spPr>
              <a:xfrm>
                <a:off x="8722759" y="3777279"/>
                <a:ext cx="7020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4" name="Ink 83">
                <a:extLst>
                  <a:ext uri="{FF2B5EF4-FFF2-40B4-BE49-F238E27FC236}">
                    <a16:creationId xmlns:a16="http://schemas.microsoft.com/office/drawing/2014/main" id="{565E7C19-C360-436A-84D9-789F3BE423DC}"/>
                  </a:ext>
                </a:extLst>
              </p14:cNvPr>
              <p14:cNvContentPartPr/>
              <p14:nvPr/>
            </p14:nvContentPartPr>
            <p14:xfrm>
              <a:off x="8756959" y="3744159"/>
              <a:ext cx="69120" cy="48240"/>
            </p14:xfrm>
          </p:contentPart>
        </mc:Choice>
        <mc:Fallback xmlns="">
          <p:pic>
            <p:nvPicPr>
              <p:cNvPr id="84" name="Ink 83">
                <a:extLst>
                  <a:ext uri="{FF2B5EF4-FFF2-40B4-BE49-F238E27FC236}">
                    <a16:creationId xmlns:a16="http://schemas.microsoft.com/office/drawing/2014/main" id="{565E7C19-C360-436A-84D9-789F3BE423DC}"/>
                  </a:ext>
                </a:extLst>
              </p:cNvPr>
              <p:cNvPicPr/>
              <p:nvPr/>
            </p:nvPicPr>
            <p:blipFill>
              <a:blip r:embed="rId90"/>
              <a:stretch>
                <a:fillRect/>
              </a:stretch>
            </p:blipFill>
            <p:spPr>
              <a:xfrm>
                <a:off x="8747959" y="3735159"/>
                <a:ext cx="8676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86" name="Ink 85">
                <a:extLst>
                  <a:ext uri="{FF2B5EF4-FFF2-40B4-BE49-F238E27FC236}">
                    <a16:creationId xmlns:a16="http://schemas.microsoft.com/office/drawing/2014/main" id="{0FE8B29D-D85F-6519-8FD5-2EEFA8578C23}"/>
                  </a:ext>
                </a:extLst>
              </p14:cNvPr>
              <p14:cNvContentPartPr/>
              <p14:nvPr/>
            </p14:nvContentPartPr>
            <p14:xfrm>
              <a:off x="8619079" y="3750279"/>
              <a:ext cx="36360" cy="54360"/>
            </p14:xfrm>
          </p:contentPart>
        </mc:Choice>
        <mc:Fallback xmlns="">
          <p:pic>
            <p:nvPicPr>
              <p:cNvPr id="86" name="Ink 85">
                <a:extLst>
                  <a:ext uri="{FF2B5EF4-FFF2-40B4-BE49-F238E27FC236}">
                    <a16:creationId xmlns:a16="http://schemas.microsoft.com/office/drawing/2014/main" id="{0FE8B29D-D85F-6519-8FD5-2EEFA8578C23}"/>
                  </a:ext>
                </a:extLst>
              </p:cNvPr>
              <p:cNvPicPr/>
              <p:nvPr/>
            </p:nvPicPr>
            <p:blipFill>
              <a:blip r:embed="rId92"/>
              <a:stretch>
                <a:fillRect/>
              </a:stretch>
            </p:blipFill>
            <p:spPr>
              <a:xfrm>
                <a:off x="8610079" y="3741279"/>
                <a:ext cx="54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91" name="Ink 90">
                <a:extLst>
                  <a:ext uri="{FF2B5EF4-FFF2-40B4-BE49-F238E27FC236}">
                    <a16:creationId xmlns:a16="http://schemas.microsoft.com/office/drawing/2014/main" id="{E64498AD-493F-6C5B-4749-237A812F2587}"/>
                  </a:ext>
                </a:extLst>
              </p14:cNvPr>
              <p14:cNvContentPartPr/>
              <p14:nvPr/>
            </p14:nvContentPartPr>
            <p14:xfrm>
              <a:off x="8715819" y="3810310"/>
              <a:ext cx="47880" cy="41400"/>
            </p14:xfrm>
          </p:contentPart>
        </mc:Choice>
        <mc:Fallback xmlns="">
          <p:pic>
            <p:nvPicPr>
              <p:cNvPr id="91" name="Ink 90">
                <a:extLst>
                  <a:ext uri="{FF2B5EF4-FFF2-40B4-BE49-F238E27FC236}">
                    <a16:creationId xmlns:a16="http://schemas.microsoft.com/office/drawing/2014/main" id="{E64498AD-493F-6C5B-4749-237A812F2587}"/>
                  </a:ext>
                </a:extLst>
              </p:cNvPr>
              <p:cNvPicPr/>
              <p:nvPr/>
            </p:nvPicPr>
            <p:blipFill>
              <a:blip r:embed="rId94"/>
              <a:stretch>
                <a:fillRect/>
              </a:stretch>
            </p:blipFill>
            <p:spPr>
              <a:xfrm>
                <a:off x="8706819" y="3801310"/>
                <a:ext cx="6552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97" name="Ink 96">
                <a:extLst>
                  <a:ext uri="{FF2B5EF4-FFF2-40B4-BE49-F238E27FC236}">
                    <a16:creationId xmlns:a16="http://schemas.microsoft.com/office/drawing/2014/main" id="{E36DD4FE-8394-8BA0-BE21-641D8A20E2C3}"/>
                  </a:ext>
                </a:extLst>
              </p14:cNvPr>
              <p14:cNvContentPartPr/>
              <p14:nvPr/>
            </p14:nvContentPartPr>
            <p14:xfrm>
              <a:off x="8714739" y="3754870"/>
              <a:ext cx="112680" cy="82440"/>
            </p14:xfrm>
          </p:contentPart>
        </mc:Choice>
        <mc:Fallback xmlns="">
          <p:pic>
            <p:nvPicPr>
              <p:cNvPr id="97" name="Ink 96">
                <a:extLst>
                  <a:ext uri="{FF2B5EF4-FFF2-40B4-BE49-F238E27FC236}">
                    <a16:creationId xmlns:a16="http://schemas.microsoft.com/office/drawing/2014/main" id="{E36DD4FE-8394-8BA0-BE21-641D8A20E2C3}"/>
                  </a:ext>
                </a:extLst>
              </p:cNvPr>
              <p:cNvPicPr/>
              <p:nvPr/>
            </p:nvPicPr>
            <p:blipFill>
              <a:blip r:embed="rId96"/>
              <a:stretch>
                <a:fillRect/>
              </a:stretch>
            </p:blipFill>
            <p:spPr>
              <a:xfrm>
                <a:off x="8705710" y="3745870"/>
                <a:ext cx="130377"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99" name="Ink 98">
                <a:extLst>
                  <a:ext uri="{FF2B5EF4-FFF2-40B4-BE49-F238E27FC236}">
                    <a16:creationId xmlns:a16="http://schemas.microsoft.com/office/drawing/2014/main" id="{56257FFD-BACC-985B-6EB7-2A6A2717B4C8}"/>
                  </a:ext>
                </a:extLst>
              </p14:cNvPr>
              <p14:cNvContentPartPr/>
              <p14:nvPr/>
            </p14:nvContentPartPr>
            <p14:xfrm>
              <a:off x="8783499" y="3717790"/>
              <a:ext cx="59040" cy="59040"/>
            </p14:xfrm>
          </p:contentPart>
        </mc:Choice>
        <mc:Fallback xmlns="">
          <p:pic>
            <p:nvPicPr>
              <p:cNvPr id="99" name="Ink 98">
                <a:extLst>
                  <a:ext uri="{FF2B5EF4-FFF2-40B4-BE49-F238E27FC236}">
                    <a16:creationId xmlns:a16="http://schemas.microsoft.com/office/drawing/2014/main" id="{56257FFD-BACC-985B-6EB7-2A6A2717B4C8}"/>
                  </a:ext>
                </a:extLst>
              </p:cNvPr>
              <p:cNvPicPr/>
              <p:nvPr/>
            </p:nvPicPr>
            <p:blipFill>
              <a:blip r:embed="rId98"/>
              <a:stretch>
                <a:fillRect/>
              </a:stretch>
            </p:blipFill>
            <p:spPr>
              <a:xfrm>
                <a:off x="8774499" y="3708790"/>
                <a:ext cx="766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01" name="Ink 100">
                <a:extLst>
                  <a:ext uri="{FF2B5EF4-FFF2-40B4-BE49-F238E27FC236}">
                    <a16:creationId xmlns:a16="http://schemas.microsoft.com/office/drawing/2014/main" id="{92C5535A-6D3A-3278-1584-F66274EF869B}"/>
                  </a:ext>
                </a:extLst>
              </p14:cNvPr>
              <p14:cNvContentPartPr/>
              <p14:nvPr/>
            </p14:nvContentPartPr>
            <p14:xfrm>
              <a:off x="8753259" y="3729670"/>
              <a:ext cx="78120" cy="57600"/>
            </p14:xfrm>
          </p:contentPart>
        </mc:Choice>
        <mc:Fallback xmlns="">
          <p:pic>
            <p:nvPicPr>
              <p:cNvPr id="101" name="Ink 100">
                <a:extLst>
                  <a:ext uri="{FF2B5EF4-FFF2-40B4-BE49-F238E27FC236}">
                    <a16:creationId xmlns:a16="http://schemas.microsoft.com/office/drawing/2014/main" id="{92C5535A-6D3A-3278-1584-F66274EF869B}"/>
                  </a:ext>
                </a:extLst>
              </p:cNvPr>
              <p:cNvPicPr/>
              <p:nvPr/>
            </p:nvPicPr>
            <p:blipFill>
              <a:blip r:embed="rId100"/>
              <a:stretch>
                <a:fillRect/>
              </a:stretch>
            </p:blipFill>
            <p:spPr>
              <a:xfrm>
                <a:off x="8744259" y="3720670"/>
                <a:ext cx="95760" cy="75240"/>
              </a:xfrm>
              <a:prstGeom prst="rect">
                <a:avLst/>
              </a:prstGeom>
            </p:spPr>
          </p:pic>
        </mc:Fallback>
      </mc:AlternateContent>
      <p:grpSp>
        <p:nvGrpSpPr>
          <p:cNvPr id="104" name="Group 103">
            <a:extLst>
              <a:ext uri="{FF2B5EF4-FFF2-40B4-BE49-F238E27FC236}">
                <a16:creationId xmlns:a16="http://schemas.microsoft.com/office/drawing/2014/main" id="{A1001C18-283D-62CB-A20E-20EF3DAB7896}"/>
              </a:ext>
            </a:extLst>
          </p:cNvPr>
          <p:cNvGrpSpPr/>
          <p:nvPr/>
        </p:nvGrpSpPr>
        <p:grpSpPr>
          <a:xfrm>
            <a:off x="8637339" y="3688359"/>
            <a:ext cx="232300" cy="137791"/>
            <a:chOff x="8637339" y="3688359"/>
            <a:chExt cx="232300" cy="137791"/>
          </a:xfrm>
        </p:grpSpPr>
        <mc:AlternateContent xmlns:mc="http://schemas.openxmlformats.org/markup-compatibility/2006" xmlns:p14="http://schemas.microsoft.com/office/powerpoint/2010/main">
          <mc:Choice Requires="p14">
            <p:contentPart p14:bwMode="auto" r:id="rId101">
              <p14:nvContentPartPr>
                <p14:cNvPr id="60" name="Ink 59">
                  <a:extLst>
                    <a:ext uri="{FF2B5EF4-FFF2-40B4-BE49-F238E27FC236}">
                      <a16:creationId xmlns:a16="http://schemas.microsoft.com/office/drawing/2014/main" id="{7433AC59-7138-0E04-9F2E-2E95BB3928E4}"/>
                    </a:ext>
                  </a:extLst>
                </p14:cNvPr>
                <p14:cNvContentPartPr/>
                <p14:nvPr/>
              </p14:nvContentPartPr>
              <p14:xfrm>
                <a:off x="8810959" y="3747399"/>
                <a:ext cx="360" cy="360"/>
              </p14:xfrm>
            </p:contentPart>
          </mc:Choice>
          <mc:Fallback xmlns="">
            <p:pic>
              <p:nvPicPr>
                <p:cNvPr id="60" name="Ink 59">
                  <a:extLst>
                    <a:ext uri="{FF2B5EF4-FFF2-40B4-BE49-F238E27FC236}">
                      <a16:creationId xmlns:a16="http://schemas.microsoft.com/office/drawing/2014/main" id="{7433AC59-7138-0E04-9F2E-2E95BB3928E4}"/>
                    </a:ext>
                  </a:extLst>
                </p:cNvPr>
                <p:cNvPicPr/>
                <p:nvPr/>
              </p:nvPicPr>
              <p:blipFill>
                <a:blip r:embed="rId102"/>
                <a:stretch>
                  <a:fillRect/>
                </a:stretch>
              </p:blipFill>
              <p:spPr>
                <a:xfrm>
                  <a:off x="8792959" y="372939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1" name="Ink 60">
                  <a:extLst>
                    <a:ext uri="{FF2B5EF4-FFF2-40B4-BE49-F238E27FC236}">
                      <a16:creationId xmlns:a16="http://schemas.microsoft.com/office/drawing/2014/main" id="{D0741532-190D-3F24-AFBC-398B67900E5D}"/>
                    </a:ext>
                  </a:extLst>
                </p14:cNvPr>
                <p14:cNvContentPartPr/>
                <p14:nvPr/>
              </p14:nvContentPartPr>
              <p14:xfrm>
                <a:off x="8810959" y="3688359"/>
                <a:ext cx="58680" cy="59040"/>
              </p14:xfrm>
            </p:contentPart>
          </mc:Choice>
          <mc:Fallback xmlns="">
            <p:pic>
              <p:nvPicPr>
                <p:cNvPr id="61" name="Ink 60">
                  <a:extLst>
                    <a:ext uri="{FF2B5EF4-FFF2-40B4-BE49-F238E27FC236}">
                      <a16:creationId xmlns:a16="http://schemas.microsoft.com/office/drawing/2014/main" id="{D0741532-190D-3F24-AFBC-398B67900E5D}"/>
                    </a:ext>
                  </a:extLst>
                </p:cNvPr>
                <p:cNvPicPr/>
                <p:nvPr/>
              </p:nvPicPr>
              <p:blipFill>
                <a:blip r:embed="rId104"/>
                <a:stretch>
                  <a:fillRect/>
                </a:stretch>
              </p:blipFill>
              <p:spPr>
                <a:xfrm>
                  <a:off x="8792959" y="3670359"/>
                  <a:ext cx="9432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03" name="Ink 102">
                  <a:extLst>
                    <a:ext uri="{FF2B5EF4-FFF2-40B4-BE49-F238E27FC236}">
                      <a16:creationId xmlns:a16="http://schemas.microsoft.com/office/drawing/2014/main" id="{B9F9ADA6-F739-5075-BB4E-FBC7453BC8E3}"/>
                    </a:ext>
                  </a:extLst>
                </p14:cNvPr>
                <p14:cNvContentPartPr/>
                <p14:nvPr/>
              </p14:nvContentPartPr>
              <p14:xfrm>
                <a:off x="8637339" y="3782950"/>
                <a:ext cx="55080" cy="43200"/>
              </p14:xfrm>
            </p:contentPart>
          </mc:Choice>
          <mc:Fallback xmlns="">
            <p:pic>
              <p:nvPicPr>
                <p:cNvPr id="103" name="Ink 102">
                  <a:extLst>
                    <a:ext uri="{FF2B5EF4-FFF2-40B4-BE49-F238E27FC236}">
                      <a16:creationId xmlns:a16="http://schemas.microsoft.com/office/drawing/2014/main" id="{B9F9ADA6-F739-5075-BB4E-FBC7453BC8E3}"/>
                    </a:ext>
                  </a:extLst>
                </p:cNvPr>
                <p:cNvPicPr/>
                <p:nvPr/>
              </p:nvPicPr>
              <p:blipFill>
                <a:blip r:embed="rId106"/>
                <a:stretch>
                  <a:fillRect/>
                </a:stretch>
              </p:blipFill>
              <p:spPr>
                <a:xfrm>
                  <a:off x="8628339" y="3773874"/>
                  <a:ext cx="72720" cy="6098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7">
            <p14:nvContentPartPr>
              <p14:cNvPr id="106" name="Ink 105">
                <a:extLst>
                  <a:ext uri="{FF2B5EF4-FFF2-40B4-BE49-F238E27FC236}">
                    <a16:creationId xmlns:a16="http://schemas.microsoft.com/office/drawing/2014/main" id="{1EFDF55B-F6B7-C4E3-B09B-48C24F15A2B1}"/>
                  </a:ext>
                </a:extLst>
              </p14:cNvPr>
              <p14:cNvContentPartPr/>
              <p14:nvPr/>
            </p14:nvContentPartPr>
            <p14:xfrm>
              <a:off x="8627979" y="3761710"/>
              <a:ext cx="61920" cy="62280"/>
            </p14:xfrm>
          </p:contentPart>
        </mc:Choice>
        <mc:Fallback xmlns="">
          <p:pic>
            <p:nvPicPr>
              <p:cNvPr id="106" name="Ink 105">
                <a:extLst>
                  <a:ext uri="{FF2B5EF4-FFF2-40B4-BE49-F238E27FC236}">
                    <a16:creationId xmlns:a16="http://schemas.microsoft.com/office/drawing/2014/main" id="{1EFDF55B-F6B7-C4E3-B09B-48C24F15A2B1}"/>
                  </a:ext>
                </a:extLst>
              </p:cNvPr>
              <p:cNvPicPr/>
              <p:nvPr/>
            </p:nvPicPr>
            <p:blipFill>
              <a:blip r:embed="rId108"/>
              <a:stretch>
                <a:fillRect/>
              </a:stretch>
            </p:blipFill>
            <p:spPr>
              <a:xfrm>
                <a:off x="8618979" y="3752710"/>
                <a:ext cx="7956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08" name="Ink 107">
                <a:extLst>
                  <a:ext uri="{FF2B5EF4-FFF2-40B4-BE49-F238E27FC236}">
                    <a16:creationId xmlns:a16="http://schemas.microsoft.com/office/drawing/2014/main" id="{358D4ABA-A0FF-6148-22AE-6EFDD10EB668}"/>
                  </a:ext>
                </a:extLst>
              </p14:cNvPr>
              <p14:cNvContentPartPr/>
              <p14:nvPr/>
            </p14:nvContentPartPr>
            <p14:xfrm>
              <a:off x="8578659" y="3694750"/>
              <a:ext cx="129600" cy="108000"/>
            </p14:xfrm>
          </p:contentPart>
        </mc:Choice>
        <mc:Fallback xmlns="">
          <p:pic>
            <p:nvPicPr>
              <p:cNvPr id="108" name="Ink 107">
                <a:extLst>
                  <a:ext uri="{FF2B5EF4-FFF2-40B4-BE49-F238E27FC236}">
                    <a16:creationId xmlns:a16="http://schemas.microsoft.com/office/drawing/2014/main" id="{358D4ABA-A0FF-6148-22AE-6EFDD10EB668}"/>
                  </a:ext>
                </a:extLst>
              </p:cNvPr>
              <p:cNvPicPr/>
              <p:nvPr/>
            </p:nvPicPr>
            <p:blipFill>
              <a:blip r:embed="rId110"/>
              <a:stretch>
                <a:fillRect/>
              </a:stretch>
            </p:blipFill>
            <p:spPr>
              <a:xfrm>
                <a:off x="8569684" y="3685750"/>
                <a:ext cx="147191"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10" name="Ink 109">
                <a:extLst>
                  <a:ext uri="{FF2B5EF4-FFF2-40B4-BE49-F238E27FC236}">
                    <a16:creationId xmlns:a16="http://schemas.microsoft.com/office/drawing/2014/main" id="{A5C30F40-F948-FE58-7676-BE186569EA17}"/>
                  </a:ext>
                </a:extLst>
              </p14:cNvPr>
              <p14:cNvContentPartPr/>
              <p14:nvPr/>
            </p14:nvContentPartPr>
            <p14:xfrm>
              <a:off x="8721939" y="3681070"/>
              <a:ext cx="129600" cy="115920"/>
            </p14:xfrm>
          </p:contentPart>
        </mc:Choice>
        <mc:Fallback xmlns="">
          <p:pic>
            <p:nvPicPr>
              <p:cNvPr id="110" name="Ink 109">
                <a:extLst>
                  <a:ext uri="{FF2B5EF4-FFF2-40B4-BE49-F238E27FC236}">
                    <a16:creationId xmlns:a16="http://schemas.microsoft.com/office/drawing/2014/main" id="{A5C30F40-F948-FE58-7676-BE186569EA17}"/>
                  </a:ext>
                </a:extLst>
              </p:cNvPr>
              <p:cNvPicPr/>
              <p:nvPr/>
            </p:nvPicPr>
            <p:blipFill>
              <a:blip r:embed="rId112"/>
              <a:stretch>
                <a:fillRect/>
              </a:stretch>
            </p:blipFill>
            <p:spPr>
              <a:xfrm>
                <a:off x="8712964" y="3672070"/>
                <a:ext cx="147191"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14" name="Ink 113">
                <a:extLst>
                  <a:ext uri="{FF2B5EF4-FFF2-40B4-BE49-F238E27FC236}">
                    <a16:creationId xmlns:a16="http://schemas.microsoft.com/office/drawing/2014/main" id="{C2C5C33B-8714-A741-CE97-03B8DC4C4FA4}"/>
                  </a:ext>
                </a:extLst>
              </p14:cNvPr>
              <p14:cNvContentPartPr/>
              <p14:nvPr/>
            </p14:nvContentPartPr>
            <p14:xfrm>
              <a:off x="8717979" y="3651550"/>
              <a:ext cx="163440" cy="125640"/>
            </p14:xfrm>
          </p:contentPart>
        </mc:Choice>
        <mc:Fallback xmlns="">
          <p:pic>
            <p:nvPicPr>
              <p:cNvPr id="114" name="Ink 113">
                <a:extLst>
                  <a:ext uri="{FF2B5EF4-FFF2-40B4-BE49-F238E27FC236}">
                    <a16:creationId xmlns:a16="http://schemas.microsoft.com/office/drawing/2014/main" id="{C2C5C33B-8714-A741-CE97-03B8DC4C4FA4}"/>
                  </a:ext>
                </a:extLst>
              </p:cNvPr>
              <p:cNvPicPr/>
              <p:nvPr/>
            </p:nvPicPr>
            <p:blipFill>
              <a:blip r:embed="rId114"/>
              <a:stretch>
                <a:fillRect/>
              </a:stretch>
            </p:blipFill>
            <p:spPr>
              <a:xfrm>
                <a:off x="8708979" y="3642576"/>
                <a:ext cx="181080" cy="14323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18" name="Ink 117">
                <a:extLst>
                  <a:ext uri="{FF2B5EF4-FFF2-40B4-BE49-F238E27FC236}">
                    <a16:creationId xmlns:a16="http://schemas.microsoft.com/office/drawing/2014/main" id="{CE66FCF2-8883-9C33-BA07-7036071B0C1C}"/>
                  </a:ext>
                </a:extLst>
              </p14:cNvPr>
              <p14:cNvContentPartPr/>
              <p14:nvPr/>
            </p14:nvContentPartPr>
            <p14:xfrm>
              <a:off x="8574699" y="3669190"/>
              <a:ext cx="132120" cy="106200"/>
            </p14:xfrm>
          </p:contentPart>
        </mc:Choice>
        <mc:Fallback xmlns="">
          <p:pic>
            <p:nvPicPr>
              <p:cNvPr id="118" name="Ink 117">
                <a:extLst>
                  <a:ext uri="{FF2B5EF4-FFF2-40B4-BE49-F238E27FC236}">
                    <a16:creationId xmlns:a16="http://schemas.microsoft.com/office/drawing/2014/main" id="{CE66FCF2-8883-9C33-BA07-7036071B0C1C}"/>
                  </a:ext>
                </a:extLst>
              </p:cNvPr>
              <p:cNvPicPr/>
              <p:nvPr/>
            </p:nvPicPr>
            <p:blipFill>
              <a:blip r:embed="rId116"/>
              <a:stretch>
                <a:fillRect/>
              </a:stretch>
            </p:blipFill>
            <p:spPr>
              <a:xfrm>
                <a:off x="8565699" y="3660220"/>
                <a:ext cx="149760" cy="1237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19" name="Ink 118">
                <a:extLst>
                  <a:ext uri="{FF2B5EF4-FFF2-40B4-BE49-F238E27FC236}">
                    <a16:creationId xmlns:a16="http://schemas.microsoft.com/office/drawing/2014/main" id="{C829E8FD-195F-0136-4600-BC2044F5B841}"/>
                  </a:ext>
                </a:extLst>
              </p14:cNvPr>
              <p14:cNvContentPartPr/>
              <p14:nvPr/>
            </p14:nvContentPartPr>
            <p14:xfrm>
              <a:off x="8331339" y="6389603"/>
              <a:ext cx="49680" cy="129240"/>
            </p14:xfrm>
          </p:contentPart>
        </mc:Choice>
        <mc:Fallback xmlns="">
          <p:pic>
            <p:nvPicPr>
              <p:cNvPr id="119" name="Ink 118">
                <a:extLst>
                  <a:ext uri="{FF2B5EF4-FFF2-40B4-BE49-F238E27FC236}">
                    <a16:creationId xmlns:a16="http://schemas.microsoft.com/office/drawing/2014/main" id="{C829E8FD-195F-0136-4600-BC2044F5B841}"/>
                  </a:ext>
                </a:extLst>
              </p:cNvPr>
              <p:cNvPicPr/>
              <p:nvPr/>
            </p:nvPicPr>
            <p:blipFill>
              <a:blip r:embed="rId118"/>
              <a:stretch>
                <a:fillRect/>
              </a:stretch>
            </p:blipFill>
            <p:spPr>
              <a:xfrm>
                <a:off x="8313339" y="6371603"/>
                <a:ext cx="8532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21" name="Ink 120">
                <a:extLst>
                  <a:ext uri="{FF2B5EF4-FFF2-40B4-BE49-F238E27FC236}">
                    <a16:creationId xmlns:a16="http://schemas.microsoft.com/office/drawing/2014/main" id="{BBDD2ED9-3F8C-FA79-F33D-C0867DA2FEA8}"/>
                  </a:ext>
                </a:extLst>
              </p14:cNvPr>
              <p14:cNvContentPartPr/>
              <p14:nvPr/>
            </p14:nvContentPartPr>
            <p14:xfrm>
              <a:off x="8393979" y="6494723"/>
              <a:ext cx="1119240" cy="720"/>
            </p14:xfrm>
          </p:contentPart>
        </mc:Choice>
        <mc:Fallback xmlns="">
          <p:pic>
            <p:nvPicPr>
              <p:cNvPr id="121" name="Ink 120">
                <a:extLst>
                  <a:ext uri="{FF2B5EF4-FFF2-40B4-BE49-F238E27FC236}">
                    <a16:creationId xmlns:a16="http://schemas.microsoft.com/office/drawing/2014/main" id="{BBDD2ED9-3F8C-FA79-F33D-C0867DA2FEA8}"/>
                  </a:ext>
                </a:extLst>
              </p:cNvPr>
              <p:cNvPicPr/>
              <p:nvPr/>
            </p:nvPicPr>
            <p:blipFill>
              <a:blip r:embed="rId120"/>
              <a:stretch>
                <a:fillRect/>
              </a:stretch>
            </p:blipFill>
            <p:spPr>
              <a:xfrm>
                <a:off x="8375973" y="6458723"/>
                <a:ext cx="1154891"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25" name="Ink 124">
                <a:extLst>
                  <a:ext uri="{FF2B5EF4-FFF2-40B4-BE49-F238E27FC236}">
                    <a16:creationId xmlns:a16="http://schemas.microsoft.com/office/drawing/2014/main" id="{AD15874E-8037-9F55-4D3B-BB4587E315CD}"/>
                  </a:ext>
                </a:extLst>
              </p14:cNvPr>
              <p14:cNvContentPartPr/>
              <p14:nvPr/>
            </p14:nvContentPartPr>
            <p14:xfrm>
              <a:off x="8307939" y="6268643"/>
              <a:ext cx="38880" cy="24480"/>
            </p14:xfrm>
          </p:contentPart>
        </mc:Choice>
        <mc:Fallback xmlns="">
          <p:pic>
            <p:nvPicPr>
              <p:cNvPr id="125" name="Ink 124">
                <a:extLst>
                  <a:ext uri="{FF2B5EF4-FFF2-40B4-BE49-F238E27FC236}">
                    <a16:creationId xmlns:a16="http://schemas.microsoft.com/office/drawing/2014/main" id="{AD15874E-8037-9F55-4D3B-BB4587E315CD}"/>
                  </a:ext>
                </a:extLst>
              </p:cNvPr>
              <p:cNvPicPr/>
              <p:nvPr/>
            </p:nvPicPr>
            <p:blipFill>
              <a:blip r:embed="rId122"/>
              <a:stretch>
                <a:fillRect/>
              </a:stretch>
            </p:blipFill>
            <p:spPr>
              <a:xfrm>
                <a:off x="8289939" y="6250643"/>
                <a:ext cx="7452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27" name="Ink 126">
                <a:extLst>
                  <a:ext uri="{FF2B5EF4-FFF2-40B4-BE49-F238E27FC236}">
                    <a16:creationId xmlns:a16="http://schemas.microsoft.com/office/drawing/2014/main" id="{341CC916-D9C9-774D-9A4C-2B4B06F4BAD4}"/>
                  </a:ext>
                </a:extLst>
              </p14:cNvPr>
              <p14:cNvContentPartPr/>
              <p14:nvPr/>
            </p14:nvContentPartPr>
            <p14:xfrm>
              <a:off x="8348979" y="6304283"/>
              <a:ext cx="6480" cy="149400"/>
            </p14:xfrm>
          </p:contentPart>
        </mc:Choice>
        <mc:Fallback xmlns="">
          <p:pic>
            <p:nvPicPr>
              <p:cNvPr id="127" name="Ink 126">
                <a:extLst>
                  <a:ext uri="{FF2B5EF4-FFF2-40B4-BE49-F238E27FC236}">
                    <a16:creationId xmlns:a16="http://schemas.microsoft.com/office/drawing/2014/main" id="{341CC916-D9C9-774D-9A4C-2B4B06F4BAD4}"/>
                  </a:ext>
                </a:extLst>
              </p:cNvPr>
              <p:cNvPicPr/>
              <p:nvPr/>
            </p:nvPicPr>
            <p:blipFill>
              <a:blip r:embed="rId124"/>
              <a:stretch>
                <a:fillRect/>
              </a:stretch>
            </p:blipFill>
            <p:spPr>
              <a:xfrm>
                <a:off x="8330979" y="6286283"/>
                <a:ext cx="4212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33" name="Ink 132">
                <a:extLst>
                  <a:ext uri="{FF2B5EF4-FFF2-40B4-BE49-F238E27FC236}">
                    <a16:creationId xmlns:a16="http://schemas.microsoft.com/office/drawing/2014/main" id="{116D5751-53ED-2534-53E7-E9F6C105B828}"/>
                  </a:ext>
                </a:extLst>
              </p14:cNvPr>
              <p14:cNvContentPartPr/>
              <p14:nvPr/>
            </p14:nvContentPartPr>
            <p14:xfrm>
              <a:off x="8219739" y="1534142"/>
              <a:ext cx="231840" cy="720"/>
            </p14:xfrm>
          </p:contentPart>
        </mc:Choice>
        <mc:Fallback xmlns="">
          <p:pic>
            <p:nvPicPr>
              <p:cNvPr id="133" name="Ink 132">
                <a:extLst>
                  <a:ext uri="{FF2B5EF4-FFF2-40B4-BE49-F238E27FC236}">
                    <a16:creationId xmlns:a16="http://schemas.microsoft.com/office/drawing/2014/main" id="{116D5751-53ED-2534-53E7-E9F6C105B828}"/>
                  </a:ext>
                </a:extLst>
              </p:cNvPr>
              <p:cNvPicPr/>
              <p:nvPr/>
            </p:nvPicPr>
            <p:blipFill>
              <a:blip r:embed="rId126"/>
              <a:stretch>
                <a:fillRect/>
              </a:stretch>
            </p:blipFill>
            <p:spPr>
              <a:xfrm>
                <a:off x="8210739" y="1516142"/>
                <a:ext cx="2494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36" name="Ink 135">
                <a:extLst>
                  <a:ext uri="{FF2B5EF4-FFF2-40B4-BE49-F238E27FC236}">
                    <a16:creationId xmlns:a16="http://schemas.microsoft.com/office/drawing/2014/main" id="{3FD53DB4-10B7-3136-CD68-D3D81B1CC1A2}"/>
                  </a:ext>
                </a:extLst>
              </p14:cNvPr>
              <p14:cNvContentPartPr/>
              <p14:nvPr/>
            </p14:nvContentPartPr>
            <p14:xfrm>
              <a:off x="8248899" y="1663742"/>
              <a:ext cx="196920" cy="11880"/>
            </p14:xfrm>
          </p:contentPart>
        </mc:Choice>
        <mc:Fallback xmlns="">
          <p:pic>
            <p:nvPicPr>
              <p:cNvPr id="136" name="Ink 135">
                <a:extLst>
                  <a:ext uri="{FF2B5EF4-FFF2-40B4-BE49-F238E27FC236}">
                    <a16:creationId xmlns:a16="http://schemas.microsoft.com/office/drawing/2014/main" id="{3FD53DB4-10B7-3136-CD68-D3D81B1CC1A2}"/>
                  </a:ext>
                </a:extLst>
              </p:cNvPr>
              <p:cNvPicPr/>
              <p:nvPr/>
            </p:nvPicPr>
            <p:blipFill>
              <a:blip r:embed="rId128"/>
              <a:stretch>
                <a:fillRect/>
              </a:stretch>
            </p:blipFill>
            <p:spPr>
              <a:xfrm>
                <a:off x="8239899" y="1654742"/>
                <a:ext cx="21456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38" name="Ink 137">
                <a:extLst>
                  <a:ext uri="{FF2B5EF4-FFF2-40B4-BE49-F238E27FC236}">
                    <a16:creationId xmlns:a16="http://schemas.microsoft.com/office/drawing/2014/main" id="{C3924120-00CC-1627-96A7-9E34FF29981B}"/>
                  </a:ext>
                </a:extLst>
              </p14:cNvPr>
              <p14:cNvContentPartPr/>
              <p14:nvPr/>
            </p14:nvContentPartPr>
            <p14:xfrm>
              <a:off x="10154379" y="1528022"/>
              <a:ext cx="360" cy="720"/>
            </p14:xfrm>
          </p:contentPart>
        </mc:Choice>
        <mc:Fallback xmlns="">
          <p:pic>
            <p:nvPicPr>
              <p:cNvPr id="138" name="Ink 137">
                <a:extLst>
                  <a:ext uri="{FF2B5EF4-FFF2-40B4-BE49-F238E27FC236}">
                    <a16:creationId xmlns:a16="http://schemas.microsoft.com/office/drawing/2014/main" id="{C3924120-00CC-1627-96A7-9E34FF29981B}"/>
                  </a:ext>
                </a:extLst>
              </p:cNvPr>
              <p:cNvPicPr/>
              <p:nvPr/>
            </p:nvPicPr>
            <p:blipFill>
              <a:blip r:embed="rId130"/>
              <a:stretch>
                <a:fillRect/>
              </a:stretch>
            </p:blipFill>
            <p:spPr>
              <a:xfrm>
                <a:off x="10091379" y="1465022"/>
                <a:ext cx="12600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40" name="Ink 139">
                <a:extLst>
                  <a:ext uri="{FF2B5EF4-FFF2-40B4-BE49-F238E27FC236}">
                    <a16:creationId xmlns:a16="http://schemas.microsoft.com/office/drawing/2014/main" id="{2735F09A-7D64-D513-94B4-9E38D9714712}"/>
                  </a:ext>
                </a:extLst>
              </p14:cNvPr>
              <p14:cNvContentPartPr/>
              <p14:nvPr/>
            </p14:nvContentPartPr>
            <p14:xfrm>
              <a:off x="9343659" y="2173862"/>
              <a:ext cx="165240" cy="4320"/>
            </p14:xfrm>
          </p:contentPart>
        </mc:Choice>
        <mc:Fallback xmlns="">
          <p:pic>
            <p:nvPicPr>
              <p:cNvPr id="140" name="Ink 139">
                <a:extLst>
                  <a:ext uri="{FF2B5EF4-FFF2-40B4-BE49-F238E27FC236}">
                    <a16:creationId xmlns:a16="http://schemas.microsoft.com/office/drawing/2014/main" id="{2735F09A-7D64-D513-94B4-9E38D9714712}"/>
                  </a:ext>
                </a:extLst>
              </p:cNvPr>
              <p:cNvPicPr/>
              <p:nvPr/>
            </p:nvPicPr>
            <p:blipFill>
              <a:blip r:embed="rId132"/>
              <a:stretch>
                <a:fillRect/>
              </a:stretch>
            </p:blipFill>
            <p:spPr>
              <a:xfrm>
                <a:off x="9325659" y="2154226"/>
                <a:ext cx="20088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42" name="Ink 141">
                <a:extLst>
                  <a:ext uri="{FF2B5EF4-FFF2-40B4-BE49-F238E27FC236}">
                    <a16:creationId xmlns:a16="http://schemas.microsoft.com/office/drawing/2014/main" id="{8942E89B-9CBB-2CA2-520A-43F2A97447A5}"/>
                  </a:ext>
                </a:extLst>
              </p14:cNvPr>
              <p14:cNvContentPartPr/>
              <p14:nvPr/>
            </p14:nvContentPartPr>
            <p14:xfrm>
              <a:off x="9673419" y="995541"/>
              <a:ext cx="2880" cy="9360"/>
            </p14:xfrm>
          </p:contentPart>
        </mc:Choice>
        <mc:Fallback xmlns="">
          <p:pic>
            <p:nvPicPr>
              <p:cNvPr id="142" name="Ink 141">
                <a:extLst>
                  <a:ext uri="{FF2B5EF4-FFF2-40B4-BE49-F238E27FC236}">
                    <a16:creationId xmlns:a16="http://schemas.microsoft.com/office/drawing/2014/main" id="{8942E89B-9CBB-2CA2-520A-43F2A97447A5}"/>
                  </a:ext>
                </a:extLst>
              </p:cNvPr>
              <p:cNvPicPr/>
              <p:nvPr/>
            </p:nvPicPr>
            <p:blipFill>
              <a:blip r:embed="rId134"/>
              <a:stretch>
                <a:fillRect/>
              </a:stretch>
            </p:blipFill>
            <p:spPr>
              <a:xfrm>
                <a:off x="9655419" y="977541"/>
                <a:ext cx="3852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43" name="Ink 142">
                <a:extLst>
                  <a:ext uri="{FF2B5EF4-FFF2-40B4-BE49-F238E27FC236}">
                    <a16:creationId xmlns:a16="http://schemas.microsoft.com/office/drawing/2014/main" id="{CC554B7C-D916-DC44-9944-C74FDB0FAF20}"/>
                  </a:ext>
                </a:extLst>
              </p14:cNvPr>
              <p14:cNvContentPartPr/>
              <p14:nvPr/>
            </p14:nvContentPartPr>
            <p14:xfrm>
              <a:off x="8048739" y="996261"/>
              <a:ext cx="360" cy="720"/>
            </p14:xfrm>
          </p:contentPart>
        </mc:Choice>
        <mc:Fallback xmlns="">
          <p:pic>
            <p:nvPicPr>
              <p:cNvPr id="143" name="Ink 142">
                <a:extLst>
                  <a:ext uri="{FF2B5EF4-FFF2-40B4-BE49-F238E27FC236}">
                    <a16:creationId xmlns:a16="http://schemas.microsoft.com/office/drawing/2014/main" id="{CC554B7C-D916-DC44-9944-C74FDB0FAF20}"/>
                  </a:ext>
                </a:extLst>
              </p:cNvPr>
              <p:cNvPicPr/>
              <p:nvPr/>
            </p:nvPicPr>
            <p:blipFill>
              <a:blip r:embed="rId136"/>
              <a:stretch>
                <a:fillRect/>
              </a:stretch>
            </p:blipFill>
            <p:spPr>
              <a:xfrm>
                <a:off x="7985739" y="870261"/>
                <a:ext cx="12600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44" name="Ink 143">
                <a:extLst>
                  <a:ext uri="{FF2B5EF4-FFF2-40B4-BE49-F238E27FC236}">
                    <a16:creationId xmlns:a16="http://schemas.microsoft.com/office/drawing/2014/main" id="{B1B4C8DD-EE98-F83E-95B0-FBAD7127C414}"/>
                  </a:ext>
                </a:extLst>
              </p14:cNvPr>
              <p14:cNvContentPartPr/>
              <p14:nvPr/>
            </p14:nvContentPartPr>
            <p14:xfrm>
              <a:off x="8806179" y="996621"/>
              <a:ext cx="360" cy="360"/>
            </p14:xfrm>
          </p:contentPart>
        </mc:Choice>
        <mc:Fallback xmlns="">
          <p:pic>
            <p:nvPicPr>
              <p:cNvPr id="144" name="Ink 143">
                <a:extLst>
                  <a:ext uri="{FF2B5EF4-FFF2-40B4-BE49-F238E27FC236}">
                    <a16:creationId xmlns:a16="http://schemas.microsoft.com/office/drawing/2014/main" id="{B1B4C8DD-EE98-F83E-95B0-FBAD7127C414}"/>
                  </a:ext>
                </a:extLst>
              </p:cNvPr>
              <p:cNvPicPr/>
              <p:nvPr/>
            </p:nvPicPr>
            <p:blipFill>
              <a:blip r:embed="rId136"/>
              <a:stretch>
                <a:fillRect/>
              </a:stretch>
            </p:blipFill>
            <p:spPr>
              <a:xfrm>
                <a:off x="8743179" y="933621"/>
                <a:ext cx="126000" cy="126000"/>
              </a:xfrm>
              <a:prstGeom prst="rect">
                <a:avLst/>
              </a:prstGeom>
            </p:spPr>
          </p:pic>
        </mc:Fallback>
      </mc:AlternateContent>
      <p:sp>
        <p:nvSpPr>
          <p:cNvPr id="149" name="TextBox 148">
            <a:extLst>
              <a:ext uri="{FF2B5EF4-FFF2-40B4-BE49-F238E27FC236}">
                <a16:creationId xmlns:a16="http://schemas.microsoft.com/office/drawing/2014/main" id="{043EB0A8-5737-50EF-444D-E0804DAA06EC}"/>
              </a:ext>
            </a:extLst>
          </p:cNvPr>
          <p:cNvSpPr txBox="1"/>
          <p:nvPr/>
        </p:nvSpPr>
        <p:spPr>
          <a:xfrm>
            <a:off x="487688" y="646136"/>
            <a:ext cx="6022901" cy="7448193"/>
          </a:xfrm>
          <a:prstGeom prst="rect">
            <a:avLst/>
          </a:prstGeom>
          <a:noFill/>
        </p:spPr>
        <p:txBody>
          <a:bodyPr wrap="square">
            <a:spAutoFit/>
          </a:bodyPr>
          <a:lstStyle/>
          <a:p>
            <a:r>
              <a:rPr lang="en-US" sz="2000"/>
              <a:t>It will happen without notice/warning</a:t>
            </a:r>
          </a:p>
          <a:p>
            <a:endParaRPr lang="en-US" sz="2000"/>
          </a:p>
          <a:p>
            <a:r>
              <a:rPr lang="en-US" sz="2000"/>
              <a:t>For businesses, the execution often happens early in the morning (when work force is present)</a:t>
            </a:r>
          </a:p>
          <a:p>
            <a:endParaRPr lang="en-US" sz="2000"/>
          </a:p>
          <a:p>
            <a:r>
              <a:rPr lang="en-US" sz="2000" b="1"/>
              <a:t>It is going to go forward!</a:t>
            </a:r>
          </a:p>
          <a:p>
            <a:endParaRPr lang="en-US" sz="2000" b="1"/>
          </a:p>
          <a:p>
            <a:r>
              <a:rPr lang="en-US" sz="2000"/>
              <a:t>Managers/supervisors/employees are unsure of what to do.</a:t>
            </a:r>
          </a:p>
          <a:p>
            <a:endParaRPr lang="en-US" sz="2000"/>
          </a:p>
          <a:p>
            <a:r>
              <a:rPr lang="en-US" sz="2000"/>
              <a:t>Can be no interference.</a:t>
            </a:r>
          </a:p>
          <a:p>
            <a:endParaRPr lang="en-US" sz="2000"/>
          </a:p>
          <a:p>
            <a:r>
              <a:rPr lang="en-US" sz="2000"/>
              <a:t>Seizure of records, computers, data bases</a:t>
            </a:r>
          </a:p>
          <a:p>
            <a:endParaRPr lang="en-US" sz="2000"/>
          </a:p>
          <a:p>
            <a:r>
              <a:rPr lang="en-US"/>
              <a:t>Police presence is intimidating and scary</a:t>
            </a:r>
          </a:p>
          <a:p>
            <a:endParaRPr lang="en-US"/>
          </a:p>
          <a:p>
            <a:r>
              <a:rPr lang="en-US"/>
              <a:t>Press often is notified</a:t>
            </a:r>
          </a:p>
          <a:p>
            <a:endParaRPr lang="en-US"/>
          </a:p>
          <a:p>
            <a:r>
              <a:rPr lang="en-US" b="1"/>
              <a:t>“KEEP YOUR MOUTH CLOSED”  </a:t>
            </a:r>
          </a:p>
          <a:p>
            <a:endParaRPr lang="en-US"/>
          </a:p>
          <a:p>
            <a:endParaRPr lang="en-US"/>
          </a:p>
          <a:p>
            <a:endParaRPr lang="en-US"/>
          </a:p>
          <a:p>
            <a:endParaRPr lang="en-US" sz="1800"/>
          </a:p>
          <a:p>
            <a:endParaRPr lang="en-US"/>
          </a:p>
          <a:p>
            <a:endParaRPr lang="en-US"/>
          </a:p>
        </p:txBody>
      </p:sp>
      <p:pic>
        <p:nvPicPr>
          <p:cNvPr id="4" name="Graphic 3" descr="Candy cane with solid fill">
            <a:extLst>
              <a:ext uri="{FF2B5EF4-FFF2-40B4-BE49-F238E27FC236}">
                <a16:creationId xmlns:a16="http://schemas.microsoft.com/office/drawing/2014/main" id="{2B554E39-8867-5B02-4FFA-3745972000A8}"/>
              </a:ext>
            </a:extLst>
          </p:cNvPr>
          <p:cNvPicPr>
            <a:picLocks noChangeAspect="1"/>
          </p:cNvPicPr>
          <p:nvPr/>
        </p:nvPicPr>
        <p:blipFill>
          <a:blip r:embed="rId138">
            <a:extLst>
              <a:ext uri="{96DAC541-7B7A-43D3-8B79-37D633B846F1}">
                <asvg:svgBlip xmlns:asvg="http://schemas.microsoft.com/office/drawing/2016/SVG/main" r:embed="rId139"/>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1592253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B1900295-6B28-D42B-1052-AB6AD38C40A3}"/>
              </a:ext>
            </a:extLst>
          </p:cNvPr>
          <p:cNvGraphicFramePr>
            <a:graphicFrameLocks noGrp="1"/>
          </p:cNvGraphicFramePr>
          <p:nvPr>
            <p:ph idx="1"/>
            <p:extLst>
              <p:ext uri="{D42A27DB-BD31-4B8C-83A1-F6EECF244321}">
                <p14:modId xmlns:p14="http://schemas.microsoft.com/office/powerpoint/2010/main" val="3433956945"/>
              </p:ext>
            </p:extLst>
          </p:nvPr>
        </p:nvGraphicFramePr>
        <p:xfrm>
          <a:off x="4889714" y="82028"/>
          <a:ext cx="6580115" cy="6700056"/>
        </p:xfrm>
        <a:graphic>
          <a:graphicData uri="http://schemas.openxmlformats.org/drawingml/2006/table">
            <a:tbl>
              <a:tblPr firstRow="1" bandRow="1">
                <a:tableStyleId>{00A15C55-8517-42AA-B614-E9B94910E393}</a:tableStyleId>
              </a:tblPr>
              <a:tblGrid>
                <a:gridCol w="6580115">
                  <a:extLst>
                    <a:ext uri="{9D8B030D-6E8A-4147-A177-3AD203B41FA5}">
                      <a16:colId xmlns:a16="http://schemas.microsoft.com/office/drawing/2014/main" val="1566910509"/>
                    </a:ext>
                  </a:extLst>
                </a:gridCol>
              </a:tblGrid>
              <a:tr h="3286296">
                <a:tc>
                  <a:txBody>
                    <a:bodyPr/>
                    <a:lstStyle/>
                    <a:p>
                      <a:r>
                        <a:rPr lang="en-US" sz="1600"/>
                        <a:t>Prepare clients with instructions</a:t>
                      </a:r>
                    </a:p>
                    <a:p>
                      <a:r>
                        <a:rPr lang="en-US" sz="1600"/>
                        <a:t>Supervisors, Managers, Team leaders</a:t>
                      </a:r>
                    </a:p>
                    <a:p>
                      <a:endParaRPr lang="en-US" sz="1600"/>
                    </a:p>
                    <a:p>
                      <a:r>
                        <a:rPr lang="en-US" sz="1600"/>
                        <a:t>Can interact with the lead agent at the site</a:t>
                      </a:r>
                    </a:p>
                    <a:p>
                      <a:endParaRPr lang="en-US" sz="1600"/>
                    </a:p>
                    <a:p>
                      <a:r>
                        <a:rPr lang="en-US" sz="1600"/>
                        <a:t>Give instructions to employees</a:t>
                      </a:r>
                    </a:p>
                    <a:p>
                      <a:endParaRPr lang="en-US" sz="1600"/>
                    </a:p>
                    <a:p>
                      <a:r>
                        <a:rPr lang="en-US" sz="1600"/>
                        <a:t>When (IF) an “event” happens</a:t>
                      </a:r>
                    </a:p>
                    <a:p>
                      <a:endParaRPr lang="en-US" sz="1600"/>
                    </a:p>
                    <a:p>
                      <a:r>
                        <a:rPr lang="en-US" sz="1600"/>
                        <a:t>Seizure of Records, documents, proprietary information</a:t>
                      </a:r>
                    </a:p>
                    <a:p>
                      <a:r>
                        <a:rPr lang="en-US" sz="1600"/>
                        <a:t>Privileged communications.  Computers, laptops, cell phones, storage banks</a:t>
                      </a:r>
                    </a:p>
                    <a:p>
                      <a:endParaRPr lang="en-US" sz="1600"/>
                    </a:p>
                  </a:txBody>
                  <a:tcPr/>
                </a:tc>
                <a:extLst>
                  <a:ext uri="{0D108BD9-81ED-4DB2-BD59-A6C34878D82A}">
                    <a16:rowId xmlns:a16="http://schemas.microsoft.com/office/drawing/2014/main" val="72103200"/>
                  </a:ext>
                </a:extLst>
              </a:tr>
              <a:tr h="1242309">
                <a:tc>
                  <a:txBody>
                    <a:bodyPr/>
                    <a:lstStyle/>
                    <a:p>
                      <a:r>
                        <a:rPr lang="en-US" sz="1400" b="1"/>
                        <a:t>Self report INTERNAL INVESTIGATION</a:t>
                      </a:r>
                    </a:p>
                    <a:p>
                      <a:endParaRPr lang="en-US" sz="1400" b="1"/>
                    </a:p>
                    <a:p>
                      <a:r>
                        <a:rPr lang="en-US" sz="1400" b="1"/>
                        <a:t>Contacting the Prosecution – WHEN and HOW; </a:t>
                      </a:r>
                    </a:p>
                    <a:p>
                      <a:r>
                        <a:rPr lang="en-US" sz="1400" b="1">
                          <a:highlight>
                            <a:srgbClr val="FFFF00"/>
                          </a:highlight>
                        </a:rPr>
                        <a:t>WHAT DO YOU GET?</a:t>
                      </a:r>
                    </a:p>
                    <a:p>
                      <a:endParaRPr lang="en-US" sz="1400" b="1"/>
                    </a:p>
                    <a:p>
                      <a:r>
                        <a:rPr lang="en-US" sz="1400" b="1"/>
                        <a:t>“Flipping” the employee (This will happen.)</a:t>
                      </a:r>
                    </a:p>
                    <a:p>
                      <a:endParaRPr lang="en-US" sz="1400" b="1"/>
                    </a:p>
                    <a:p>
                      <a:r>
                        <a:rPr lang="en-US" sz="1400" b="1"/>
                        <a:t>or</a:t>
                      </a:r>
                    </a:p>
                    <a:p>
                      <a:endParaRPr lang="en-US" sz="1400" b="1"/>
                    </a:p>
                    <a:p>
                      <a:r>
                        <a:rPr lang="en-US" sz="1400" b="1"/>
                        <a:t>Employee(s) will be targeted.</a:t>
                      </a:r>
                    </a:p>
                    <a:p>
                      <a:endParaRPr lang="en-US"/>
                    </a:p>
                  </a:txBody>
                  <a:tcPr/>
                </a:tc>
                <a:extLst>
                  <a:ext uri="{0D108BD9-81ED-4DB2-BD59-A6C34878D82A}">
                    <a16:rowId xmlns:a16="http://schemas.microsoft.com/office/drawing/2014/main" val="1639092861"/>
                  </a:ext>
                </a:extLst>
              </a:tr>
              <a:tr h="532720">
                <a:tc>
                  <a:txBody>
                    <a:bodyPr/>
                    <a:lstStyle/>
                    <a:p>
                      <a:r>
                        <a:rPr lang="en-US" b="1"/>
                        <a:t>INDEMNIFICATION of employees targeted or charged</a:t>
                      </a:r>
                    </a:p>
                    <a:p>
                      <a:r>
                        <a:rPr lang="en-US" sz="1400" b="1"/>
                        <a:t>(practice suggestion)  EVERYONE (lawyers) on the SAME PAGE</a:t>
                      </a:r>
                    </a:p>
                  </a:txBody>
                  <a:tcPr/>
                </a:tc>
                <a:extLst>
                  <a:ext uri="{0D108BD9-81ED-4DB2-BD59-A6C34878D82A}">
                    <a16:rowId xmlns:a16="http://schemas.microsoft.com/office/drawing/2014/main" val="748374476"/>
                  </a:ext>
                </a:extLst>
              </a:tr>
              <a:tr h="328101">
                <a:tc>
                  <a:txBody>
                    <a:bodyPr/>
                    <a:lstStyle/>
                    <a:p>
                      <a:endParaRPr lang="en-US" sz="1600" b="1"/>
                    </a:p>
                  </a:txBody>
                  <a:tcPr/>
                </a:tc>
                <a:extLst>
                  <a:ext uri="{0D108BD9-81ED-4DB2-BD59-A6C34878D82A}">
                    <a16:rowId xmlns:a16="http://schemas.microsoft.com/office/drawing/2014/main" val="1251402305"/>
                  </a:ext>
                </a:extLst>
              </a:tr>
            </a:tbl>
          </a:graphicData>
        </a:graphic>
      </p:graphicFrame>
      <p:sp>
        <p:nvSpPr>
          <p:cNvPr id="6" name="Text Placeholder 5">
            <a:extLst>
              <a:ext uri="{FF2B5EF4-FFF2-40B4-BE49-F238E27FC236}">
                <a16:creationId xmlns:a16="http://schemas.microsoft.com/office/drawing/2014/main" id="{2151E182-01B8-AFCF-0AAF-1FE8D5AD8584}"/>
              </a:ext>
            </a:extLst>
          </p:cNvPr>
          <p:cNvSpPr>
            <a:spLocks noGrp="1"/>
          </p:cNvSpPr>
          <p:nvPr>
            <p:ph type="body" sz="half" idx="2"/>
          </p:nvPr>
        </p:nvSpPr>
        <p:spPr>
          <a:xfrm>
            <a:off x="722171" y="2241220"/>
            <a:ext cx="3752747" cy="2130737"/>
          </a:xfrm>
        </p:spPr>
        <p:txBody>
          <a:bodyPr>
            <a:normAutofit/>
          </a:bodyPr>
          <a:lstStyle/>
          <a:p>
            <a:pPr algn="ctr"/>
            <a:r>
              <a:rPr lang="en-US" sz="4000" b="1"/>
              <a:t>“Bell Ringing” Events</a:t>
            </a:r>
          </a:p>
          <a:p>
            <a:pPr algn="ctr"/>
            <a:r>
              <a:rPr lang="en-US" sz="2000"/>
              <a:t>(continued)</a:t>
            </a:r>
          </a:p>
          <a:p>
            <a:pPr algn="ctr"/>
            <a:endParaRPr lang="en-US" sz="3900"/>
          </a:p>
          <a:p>
            <a:pPr algn="ctr"/>
            <a:endParaRPr lang="en-US" sz="6000"/>
          </a:p>
        </p:txBody>
      </p:sp>
      <p:sp>
        <p:nvSpPr>
          <p:cNvPr id="5" name="Slide Number Placeholder 5">
            <a:extLst>
              <a:ext uri="{FF2B5EF4-FFF2-40B4-BE49-F238E27FC236}">
                <a16:creationId xmlns:a16="http://schemas.microsoft.com/office/drawing/2014/main" id="{F2ABE3B0-E48C-5513-4B2F-CCABFBE41D74}"/>
              </a:ext>
            </a:extLst>
          </p:cNvPr>
          <p:cNvSpPr>
            <a:spLocks noGrp="1"/>
          </p:cNvSpPr>
          <p:nvPr>
            <p:ph type="sldNum" sz="quarter" idx="12"/>
          </p:nvPr>
        </p:nvSpPr>
        <p:spPr>
          <a:xfrm>
            <a:off x="11623729" y="6221896"/>
            <a:ext cx="436531" cy="569045"/>
          </a:xfrm>
        </p:spPr>
        <p:txBody>
          <a:bodyPr/>
          <a:lstStyle/>
          <a:p>
            <a:fld id="{6E91CC32-6A6B-4E2E-BBA1-6864F305DA26}" type="slidenum">
              <a:rPr lang="en-US" sz="1600" smtClean="0">
                <a:latin typeface="Baskerville Old Face" panose="02020602080505020303" pitchFamily="18" charset="0"/>
              </a:rPr>
              <a:t>14</a:t>
            </a:fld>
            <a:endParaRPr lang="en-US" sz="1050">
              <a:latin typeface="Baskerville Old Face" panose="02020602080505020303" pitchFamily="18" charset="0"/>
            </a:endParaRPr>
          </a:p>
        </p:txBody>
      </p:sp>
      <p:pic>
        <p:nvPicPr>
          <p:cNvPr id="2" name="Graphic 1" descr="Candy cane with solid fill">
            <a:extLst>
              <a:ext uri="{FF2B5EF4-FFF2-40B4-BE49-F238E27FC236}">
                <a16:creationId xmlns:a16="http://schemas.microsoft.com/office/drawing/2014/main" id="{7F614243-9777-F8DE-9361-E6EFDE9DFD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34" y="0"/>
            <a:ext cx="577349" cy="577349"/>
          </a:xfrm>
          <a:prstGeom prst="rect">
            <a:avLst/>
          </a:prstGeom>
        </p:spPr>
      </p:pic>
      <p:pic>
        <p:nvPicPr>
          <p:cNvPr id="3074" name="Picture 2" descr="Ice Cream Flavors and Frozen Snacks | Blue Bell">
            <a:extLst>
              <a:ext uri="{FF2B5EF4-FFF2-40B4-BE49-F238E27FC236}">
                <a16:creationId xmlns:a16="http://schemas.microsoft.com/office/drawing/2014/main" id="{06DACC71-1E99-238D-52BC-BD2D6EE208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375" y="4371957"/>
            <a:ext cx="2582257" cy="236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901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B6B4-F28E-C03C-6D79-2CF1EEDBD467}"/>
              </a:ext>
            </a:extLst>
          </p:cNvPr>
          <p:cNvSpPr>
            <a:spLocks noGrp="1"/>
          </p:cNvSpPr>
          <p:nvPr>
            <p:ph type="title"/>
          </p:nvPr>
        </p:nvSpPr>
        <p:spPr>
          <a:xfrm>
            <a:off x="4824489" y="806332"/>
            <a:ext cx="4163861" cy="662444"/>
          </a:xfrm>
        </p:spPr>
        <p:txBody>
          <a:bodyPr>
            <a:normAutofit fontScale="90000"/>
          </a:bodyPr>
          <a:lstStyle/>
          <a:p>
            <a:r>
              <a:rPr lang="en-US"/>
              <a:t>Jury Subpoena</a:t>
            </a:r>
          </a:p>
        </p:txBody>
      </p:sp>
      <p:pic>
        <p:nvPicPr>
          <p:cNvPr id="6" name="Content Placeholder 5" descr="A red rectangular package with white text&#10;&#10;AI-generated content may be incorrect.">
            <a:extLst>
              <a:ext uri="{FF2B5EF4-FFF2-40B4-BE49-F238E27FC236}">
                <a16:creationId xmlns:a16="http://schemas.microsoft.com/office/drawing/2014/main" id="{61FD4BA8-CBA2-78C7-4521-C40781ADCB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7663" y="-65077"/>
            <a:ext cx="3113411" cy="2405263"/>
          </a:xfrm>
        </p:spPr>
      </p:pic>
      <p:sp>
        <p:nvSpPr>
          <p:cNvPr id="4" name="Slide Number Placeholder 3">
            <a:extLst>
              <a:ext uri="{FF2B5EF4-FFF2-40B4-BE49-F238E27FC236}">
                <a16:creationId xmlns:a16="http://schemas.microsoft.com/office/drawing/2014/main" id="{F86D5750-FF8E-46A4-4533-7A5ED6BDA69B}"/>
              </a:ext>
            </a:extLst>
          </p:cNvPr>
          <p:cNvSpPr>
            <a:spLocks noGrp="1"/>
          </p:cNvSpPr>
          <p:nvPr>
            <p:ph type="sldNum" sz="quarter" idx="12"/>
          </p:nvPr>
        </p:nvSpPr>
        <p:spPr/>
        <p:txBody>
          <a:bodyPr/>
          <a:lstStyle/>
          <a:p>
            <a:fld id="{6E91CC32-6A6B-4E2E-BBA1-6864F305DA26}" type="slidenum">
              <a:rPr lang="en-US" smtClean="0"/>
              <a:t>15</a:t>
            </a:fld>
            <a:endParaRPr lang="en-US"/>
          </a:p>
        </p:txBody>
      </p:sp>
      <p:sp>
        <p:nvSpPr>
          <p:cNvPr id="7" name="TextBox 6">
            <a:extLst>
              <a:ext uri="{FF2B5EF4-FFF2-40B4-BE49-F238E27FC236}">
                <a16:creationId xmlns:a16="http://schemas.microsoft.com/office/drawing/2014/main" id="{6FCF286A-E4D6-C30B-288C-CE26127557AE}"/>
              </a:ext>
            </a:extLst>
          </p:cNvPr>
          <p:cNvSpPr txBox="1"/>
          <p:nvPr/>
        </p:nvSpPr>
        <p:spPr>
          <a:xfrm>
            <a:off x="455916" y="1896683"/>
            <a:ext cx="10550602" cy="4154984"/>
          </a:xfrm>
          <a:prstGeom prst="rect">
            <a:avLst/>
          </a:prstGeom>
          <a:noFill/>
        </p:spPr>
        <p:txBody>
          <a:bodyPr wrap="square" rtlCol="0">
            <a:spAutoFit/>
          </a:bodyPr>
          <a:lstStyle/>
          <a:p>
            <a:r>
              <a:rPr lang="en-US" sz="2400"/>
              <a:t>Contact prosecutor as soon as you get notice</a:t>
            </a:r>
          </a:p>
          <a:p>
            <a:endParaRPr lang="en-US" sz="2400"/>
          </a:p>
          <a:p>
            <a:r>
              <a:rPr lang="en-US" sz="2400"/>
              <a:t>There will be a compliance date on the GJ subpoena</a:t>
            </a:r>
          </a:p>
          <a:p>
            <a:endParaRPr lang="en-US" sz="2400"/>
          </a:p>
          <a:p>
            <a:r>
              <a:rPr lang="en-US" sz="2400"/>
              <a:t>Try to have some idea of the length of time it will take to comply.  Be realistic in estimation.</a:t>
            </a:r>
          </a:p>
          <a:p>
            <a:endParaRPr lang="en-US" sz="2400"/>
          </a:p>
          <a:p>
            <a:r>
              <a:rPr lang="en-US" sz="2400"/>
              <a:t>BE AWARE THAT THERE MAY BE PRIVILEGED DOCUMENTS REQUESTED.</a:t>
            </a:r>
          </a:p>
          <a:p>
            <a:endParaRPr lang="en-US" sz="2400"/>
          </a:p>
          <a:p>
            <a:r>
              <a:rPr lang="en-US" sz="2400"/>
              <a:t>Advise if there are proprietary documents called for.</a:t>
            </a:r>
          </a:p>
        </p:txBody>
      </p:sp>
      <p:pic>
        <p:nvPicPr>
          <p:cNvPr id="3" name="Graphic 2" descr="Candy cane with solid fill">
            <a:extLst>
              <a:ext uri="{FF2B5EF4-FFF2-40B4-BE49-F238E27FC236}">
                <a16:creationId xmlns:a16="http://schemas.microsoft.com/office/drawing/2014/main" id="{ED707171-CC88-CC7B-DFD5-BCE5B414A4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500795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BD17-068B-9252-E8AC-24F3BEA3D3E4}"/>
              </a:ext>
            </a:extLst>
          </p:cNvPr>
          <p:cNvSpPr>
            <a:spLocks noGrp="1"/>
          </p:cNvSpPr>
          <p:nvPr>
            <p:ph type="title"/>
          </p:nvPr>
        </p:nvSpPr>
        <p:spPr>
          <a:xfrm>
            <a:off x="4132243" y="525010"/>
            <a:ext cx="3615220" cy="730212"/>
          </a:xfrm>
        </p:spPr>
        <p:txBody>
          <a:bodyPr>
            <a:noAutofit/>
          </a:bodyPr>
          <a:lstStyle/>
          <a:p>
            <a:r>
              <a:rPr lang="en-US" sz="4800">
                <a:highlight>
                  <a:srgbClr val="FF0000"/>
                </a:highlight>
              </a:rPr>
              <a:t>CAUTION!!</a:t>
            </a:r>
          </a:p>
        </p:txBody>
      </p:sp>
      <p:sp>
        <p:nvSpPr>
          <p:cNvPr id="3" name="Slide Number Placeholder 2">
            <a:extLst>
              <a:ext uri="{FF2B5EF4-FFF2-40B4-BE49-F238E27FC236}">
                <a16:creationId xmlns:a16="http://schemas.microsoft.com/office/drawing/2014/main" id="{8961372E-00D9-D50B-290C-A31111E99BBE}"/>
              </a:ext>
            </a:extLst>
          </p:cNvPr>
          <p:cNvSpPr>
            <a:spLocks noGrp="1"/>
          </p:cNvSpPr>
          <p:nvPr>
            <p:ph type="sldNum" sz="quarter" idx="12"/>
          </p:nvPr>
        </p:nvSpPr>
        <p:spPr/>
        <p:txBody>
          <a:bodyPr/>
          <a:lstStyle/>
          <a:p>
            <a:fld id="{6E91CC32-6A6B-4E2E-BBA1-6864F305DA26}" type="slidenum">
              <a:rPr lang="en-US" smtClean="0"/>
              <a:t>16</a:t>
            </a:fld>
            <a:endParaRPr lang="en-US"/>
          </a:p>
        </p:txBody>
      </p:sp>
      <p:sp>
        <p:nvSpPr>
          <p:cNvPr id="4" name="TextBox 3">
            <a:extLst>
              <a:ext uri="{FF2B5EF4-FFF2-40B4-BE49-F238E27FC236}">
                <a16:creationId xmlns:a16="http://schemas.microsoft.com/office/drawing/2014/main" id="{110B6F62-C2A6-23A7-D5BA-B18BEE20FD72}"/>
              </a:ext>
            </a:extLst>
          </p:cNvPr>
          <p:cNvSpPr txBox="1"/>
          <p:nvPr/>
        </p:nvSpPr>
        <p:spPr>
          <a:xfrm>
            <a:off x="423949" y="1629294"/>
            <a:ext cx="4081549" cy="707886"/>
          </a:xfrm>
          <a:prstGeom prst="rect">
            <a:avLst/>
          </a:prstGeom>
          <a:noFill/>
        </p:spPr>
        <p:txBody>
          <a:bodyPr wrap="square" rtlCol="0">
            <a:spAutoFit/>
          </a:bodyPr>
          <a:lstStyle/>
          <a:p>
            <a:r>
              <a:rPr lang="en-US" sz="4000"/>
              <a:t>Whistle BLOW</a:t>
            </a:r>
          </a:p>
        </p:txBody>
      </p:sp>
      <p:pic>
        <p:nvPicPr>
          <p:cNvPr id="2050" name="Picture 2" descr="Charms Blow Pop Assorted Flavor Lollipops Candy Standup Bag – 10.4oz">
            <a:extLst>
              <a:ext uri="{FF2B5EF4-FFF2-40B4-BE49-F238E27FC236}">
                <a16:creationId xmlns:a16="http://schemas.microsoft.com/office/drawing/2014/main" id="{3D14A39C-685D-08AE-058D-E2B229F455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14" t="13967" r="5154" b="14063"/>
          <a:stretch>
            <a:fillRect/>
          </a:stretch>
        </p:blipFill>
        <p:spPr bwMode="auto">
          <a:xfrm>
            <a:off x="4132243" y="1438102"/>
            <a:ext cx="2885222" cy="23192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853E0E5-A290-FB4D-D4AF-B58E642E795C}"/>
              </a:ext>
            </a:extLst>
          </p:cNvPr>
          <p:cNvSpPr txBox="1"/>
          <p:nvPr/>
        </p:nvSpPr>
        <p:spPr>
          <a:xfrm>
            <a:off x="7115694" y="1629294"/>
            <a:ext cx="1487979" cy="707886"/>
          </a:xfrm>
          <a:prstGeom prst="rect">
            <a:avLst/>
          </a:prstGeom>
          <a:noFill/>
        </p:spPr>
        <p:txBody>
          <a:bodyPr wrap="square" rtlCol="0">
            <a:spAutoFit/>
          </a:bodyPr>
          <a:lstStyle/>
          <a:p>
            <a:r>
              <a:rPr lang="en-US" sz="4000"/>
              <a:t>ERS</a:t>
            </a:r>
          </a:p>
        </p:txBody>
      </p:sp>
      <p:sp>
        <p:nvSpPr>
          <p:cNvPr id="7" name="TextBox 6">
            <a:extLst>
              <a:ext uri="{FF2B5EF4-FFF2-40B4-BE49-F238E27FC236}">
                <a16:creationId xmlns:a16="http://schemas.microsoft.com/office/drawing/2014/main" id="{752E1411-C146-A14D-61A6-D92587CB1F27}"/>
              </a:ext>
            </a:extLst>
          </p:cNvPr>
          <p:cNvSpPr txBox="1"/>
          <p:nvPr/>
        </p:nvSpPr>
        <p:spPr>
          <a:xfrm>
            <a:off x="906087" y="4613564"/>
            <a:ext cx="2818015" cy="707886"/>
          </a:xfrm>
          <a:prstGeom prst="rect">
            <a:avLst/>
          </a:prstGeom>
          <a:noFill/>
        </p:spPr>
        <p:txBody>
          <a:bodyPr wrap="square" rtlCol="0">
            <a:spAutoFit/>
          </a:bodyPr>
          <a:lstStyle/>
          <a:p>
            <a:r>
              <a:rPr lang="en-US" sz="4000"/>
              <a:t>Will always </a:t>
            </a:r>
          </a:p>
        </p:txBody>
      </p:sp>
      <p:pic>
        <p:nvPicPr>
          <p:cNvPr id="9" name="Picture 8" descr="A close up of a candy&#10;&#10;AI-generated content may be incorrect.">
            <a:extLst>
              <a:ext uri="{FF2B5EF4-FFF2-40B4-BE49-F238E27FC236}">
                <a16:creationId xmlns:a16="http://schemas.microsoft.com/office/drawing/2014/main" id="{18026B65-72C5-E260-84A1-3D34B4ADC3F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63" b="89630" l="4032" r="97581">
                        <a14:foregroundMark x1="87634" y1="23704" x2="87366" y2="28148"/>
                        <a14:foregroundMark x1="85484" y1="14815" x2="83333" y2="13333"/>
                        <a14:foregroundMark x1="78219" y1="5743" x2="79944" y2="5233"/>
                        <a14:foregroundMark x1="75678" y1="6493" x2="77930" y2="5828"/>
                        <a14:foregroundMark x1="81733" y1="7417" x2="85753" y2="40000"/>
                        <a14:foregroundMark x1="85753" y1="40000" x2="85215" y2="42963"/>
                        <a14:foregroundMark x1="58333" y1="63704" x2="67742" y2="56296"/>
                        <a14:foregroundMark x1="93011" y1="5926" x2="90860" y2="7407"/>
                        <a14:foregroundMark x1="4301" y1="57037" x2="11828" y2="50370"/>
                        <a14:foregroundMark x1="4301" y1="69630" x2="5645" y2="74074"/>
                        <a14:foregroundMark x1="95161" y1="20741" x2="97581" y2="29630"/>
                        <a14:backgroundMark x1="78763" y1="2222" x2="79032" y2="2222"/>
                        <a14:backgroundMark x1="80914" y1="741" x2="83333" y2="0"/>
                        <a14:backgroundMark x1="71774" y1="8148" x2="76075" y2="4444"/>
                      </a14:backgroundRemoval>
                    </a14:imgEffect>
                  </a14:imgLayer>
                </a14:imgProps>
              </a:ext>
              <a:ext uri="{28A0092B-C50C-407E-A947-70E740481C1C}">
                <a14:useLocalDpi xmlns:a14="http://schemas.microsoft.com/office/drawing/2010/main" val="0"/>
              </a:ext>
            </a:extLst>
          </a:blip>
          <a:stretch>
            <a:fillRect/>
          </a:stretch>
        </p:blipFill>
        <p:spPr>
          <a:xfrm>
            <a:off x="3667737" y="4035575"/>
            <a:ext cx="3543300" cy="1285875"/>
          </a:xfrm>
          <a:prstGeom prst="rect">
            <a:avLst/>
          </a:prstGeom>
        </p:spPr>
      </p:pic>
      <p:sp>
        <p:nvSpPr>
          <p:cNvPr id="10" name="TextBox 9">
            <a:extLst>
              <a:ext uri="{FF2B5EF4-FFF2-40B4-BE49-F238E27FC236}">
                <a16:creationId xmlns:a16="http://schemas.microsoft.com/office/drawing/2014/main" id="{5FEFDBC3-DC9A-D9E5-2312-9A1A79DABBF7}"/>
              </a:ext>
            </a:extLst>
          </p:cNvPr>
          <p:cNvSpPr txBox="1"/>
          <p:nvPr/>
        </p:nvSpPr>
        <p:spPr>
          <a:xfrm>
            <a:off x="7115694" y="4616241"/>
            <a:ext cx="3320164" cy="646331"/>
          </a:xfrm>
          <a:prstGeom prst="rect">
            <a:avLst/>
          </a:prstGeom>
          <a:noFill/>
        </p:spPr>
        <p:txBody>
          <a:bodyPr wrap="square" rtlCol="0">
            <a:spAutoFit/>
          </a:bodyPr>
          <a:lstStyle/>
          <a:p>
            <a:r>
              <a:rPr lang="en-US" sz="3600"/>
              <a:t>OVER on you!</a:t>
            </a:r>
          </a:p>
        </p:txBody>
      </p:sp>
      <p:pic>
        <p:nvPicPr>
          <p:cNvPr id="5" name="Graphic 4" descr="Candy cane with solid fill">
            <a:extLst>
              <a:ext uri="{FF2B5EF4-FFF2-40B4-BE49-F238E27FC236}">
                <a16:creationId xmlns:a16="http://schemas.microsoft.com/office/drawing/2014/main" id="{40D9AFC9-CB0D-8223-BD2B-852AB73DC0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214117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C5195-A1FF-1483-3C16-12596A438673}"/>
              </a:ext>
            </a:extLst>
          </p:cNvPr>
          <p:cNvSpPr>
            <a:spLocks noGrp="1"/>
          </p:cNvSpPr>
          <p:nvPr>
            <p:ph type="title"/>
          </p:nvPr>
        </p:nvSpPr>
        <p:spPr>
          <a:xfrm>
            <a:off x="308387" y="757765"/>
            <a:ext cx="11398339" cy="5895697"/>
          </a:xfrm>
        </p:spPr>
        <p:txBody>
          <a:bodyPr>
            <a:normAutofit/>
          </a:bodyPr>
          <a:lstStyle/>
          <a:p>
            <a:br>
              <a:rPr lang="en-US" sz="4800"/>
            </a:br>
            <a:r>
              <a:rPr lang="en-US" sz="4800"/>
              <a:t>WHO’S REALLY TO BLAME?</a:t>
            </a:r>
            <a:br>
              <a:rPr lang="en-US" sz="4800"/>
            </a:br>
            <a:br>
              <a:rPr lang="en-US" sz="4800"/>
            </a:br>
            <a:br>
              <a:rPr lang="en-US" sz="4800"/>
            </a:br>
            <a:br>
              <a:rPr lang="en-US" sz="4800"/>
            </a:br>
            <a:r>
              <a:rPr lang="en-US" sz="2800"/>
              <a:t>INDIVIDUAL and CORPORATE</a:t>
            </a:r>
            <a:br>
              <a:rPr lang="en-US" sz="2800"/>
            </a:br>
            <a:br>
              <a:rPr lang="en-US" sz="2800"/>
            </a:br>
            <a:r>
              <a:rPr lang="en-US" sz="2800"/>
              <a:t>CRIMINAL LIABILITY</a:t>
            </a:r>
          </a:p>
        </p:txBody>
      </p:sp>
      <p:sp>
        <p:nvSpPr>
          <p:cNvPr id="3" name="Slide Number Placeholder 2">
            <a:extLst>
              <a:ext uri="{FF2B5EF4-FFF2-40B4-BE49-F238E27FC236}">
                <a16:creationId xmlns:a16="http://schemas.microsoft.com/office/drawing/2014/main" id="{83D84D3A-B156-8858-3363-CA24121B3B65}"/>
              </a:ext>
            </a:extLst>
          </p:cNvPr>
          <p:cNvSpPr>
            <a:spLocks noGrp="1"/>
          </p:cNvSpPr>
          <p:nvPr>
            <p:ph type="sldNum" sz="quarter" idx="12"/>
          </p:nvPr>
        </p:nvSpPr>
        <p:spPr/>
        <p:txBody>
          <a:bodyPr/>
          <a:lstStyle/>
          <a:p>
            <a:fld id="{6E91CC32-6A6B-4E2E-BBA1-6864F305DA26}" type="slidenum">
              <a:rPr lang="en-US" smtClean="0"/>
              <a:t>17</a:t>
            </a:fld>
            <a:endParaRPr lang="en-US"/>
          </a:p>
        </p:txBody>
      </p:sp>
      <p:pic>
        <p:nvPicPr>
          <p:cNvPr id="4" name="Graphic 3" descr="Candy cane with solid fill">
            <a:extLst>
              <a:ext uri="{FF2B5EF4-FFF2-40B4-BE49-F238E27FC236}">
                <a16:creationId xmlns:a16="http://schemas.microsoft.com/office/drawing/2014/main" id="{C15B54C5-5547-243C-CDA8-AFF95C43B0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34" y="0"/>
            <a:ext cx="577349" cy="577349"/>
          </a:xfrm>
          <a:prstGeom prst="rect">
            <a:avLst/>
          </a:prstGeom>
        </p:spPr>
      </p:pic>
      <p:pic>
        <p:nvPicPr>
          <p:cNvPr id="2050" name="Picture 2" descr="Blame Candy Lyrics, Songs, and Albums ...">
            <a:extLst>
              <a:ext uri="{FF2B5EF4-FFF2-40B4-BE49-F238E27FC236}">
                <a16:creationId xmlns:a16="http://schemas.microsoft.com/office/drawing/2014/main" id="{ECD29017-2736-FFF7-4228-7CE9864CF5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2725" y="2229706"/>
            <a:ext cx="4196110" cy="4196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264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B7B088-E78E-A7D9-C93A-814B328E7951}"/>
              </a:ext>
            </a:extLst>
          </p:cNvPr>
          <p:cNvSpPr txBox="1"/>
          <p:nvPr/>
        </p:nvSpPr>
        <p:spPr>
          <a:xfrm>
            <a:off x="553250" y="524799"/>
            <a:ext cx="10965116" cy="2616101"/>
          </a:xfrm>
          <a:prstGeom prst="rect">
            <a:avLst/>
          </a:prstGeom>
          <a:noFill/>
        </p:spPr>
        <p:txBody>
          <a:bodyPr wrap="square">
            <a:spAutoFit/>
          </a:bodyPr>
          <a:lstStyle/>
          <a:p>
            <a:r>
              <a:rPr lang="en-US" sz="3200" b="1"/>
              <a:t>DOJ   JUSTICE MANUAL</a:t>
            </a:r>
          </a:p>
          <a:p>
            <a:endParaRPr lang="en-US" sz="2400"/>
          </a:p>
          <a:p>
            <a:r>
              <a:rPr lang="en-US" sz="2400"/>
              <a:t>5-11.114 - </a:t>
            </a:r>
            <a:r>
              <a:rPr lang="en-US" sz="2400">
                <a:highlight>
                  <a:srgbClr val="FF0000"/>
                </a:highlight>
              </a:rPr>
              <a:t>Individual and Corporate </a:t>
            </a:r>
            <a:r>
              <a:rPr lang="en-US" sz="2400"/>
              <a:t>Defendants</a:t>
            </a:r>
          </a:p>
          <a:p>
            <a:endParaRPr lang="en-US" sz="2400"/>
          </a:p>
          <a:p>
            <a:endParaRPr lang="en-US" sz="2400"/>
          </a:p>
          <a:p>
            <a:r>
              <a:rPr lang="en-US"/>
              <a:t>Congress has demonstrated its intent that individuals, as well as corporations, should be criminally prosecuted for violations of federal environmental laws,. </a:t>
            </a:r>
          </a:p>
        </p:txBody>
      </p:sp>
      <p:sp>
        <p:nvSpPr>
          <p:cNvPr id="8" name="TextBox 7">
            <a:extLst>
              <a:ext uri="{FF2B5EF4-FFF2-40B4-BE49-F238E27FC236}">
                <a16:creationId xmlns:a16="http://schemas.microsoft.com/office/drawing/2014/main" id="{C61B754B-36A5-0F9B-5BA5-BF684857C374}"/>
              </a:ext>
            </a:extLst>
          </p:cNvPr>
          <p:cNvSpPr txBox="1"/>
          <p:nvPr/>
        </p:nvSpPr>
        <p:spPr>
          <a:xfrm>
            <a:off x="340390" y="4084946"/>
            <a:ext cx="11493582" cy="1785104"/>
          </a:xfrm>
          <a:prstGeom prst="rect">
            <a:avLst/>
          </a:prstGeom>
          <a:noFill/>
        </p:spPr>
        <p:txBody>
          <a:bodyPr wrap="square">
            <a:spAutoFit/>
          </a:bodyPr>
          <a:lstStyle/>
          <a:p>
            <a:r>
              <a:rPr lang="en-US"/>
              <a:t>In any case against both a corporation and any of its individual employees </a:t>
            </a:r>
            <a:r>
              <a:rPr lang="en-US">
                <a:highlight>
                  <a:srgbClr val="FF0000"/>
                </a:highlight>
              </a:rPr>
              <a:t>the willingness of the offending corporation to enter a guilty plea is not a basis for declining to prosecute an individual.</a:t>
            </a:r>
            <a:r>
              <a:rPr lang="en-US"/>
              <a:t> </a:t>
            </a:r>
          </a:p>
          <a:p>
            <a:endParaRPr lang="en-US" sz="1200"/>
          </a:p>
          <a:p>
            <a:endParaRPr lang="en-US" sz="1200"/>
          </a:p>
          <a:p>
            <a:r>
              <a:rPr lang="en-US" sz="1600"/>
              <a:t>See also JM 9-16.050. Charges against an individual defendant should not be dismissed on the basis of a plea of guilty by a corporate defendant </a:t>
            </a:r>
            <a:r>
              <a:rPr lang="en-US" sz="1600">
                <a:highlight>
                  <a:srgbClr val="FF0000"/>
                </a:highlight>
              </a:rPr>
              <a:t>unless there are special circumstances justifying the dismissal</a:t>
            </a:r>
            <a:r>
              <a:rPr lang="en-US" sz="1600"/>
              <a:t>.</a:t>
            </a:r>
          </a:p>
          <a:p>
            <a:endParaRPr lang="en-US"/>
          </a:p>
        </p:txBody>
      </p:sp>
      <p:sp>
        <p:nvSpPr>
          <p:cNvPr id="7" name="Arrow: Right 6">
            <a:extLst>
              <a:ext uri="{FF2B5EF4-FFF2-40B4-BE49-F238E27FC236}">
                <a16:creationId xmlns:a16="http://schemas.microsoft.com/office/drawing/2014/main" id="{CE0E3C0B-01C9-BCEB-B530-36A85C71315B}"/>
              </a:ext>
            </a:extLst>
          </p:cNvPr>
          <p:cNvSpPr/>
          <p:nvPr/>
        </p:nvSpPr>
        <p:spPr>
          <a:xfrm>
            <a:off x="7181" y="3871009"/>
            <a:ext cx="362823" cy="42787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B147D69D-7E66-74E5-F0DC-79C6BD3B2044}"/>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18</a:t>
            </a:fld>
            <a:endParaRPr lang="en-US" sz="1050">
              <a:latin typeface="Baskerville Old Face" panose="02020602080505020303" pitchFamily="18" charset="0"/>
            </a:endParaRPr>
          </a:p>
        </p:txBody>
      </p:sp>
      <p:pic>
        <p:nvPicPr>
          <p:cNvPr id="2" name="Graphic 1" descr="Candy cane with solid fill">
            <a:extLst>
              <a:ext uri="{FF2B5EF4-FFF2-40B4-BE49-F238E27FC236}">
                <a16:creationId xmlns:a16="http://schemas.microsoft.com/office/drawing/2014/main" id="{5E28A5E7-4B29-CA0D-89ED-152B10C4BB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2640607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C36422-8936-AFE0-9116-06DDDEB64384}"/>
              </a:ext>
            </a:extLst>
          </p:cNvPr>
          <p:cNvSpPr txBox="1"/>
          <p:nvPr/>
        </p:nvSpPr>
        <p:spPr>
          <a:xfrm>
            <a:off x="167640" y="1757004"/>
            <a:ext cx="11430000" cy="4216539"/>
          </a:xfrm>
          <a:prstGeom prst="rect">
            <a:avLst/>
          </a:prstGeom>
          <a:noFill/>
        </p:spPr>
        <p:txBody>
          <a:bodyPr wrap="square">
            <a:spAutoFit/>
          </a:bodyPr>
          <a:lstStyle/>
          <a:p>
            <a:r>
              <a:rPr lang="en-US"/>
              <a:t>(38) "Person" means an </a:t>
            </a:r>
            <a:r>
              <a:rPr lang="en-US">
                <a:highlight>
                  <a:srgbClr val="FF0000"/>
                </a:highlight>
              </a:rPr>
              <a:t>individual or a corporation, association</a:t>
            </a:r>
            <a:r>
              <a:rPr lang="en-US"/>
              <a:t>, limited liability company, or other entity or organization governed by the Business Organizations Code.</a:t>
            </a:r>
            <a:endParaRPr lang="en-US">
              <a:solidFill>
                <a:srgbClr val="000000"/>
              </a:solidFill>
              <a:latin typeface="Courier New" panose="02070309020205020404" pitchFamily="49" charset="0"/>
            </a:endParaRPr>
          </a:p>
          <a:p>
            <a:pPr algn="ctr"/>
            <a:endParaRPr lang="en-US" sz="1600" i="1">
              <a:solidFill>
                <a:srgbClr val="000000"/>
              </a:solidFill>
              <a:latin typeface="Courier New" panose="02070309020205020404" pitchFamily="49" charset="0"/>
            </a:endParaRPr>
          </a:p>
          <a:p>
            <a:endParaRPr lang="en-US"/>
          </a:p>
          <a:p>
            <a:endParaRPr lang="en-US"/>
          </a:p>
          <a:p>
            <a:r>
              <a:rPr lang="en-US"/>
              <a:t> § 7.21. DEFINITIONS. </a:t>
            </a:r>
          </a:p>
          <a:p>
            <a:endParaRPr lang="en-US"/>
          </a:p>
          <a:p>
            <a:pPr marL="342900" indent="-342900">
              <a:buAutoNum type="arabicParenBoth"/>
            </a:pPr>
            <a:r>
              <a:rPr lang="en-US">
                <a:highlight>
                  <a:srgbClr val="FF0000"/>
                </a:highlight>
              </a:rPr>
              <a:t>"Agent" </a:t>
            </a:r>
            <a:r>
              <a:rPr lang="en-US"/>
              <a:t>means a director, officer, employee, or other person authorized to act in behalf of a corporation, an association, a limited liability company, or another business entity.</a:t>
            </a:r>
            <a:r>
              <a:rPr lang="en-US" b="0" i="0">
                <a:solidFill>
                  <a:srgbClr val="000000"/>
                </a:solidFill>
                <a:effectLst/>
                <a:latin typeface="Courier New" panose="02070309020205020404" pitchFamily="49" charset="0"/>
              </a:rPr>
              <a:t> </a:t>
            </a:r>
          </a:p>
          <a:p>
            <a:pPr marL="342900" indent="-342900">
              <a:buAutoNum type="arabicParenBoth"/>
            </a:pPr>
            <a:endParaRPr lang="en-US">
              <a:solidFill>
                <a:srgbClr val="000000"/>
              </a:solidFill>
              <a:latin typeface="Courier New" panose="02070309020205020404" pitchFamily="49" charset="0"/>
            </a:endParaRPr>
          </a:p>
          <a:p>
            <a:pPr marL="342900" indent="-342900">
              <a:buAutoNum type="arabicParenBoth"/>
            </a:pPr>
            <a:r>
              <a:rPr lang="en-US">
                <a:highlight>
                  <a:srgbClr val="FF0000"/>
                </a:highlight>
              </a:rPr>
              <a:t>"High managerial agent" </a:t>
            </a:r>
            <a:r>
              <a:rPr lang="en-US"/>
              <a:t>means: (A) a partner in a partnership; (B) an officer of a corporation, an association, a limited liability company, or another business entity; (C) an agent of a corporation, an association, a limited liability company, or another business entity who has duties of such responsibility that the agent ’s conduct reasonably may be assumed to represent the policy of the corporation, association, limited liability company, or other business entity.</a:t>
            </a:r>
          </a:p>
        </p:txBody>
      </p:sp>
      <p:sp>
        <p:nvSpPr>
          <p:cNvPr id="7" name="TextBox 6">
            <a:extLst>
              <a:ext uri="{FF2B5EF4-FFF2-40B4-BE49-F238E27FC236}">
                <a16:creationId xmlns:a16="http://schemas.microsoft.com/office/drawing/2014/main" id="{C5067F80-F9C7-83D8-6892-38E3A1C50D9A}"/>
              </a:ext>
            </a:extLst>
          </p:cNvPr>
          <p:cNvSpPr txBox="1"/>
          <p:nvPr/>
        </p:nvSpPr>
        <p:spPr>
          <a:xfrm>
            <a:off x="914400" y="567124"/>
            <a:ext cx="6637020" cy="954107"/>
          </a:xfrm>
          <a:prstGeom prst="rect">
            <a:avLst/>
          </a:prstGeom>
          <a:noFill/>
        </p:spPr>
        <p:txBody>
          <a:bodyPr wrap="square" rtlCol="0">
            <a:spAutoFit/>
          </a:bodyPr>
          <a:lstStyle/>
          <a:p>
            <a:r>
              <a:rPr lang="en-US" sz="2800" b="1"/>
              <a:t>TEXAS PENAL CODE </a:t>
            </a:r>
          </a:p>
          <a:p>
            <a:r>
              <a:rPr lang="en-US" sz="2800" b="1"/>
              <a:t>§1.07</a:t>
            </a:r>
          </a:p>
        </p:txBody>
      </p:sp>
      <p:sp>
        <p:nvSpPr>
          <p:cNvPr id="5" name="Slide Number Placeholder 5">
            <a:extLst>
              <a:ext uri="{FF2B5EF4-FFF2-40B4-BE49-F238E27FC236}">
                <a16:creationId xmlns:a16="http://schemas.microsoft.com/office/drawing/2014/main" id="{8BEF489E-8042-84F1-7457-D2D1DD2B3008}"/>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19</a:t>
            </a:fld>
            <a:endParaRPr lang="en-US" sz="1050">
              <a:latin typeface="Baskerville Old Face" panose="02020602080505020303" pitchFamily="18" charset="0"/>
            </a:endParaRPr>
          </a:p>
        </p:txBody>
      </p:sp>
      <p:pic>
        <p:nvPicPr>
          <p:cNvPr id="2" name="Graphic 1" descr="Candy cane with solid fill">
            <a:extLst>
              <a:ext uri="{FF2B5EF4-FFF2-40B4-BE49-F238E27FC236}">
                <a16:creationId xmlns:a16="http://schemas.microsoft.com/office/drawing/2014/main" id="{531284E4-7F1C-230F-5AB4-A0C339E29B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1840925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159A-7381-A05A-1162-46980791E7A3}"/>
              </a:ext>
            </a:extLst>
          </p:cNvPr>
          <p:cNvSpPr>
            <a:spLocks noGrp="1"/>
          </p:cNvSpPr>
          <p:nvPr>
            <p:ph type="title"/>
          </p:nvPr>
        </p:nvSpPr>
        <p:spPr>
          <a:xfrm>
            <a:off x="289560" y="1409700"/>
            <a:ext cx="11696700" cy="4396739"/>
          </a:xfrm>
        </p:spPr>
        <p:txBody>
          <a:bodyPr>
            <a:noAutofit/>
          </a:bodyPr>
          <a:lstStyle/>
          <a:p>
            <a:pPr algn="ctr"/>
            <a:br>
              <a:rPr lang="en-US" sz="2400"/>
            </a:br>
            <a:br>
              <a:rPr lang="en-US" sz="2400"/>
            </a:br>
            <a:br>
              <a:rPr lang="en-US" sz="3200"/>
            </a:br>
            <a:br>
              <a:rPr lang="en-US" sz="3200"/>
            </a:br>
            <a:br>
              <a:rPr lang="en-US" sz="3200"/>
            </a:br>
            <a:r>
              <a:rPr lang="en-US" sz="3200"/>
              <a:t>Parallels, Intersections and Concerns</a:t>
            </a:r>
            <a:br>
              <a:rPr lang="en-US" sz="3200"/>
            </a:br>
            <a:br>
              <a:rPr lang="en-US" sz="3200"/>
            </a:br>
            <a:br>
              <a:rPr lang="en-US" sz="3200"/>
            </a:br>
            <a:r>
              <a:rPr lang="en-US" sz="3200"/>
              <a:t>A practical overview to what the environmental lawyer should know </a:t>
            </a:r>
            <a:br>
              <a:rPr lang="en-US" sz="3200"/>
            </a:br>
            <a:br>
              <a:rPr lang="en-US" sz="2400"/>
            </a:br>
            <a:br>
              <a:rPr lang="en-US" sz="2400"/>
            </a:br>
            <a:endParaRPr lang="en-US" sz="2400"/>
          </a:p>
        </p:txBody>
      </p:sp>
      <p:sp>
        <p:nvSpPr>
          <p:cNvPr id="3" name="Text Placeholder 2">
            <a:extLst>
              <a:ext uri="{FF2B5EF4-FFF2-40B4-BE49-F238E27FC236}">
                <a16:creationId xmlns:a16="http://schemas.microsoft.com/office/drawing/2014/main" id="{6AA16335-0D27-9319-B11F-8B350B1C6C8F}"/>
              </a:ext>
            </a:extLst>
          </p:cNvPr>
          <p:cNvSpPr>
            <a:spLocks noGrp="1"/>
          </p:cNvSpPr>
          <p:nvPr>
            <p:ph type="body" idx="1"/>
          </p:nvPr>
        </p:nvSpPr>
        <p:spPr>
          <a:xfrm>
            <a:off x="234043" y="838201"/>
            <a:ext cx="11696700" cy="1405508"/>
          </a:xfrm>
        </p:spPr>
        <p:txBody>
          <a:bodyPr>
            <a:normAutofit/>
          </a:bodyPr>
          <a:lstStyle/>
          <a:p>
            <a:pPr algn="ctr"/>
            <a:r>
              <a:rPr lang="en-US" sz="2800" u="sng"/>
              <a:t>Criminal Enforcement of Environmental Laws</a:t>
            </a:r>
          </a:p>
        </p:txBody>
      </p:sp>
      <p:sp>
        <p:nvSpPr>
          <p:cNvPr id="8" name="Slide Number Placeholder 5">
            <a:extLst>
              <a:ext uri="{FF2B5EF4-FFF2-40B4-BE49-F238E27FC236}">
                <a16:creationId xmlns:a16="http://schemas.microsoft.com/office/drawing/2014/main" id="{D9D0E96B-32C3-1C0C-0734-5F566A2E8E5A}"/>
              </a:ext>
            </a:extLst>
          </p:cNvPr>
          <p:cNvSpPr txBox="1">
            <a:spLocks/>
          </p:cNvSpPr>
          <p:nvPr/>
        </p:nvSpPr>
        <p:spPr>
          <a:xfrm>
            <a:off x="11798610" y="6232062"/>
            <a:ext cx="286439" cy="569045"/>
          </a:xfrm>
          <a:prstGeom prst="rect">
            <a:avLst/>
          </a:prstGeom>
          <a:ln>
            <a:noFill/>
          </a:ln>
          <a:effectLst/>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Baskerville Old Face" panose="0202060208050502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91CC32-6A6B-4E2E-BBA1-6864F305DA26}" type="slidenum">
              <a:rPr lang="en-US" sz="1600" smtClean="0"/>
              <a:pPr/>
              <a:t>2</a:t>
            </a:fld>
            <a:endParaRPr lang="en-US" sz="1050"/>
          </a:p>
        </p:txBody>
      </p:sp>
    </p:spTree>
    <p:extLst>
      <p:ext uri="{BB962C8B-B14F-4D97-AF65-F5344CB8AC3E}">
        <p14:creationId xmlns:p14="http://schemas.microsoft.com/office/powerpoint/2010/main" val="2916957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868BB5-FB37-51CB-2881-1C3A4DFE1A25}"/>
              </a:ext>
            </a:extLst>
          </p:cNvPr>
          <p:cNvSpPr txBox="1"/>
          <p:nvPr/>
        </p:nvSpPr>
        <p:spPr>
          <a:xfrm>
            <a:off x="259080" y="610999"/>
            <a:ext cx="11144871" cy="2031325"/>
          </a:xfrm>
          <a:prstGeom prst="rect">
            <a:avLst/>
          </a:prstGeom>
          <a:noFill/>
        </p:spPr>
        <p:txBody>
          <a:bodyPr wrap="square">
            <a:spAutoFit/>
          </a:bodyPr>
          <a:lstStyle/>
          <a:p>
            <a:r>
              <a:rPr lang="en-US"/>
              <a:t>§ 7.22.  CRIMINAL RESPONSIBILITY OF CORPORATION, ASSOCIATION, LIMITED LIABILITY COMPANY, OR OTHER BUSINESS ENTITY. </a:t>
            </a:r>
          </a:p>
          <a:p>
            <a:endParaRPr lang="en-US"/>
          </a:p>
          <a:p>
            <a:r>
              <a:rPr lang="en-US"/>
              <a:t>(a) If conduct constituting an offense is performed by </a:t>
            </a:r>
            <a:r>
              <a:rPr lang="en-US">
                <a:highlight>
                  <a:srgbClr val="FF0000"/>
                </a:highlight>
              </a:rPr>
              <a:t>an agent acting in behalf of a corporation</a:t>
            </a:r>
            <a:r>
              <a:rPr lang="en-US"/>
              <a:t>, an association, a limited liability company, or another business entity and </a:t>
            </a:r>
            <a:r>
              <a:rPr lang="en-US">
                <a:highlight>
                  <a:srgbClr val="FF0000"/>
                </a:highlight>
              </a:rPr>
              <a:t>within the scope of the agent ’s office or employment</a:t>
            </a:r>
            <a:r>
              <a:rPr lang="en-US"/>
              <a:t>, the corporation, association, limited liability company, or other business entity is criminally responsible for an offense defined:</a:t>
            </a:r>
          </a:p>
        </p:txBody>
      </p:sp>
      <p:sp>
        <p:nvSpPr>
          <p:cNvPr id="10" name="TextBox 9">
            <a:extLst>
              <a:ext uri="{FF2B5EF4-FFF2-40B4-BE49-F238E27FC236}">
                <a16:creationId xmlns:a16="http://schemas.microsoft.com/office/drawing/2014/main" id="{7BA8DFDD-5F43-CFD7-F616-BA6C70213A93}"/>
              </a:ext>
            </a:extLst>
          </p:cNvPr>
          <p:cNvSpPr txBox="1"/>
          <p:nvPr/>
        </p:nvSpPr>
        <p:spPr>
          <a:xfrm>
            <a:off x="402195" y="3429000"/>
            <a:ext cx="11216640" cy="2585323"/>
          </a:xfrm>
          <a:prstGeom prst="rect">
            <a:avLst/>
          </a:prstGeom>
          <a:noFill/>
        </p:spPr>
        <p:txBody>
          <a:bodyPr wrap="square">
            <a:spAutoFit/>
          </a:bodyPr>
          <a:lstStyle/>
          <a:p>
            <a:r>
              <a:rPr lang="en-US"/>
              <a:t>(b) A corporation, an association, a limited liability company, or another business entity is criminally responsible for a </a:t>
            </a:r>
            <a:r>
              <a:rPr lang="en-US">
                <a:highlight>
                  <a:srgbClr val="FF0000"/>
                </a:highlight>
              </a:rPr>
              <a:t>felony offense </a:t>
            </a:r>
            <a:r>
              <a:rPr lang="en-US"/>
              <a:t>only if its commission was authorized, requested, commanded, performed, or recklessly tolerated by: </a:t>
            </a:r>
          </a:p>
          <a:p>
            <a:endParaRPr lang="en-US"/>
          </a:p>
          <a:p>
            <a:r>
              <a:rPr lang="en-US"/>
              <a:t>(1) A majority of the governing body acting in behalf of the corporation, association, limited liability company, or other business entity; or</a:t>
            </a:r>
          </a:p>
          <a:p>
            <a:endParaRPr lang="en-US"/>
          </a:p>
          <a:p>
            <a:r>
              <a:rPr lang="en-US"/>
              <a:t> (2)A </a:t>
            </a:r>
            <a:r>
              <a:rPr lang="en-US">
                <a:highlight>
                  <a:srgbClr val="FF0000"/>
                </a:highlight>
              </a:rPr>
              <a:t>high managerial agent acting in behalf of the corporation</a:t>
            </a:r>
            <a:r>
              <a:rPr lang="en-US"/>
              <a:t>, association, limited liability company, or other business entity and within the scope of the agent ’s office or employment. </a:t>
            </a:r>
          </a:p>
        </p:txBody>
      </p:sp>
      <p:sp>
        <p:nvSpPr>
          <p:cNvPr id="5" name="Slide Number Placeholder 5">
            <a:extLst>
              <a:ext uri="{FF2B5EF4-FFF2-40B4-BE49-F238E27FC236}">
                <a16:creationId xmlns:a16="http://schemas.microsoft.com/office/drawing/2014/main" id="{304BE83B-6B97-AA9E-96FF-8DAF59BC8832}"/>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20</a:t>
            </a:fld>
            <a:endParaRPr lang="en-US" sz="1050">
              <a:latin typeface="Baskerville Old Face" panose="02020602080505020303" pitchFamily="18" charset="0"/>
            </a:endParaRPr>
          </a:p>
        </p:txBody>
      </p:sp>
      <p:pic>
        <p:nvPicPr>
          <p:cNvPr id="2" name="Graphic 1" descr="Candy cane with solid fill">
            <a:extLst>
              <a:ext uri="{FF2B5EF4-FFF2-40B4-BE49-F238E27FC236}">
                <a16:creationId xmlns:a16="http://schemas.microsoft.com/office/drawing/2014/main" id="{05E66445-6471-894E-6F7B-48FD4C5501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3079735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0724F5-BE61-5C82-7152-1696A541DBC4}"/>
              </a:ext>
            </a:extLst>
          </p:cNvPr>
          <p:cNvSpPr>
            <a:spLocks noGrp="1"/>
          </p:cNvSpPr>
          <p:nvPr>
            <p:ph type="body" idx="1"/>
          </p:nvPr>
        </p:nvSpPr>
        <p:spPr>
          <a:xfrm>
            <a:off x="314719" y="2105515"/>
            <a:ext cx="11562561" cy="1405508"/>
          </a:xfrm>
        </p:spPr>
        <p:txBody>
          <a:bodyPr>
            <a:normAutofit fontScale="92500" lnSpcReduction="20000"/>
          </a:bodyPr>
          <a:lstStyle/>
          <a:p>
            <a:pPr algn="ctr"/>
            <a:r>
              <a:rPr lang="en-US" sz="5400" i="1" err="1"/>
              <a:t>Mens</a:t>
            </a:r>
            <a:r>
              <a:rPr lang="en-US" sz="5400" i="1"/>
              <a:t> Rea</a:t>
            </a:r>
          </a:p>
          <a:p>
            <a:pPr algn="ctr"/>
            <a:r>
              <a:rPr lang="en-US" sz="2800" i="1"/>
              <a:t>Culpable Mental States</a:t>
            </a:r>
          </a:p>
          <a:p>
            <a:pPr algn="ctr"/>
            <a:endParaRPr lang="en-US" sz="5400"/>
          </a:p>
        </p:txBody>
      </p:sp>
      <p:sp>
        <p:nvSpPr>
          <p:cNvPr id="4" name="Slide Number Placeholder 3">
            <a:extLst>
              <a:ext uri="{FF2B5EF4-FFF2-40B4-BE49-F238E27FC236}">
                <a16:creationId xmlns:a16="http://schemas.microsoft.com/office/drawing/2014/main" id="{2FC840B7-C55B-60DD-0438-4F2FB451586A}"/>
              </a:ext>
            </a:extLst>
          </p:cNvPr>
          <p:cNvSpPr>
            <a:spLocks noGrp="1"/>
          </p:cNvSpPr>
          <p:nvPr>
            <p:ph type="sldNum" sz="quarter" idx="12"/>
          </p:nvPr>
        </p:nvSpPr>
        <p:spPr/>
        <p:txBody>
          <a:bodyPr/>
          <a:lstStyle/>
          <a:p>
            <a:fld id="{6E91CC32-6A6B-4E2E-BBA1-6864F305DA26}" type="slidenum">
              <a:rPr lang="en-US" smtClean="0"/>
              <a:pPr/>
              <a:t>21</a:t>
            </a:fld>
            <a:endParaRPr lang="en-US"/>
          </a:p>
        </p:txBody>
      </p:sp>
    </p:spTree>
    <p:extLst>
      <p:ext uri="{BB962C8B-B14F-4D97-AF65-F5344CB8AC3E}">
        <p14:creationId xmlns:p14="http://schemas.microsoft.com/office/powerpoint/2010/main" val="3974830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5096-3080-CDE5-AD09-2F3EFB3CE814}"/>
              </a:ext>
            </a:extLst>
          </p:cNvPr>
          <p:cNvSpPr>
            <a:spLocks noGrp="1"/>
          </p:cNvSpPr>
          <p:nvPr>
            <p:ph type="title"/>
          </p:nvPr>
        </p:nvSpPr>
        <p:spPr>
          <a:xfrm>
            <a:off x="538257" y="218411"/>
            <a:ext cx="11295462" cy="1937586"/>
          </a:xfrm>
        </p:spPr>
        <p:txBody>
          <a:bodyPr>
            <a:normAutofit fontScale="90000"/>
          </a:bodyPr>
          <a:lstStyle/>
          <a:p>
            <a:br>
              <a:rPr lang="en-US" sz="4000"/>
            </a:br>
            <a:br>
              <a:rPr lang="en-US" sz="4000"/>
            </a:br>
            <a:br>
              <a:rPr lang="en-US" sz="4000"/>
            </a:br>
            <a:br>
              <a:rPr lang="en-US" sz="4000"/>
            </a:br>
            <a:r>
              <a:rPr lang="en-US" sz="4400"/>
              <a:t>TEXAS</a:t>
            </a:r>
            <a:br>
              <a:rPr lang="en-US" sz="4000"/>
            </a:br>
            <a:br>
              <a:rPr lang="en-US" sz="1600"/>
            </a:br>
            <a:r>
              <a:rPr lang="en-US" sz="3100" b="0"/>
              <a:t>CULPABLE MENTAL STATE is required for a violation</a:t>
            </a:r>
            <a:br>
              <a:rPr lang="en-US" sz="3100" b="0"/>
            </a:br>
            <a:r>
              <a:rPr lang="en-US" sz="3100" b="0"/>
              <a:t>(</a:t>
            </a:r>
            <a:r>
              <a:rPr lang="en-US" sz="2200" b="0"/>
              <a:t>Texas Penal Code §</a:t>
            </a:r>
            <a:r>
              <a:rPr lang="en-US" sz="2700"/>
              <a:t> </a:t>
            </a:r>
            <a:r>
              <a:rPr lang="en-US" sz="2700" b="0"/>
              <a:t>6.02)</a:t>
            </a:r>
            <a:endParaRPr lang="en-US" sz="3100" b="0"/>
          </a:p>
        </p:txBody>
      </p:sp>
      <p:sp>
        <p:nvSpPr>
          <p:cNvPr id="3" name="Text Placeholder 2">
            <a:extLst>
              <a:ext uri="{FF2B5EF4-FFF2-40B4-BE49-F238E27FC236}">
                <a16:creationId xmlns:a16="http://schemas.microsoft.com/office/drawing/2014/main" id="{7BB18DD8-1AFC-FF47-A6AF-6B17EAB4733D}"/>
              </a:ext>
            </a:extLst>
          </p:cNvPr>
          <p:cNvSpPr>
            <a:spLocks noGrp="1"/>
          </p:cNvSpPr>
          <p:nvPr>
            <p:ph type="body" idx="1"/>
          </p:nvPr>
        </p:nvSpPr>
        <p:spPr>
          <a:xfrm>
            <a:off x="1100599" y="2189526"/>
            <a:ext cx="9546737" cy="3854813"/>
          </a:xfrm>
        </p:spPr>
        <p:txBody>
          <a:bodyPr>
            <a:normAutofit fontScale="25000" lnSpcReduction="20000"/>
          </a:bodyPr>
          <a:lstStyle/>
          <a:p>
            <a:r>
              <a:rPr lang="en-US" sz="8000" b="1"/>
              <a:t>Intent</a:t>
            </a:r>
          </a:p>
          <a:p>
            <a:r>
              <a:rPr lang="en-US" sz="8000" b="1"/>
              <a:t>Knowledge</a:t>
            </a:r>
          </a:p>
          <a:p>
            <a:r>
              <a:rPr lang="en-US" sz="8000" b="1"/>
              <a:t>Reckless</a:t>
            </a:r>
          </a:p>
          <a:p>
            <a:r>
              <a:rPr lang="en-US" sz="8000" b="1"/>
              <a:t>Criminal Negligence</a:t>
            </a:r>
          </a:p>
          <a:p>
            <a:endParaRPr lang="en-US" sz="8000" b="1" u="sng"/>
          </a:p>
          <a:p>
            <a:r>
              <a:rPr lang="en-US" sz="8000">
                <a:highlight>
                  <a:srgbClr val="FF0000"/>
                </a:highlight>
              </a:rPr>
              <a:t>Absent an identified statutory CMS, one is still required—</a:t>
            </a:r>
          </a:p>
          <a:p>
            <a:r>
              <a:rPr lang="en-US" sz="8000">
                <a:highlight>
                  <a:srgbClr val="FF0000"/>
                </a:highlight>
              </a:rPr>
              <a:t>Unless the statute “</a:t>
            </a:r>
            <a:r>
              <a:rPr lang="en-US" sz="8000" b="1">
                <a:highlight>
                  <a:srgbClr val="FF0000"/>
                </a:highlight>
              </a:rPr>
              <a:t>plainly dispenses with any mental element</a:t>
            </a:r>
            <a:r>
              <a:rPr lang="en-US" sz="8000">
                <a:highlight>
                  <a:srgbClr val="FF0000"/>
                </a:highlight>
              </a:rPr>
              <a:t>.”</a:t>
            </a:r>
          </a:p>
          <a:p>
            <a:r>
              <a:rPr lang="en-US" sz="8000"/>
              <a:t>	It can be any  except “criminal negligence”</a:t>
            </a:r>
          </a:p>
          <a:p>
            <a:endParaRPr lang="en-US" sz="8000"/>
          </a:p>
          <a:p>
            <a:r>
              <a:rPr lang="en-US" sz="11200">
                <a:highlight>
                  <a:srgbClr val="FF0000"/>
                </a:highlight>
              </a:rPr>
              <a:t>Generally there is no statutory defense of “accident”</a:t>
            </a:r>
          </a:p>
          <a:p>
            <a:endParaRPr lang="en-US" sz="4000"/>
          </a:p>
        </p:txBody>
      </p:sp>
      <p:sp>
        <p:nvSpPr>
          <p:cNvPr id="5" name="Slide Number Placeholder 5">
            <a:extLst>
              <a:ext uri="{FF2B5EF4-FFF2-40B4-BE49-F238E27FC236}">
                <a16:creationId xmlns:a16="http://schemas.microsoft.com/office/drawing/2014/main" id="{9E443449-8629-61AD-A968-4EEE511BCFC5}"/>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22</a:t>
            </a:fld>
            <a:endParaRPr lang="en-US" sz="1050">
              <a:latin typeface="Baskerville Old Face" panose="02020602080505020303" pitchFamily="18" charset="0"/>
            </a:endParaRPr>
          </a:p>
        </p:txBody>
      </p:sp>
      <p:sp>
        <p:nvSpPr>
          <p:cNvPr id="7" name="Arrow: Right 6">
            <a:extLst>
              <a:ext uri="{FF2B5EF4-FFF2-40B4-BE49-F238E27FC236}">
                <a16:creationId xmlns:a16="http://schemas.microsoft.com/office/drawing/2014/main" id="{73839CE4-14E8-6017-4B65-4556696306D7}"/>
              </a:ext>
            </a:extLst>
          </p:cNvPr>
          <p:cNvSpPr/>
          <p:nvPr/>
        </p:nvSpPr>
        <p:spPr>
          <a:xfrm>
            <a:off x="448269" y="6148927"/>
            <a:ext cx="620785" cy="34394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andy cane with solid fill">
            <a:extLst>
              <a:ext uri="{FF2B5EF4-FFF2-40B4-BE49-F238E27FC236}">
                <a16:creationId xmlns:a16="http://schemas.microsoft.com/office/drawing/2014/main" id="{0057A579-BFD2-E45B-0729-3A9E70B54F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1061823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A8ECF-708D-E248-52CA-8A9254A45FB5}"/>
              </a:ext>
            </a:extLst>
          </p:cNvPr>
          <p:cNvSpPr>
            <a:spLocks noGrp="1"/>
          </p:cNvSpPr>
          <p:nvPr>
            <p:ph type="title"/>
          </p:nvPr>
        </p:nvSpPr>
        <p:spPr>
          <a:xfrm>
            <a:off x="596282" y="222312"/>
            <a:ext cx="11022553" cy="1223434"/>
          </a:xfrm>
        </p:spPr>
        <p:txBody>
          <a:bodyPr>
            <a:normAutofit fontScale="90000"/>
          </a:bodyPr>
          <a:lstStyle/>
          <a:p>
            <a:r>
              <a:rPr lang="en-US" b="0"/>
              <a:t>Federal</a:t>
            </a:r>
            <a:br>
              <a:rPr lang="en-US"/>
            </a:br>
            <a:r>
              <a:rPr lang="en-US" sz="3200"/>
              <a:t>18 USC 1028</a:t>
            </a:r>
            <a:br>
              <a:rPr lang="en-US" sz="3200"/>
            </a:br>
            <a:br>
              <a:rPr lang="en-US" sz="3200"/>
            </a:br>
            <a:endParaRPr lang="en-US" sz="2800" b="0"/>
          </a:p>
        </p:txBody>
      </p:sp>
      <p:sp>
        <p:nvSpPr>
          <p:cNvPr id="8" name="Slide Number Placeholder 5">
            <a:extLst>
              <a:ext uri="{FF2B5EF4-FFF2-40B4-BE49-F238E27FC236}">
                <a16:creationId xmlns:a16="http://schemas.microsoft.com/office/drawing/2014/main" id="{AF7DBF84-E5C7-86B0-E130-175999169C04}"/>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23</a:t>
            </a:fld>
            <a:endParaRPr lang="en-US" sz="1050">
              <a:latin typeface="Baskerville Old Face" panose="02020602080505020303" pitchFamily="18" charset="0"/>
            </a:endParaRPr>
          </a:p>
        </p:txBody>
      </p:sp>
      <p:sp>
        <p:nvSpPr>
          <p:cNvPr id="6" name="TextBox 5">
            <a:extLst>
              <a:ext uri="{FF2B5EF4-FFF2-40B4-BE49-F238E27FC236}">
                <a16:creationId xmlns:a16="http://schemas.microsoft.com/office/drawing/2014/main" id="{51DE9822-C267-22B4-1054-71F1D4D43B42}"/>
              </a:ext>
            </a:extLst>
          </p:cNvPr>
          <p:cNvSpPr txBox="1"/>
          <p:nvPr/>
        </p:nvSpPr>
        <p:spPr>
          <a:xfrm>
            <a:off x="349209" y="1445746"/>
            <a:ext cx="11493582" cy="2739211"/>
          </a:xfrm>
          <a:prstGeom prst="rect">
            <a:avLst/>
          </a:prstGeom>
          <a:noFill/>
        </p:spPr>
        <p:txBody>
          <a:bodyPr wrap="square" rtlCol="0">
            <a:spAutoFit/>
          </a:bodyPr>
          <a:lstStyle/>
          <a:p>
            <a:r>
              <a:rPr lang="en-US" sz="2000"/>
              <a:t>KNOWINGLY/KNOWING (awareness of one’s conduct / awareness of the relevant circumstance)</a:t>
            </a:r>
            <a:br>
              <a:rPr lang="en-US" sz="2000"/>
            </a:br>
            <a:br>
              <a:rPr lang="en-US" sz="2000"/>
            </a:br>
            <a:r>
              <a:rPr lang="en-US" sz="2000"/>
              <a:t>INTENT (to act purposefully, conscious desire)</a:t>
            </a:r>
          </a:p>
          <a:p>
            <a:endParaRPr lang="en-US" sz="2000"/>
          </a:p>
          <a:p>
            <a:r>
              <a:rPr lang="en-US" sz="2000"/>
              <a:t>WILLFULLY (act was done deliberately)</a:t>
            </a:r>
          </a:p>
          <a:p>
            <a:endParaRPr lang="en-US" sz="2400"/>
          </a:p>
          <a:p>
            <a:endParaRPr lang="en-US" sz="2800"/>
          </a:p>
        </p:txBody>
      </p:sp>
      <p:sp>
        <p:nvSpPr>
          <p:cNvPr id="7" name="TextBox 6">
            <a:extLst>
              <a:ext uri="{FF2B5EF4-FFF2-40B4-BE49-F238E27FC236}">
                <a16:creationId xmlns:a16="http://schemas.microsoft.com/office/drawing/2014/main" id="{5BBA09CD-F0BD-6A09-2D05-13CFE3965D50}"/>
              </a:ext>
            </a:extLst>
          </p:cNvPr>
          <p:cNvSpPr txBox="1"/>
          <p:nvPr/>
        </p:nvSpPr>
        <p:spPr>
          <a:xfrm>
            <a:off x="311835" y="3569284"/>
            <a:ext cx="11568330" cy="2462213"/>
          </a:xfrm>
          <a:prstGeom prst="rect">
            <a:avLst/>
          </a:prstGeom>
          <a:noFill/>
        </p:spPr>
        <p:txBody>
          <a:bodyPr wrap="square" rtlCol="0">
            <a:spAutoFit/>
          </a:bodyPr>
          <a:lstStyle/>
          <a:p>
            <a:r>
              <a:rPr lang="en-US" sz="2000"/>
              <a:t>NEGLIGENT conduct falls below the standard of care expected of a reasonable person</a:t>
            </a:r>
          </a:p>
          <a:p>
            <a:endParaRPr lang="en-US"/>
          </a:p>
          <a:p>
            <a:r>
              <a:rPr lang="en-US"/>
              <a:t>Some statutes, such as the Clean Water Act (CWA) and the Clean Air Act (CAA), impose criminal liability for negligent conduct.</a:t>
            </a:r>
          </a:p>
          <a:p>
            <a:endParaRPr lang="en-US" sz="2000"/>
          </a:p>
          <a:p>
            <a:r>
              <a:rPr lang="en-US" sz="2000" i="1"/>
              <a:t>Ex:  negligently releasing hazardous air pollutants that endanger others, under the CAA.</a:t>
            </a:r>
          </a:p>
          <a:p>
            <a:r>
              <a:rPr lang="en-US" sz="2000" i="1"/>
              <a:t>Ex:  CWA imposes criminal liability for negligent violations of discharge permit conditions and limitations</a:t>
            </a:r>
            <a:r>
              <a:rPr lang="en-US" i="1"/>
              <a:t>.</a:t>
            </a:r>
          </a:p>
        </p:txBody>
      </p:sp>
    </p:spTree>
    <p:extLst>
      <p:ext uri="{BB962C8B-B14F-4D97-AF65-F5344CB8AC3E}">
        <p14:creationId xmlns:p14="http://schemas.microsoft.com/office/powerpoint/2010/main" val="3088450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202B4-D14D-5C9A-035C-3E5BD0E0410C}"/>
              </a:ext>
            </a:extLst>
          </p:cNvPr>
          <p:cNvSpPr>
            <a:spLocks noGrp="1"/>
          </p:cNvSpPr>
          <p:nvPr>
            <p:ph type="title"/>
          </p:nvPr>
        </p:nvSpPr>
        <p:spPr>
          <a:xfrm>
            <a:off x="640386" y="1263749"/>
            <a:ext cx="11254563" cy="5067309"/>
          </a:xfrm>
        </p:spPr>
        <p:txBody>
          <a:bodyPr>
            <a:normAutofit/>
          </a:bodyPr>
          <a:lstStyle/>
          <a:p>
            <a:r>
              <a:rPr lang="en-US" sz="2800" b="0"/>
              <a:t>Some offenses, particularly those involving regulatory violations, may be considered </a:t>
            </a:r>
            <a:r>
              <a:rPr lang="en-US" sz="2800" b="0">
                <a:highlight>
                  <a:srgbClr val="FF0000"/>
                </a:highlight>
              </a:rPr>
              <a:t>strict liability</a:t>
            </a:r>
            <a:r>
              <a:rPr lang="en-US" sz="2800" b="0"/>
              <a:t> offenses, where the mental state of the actor is irrelevant. </a:t>
            </a:r>
            <a:br>
              <a:rPr lang="en-US" b="0"/>
            </a:br>
            <a:br>
              <a:rPr lang="en-US" b="0"/>
            </a:br>
            <a:br>
              <a:rPr lang="en-US" b="0"/>
            </a:br>
            <a:r>
              <a:rPr lang="en-US" sz="2400" b="0"/>
              <a:t>These found more on the federal side;</a:t>
            </a:r>
            <a:br>
              <a:rPr lang="en-US" sz="2400" b="0"/>
            </a:br>
            <a:r>
              <a:rPr lang="en-US" sz="2400" b="0"/>
              <a:t>but Texas also seeks to impose strict liability on some conduct</a:t>
            </a:r>
            <a:endParaRPr lang="en-US" sz="2400"/>
          </a:p>
        </p:txBody>
      </p:sp>
      <p:sp>
        <p:nvSpPr>
          <p:cNvPr id="4" name="Slide Number Placeholder 5">
            <a:extLst>
              <a:ext uri="{FF2B5EF4-FFF2-40B4-BE49-F238E27FC236}">
                <a16:creationId xmlns:a16="http://schemas.microsoft.com/office/drawing/2014/main" id="{F6DDF6A4-456F-30CD-C090-4DC474641320}"/>
              </a:ext>
            </a:extLst>
          </p:cNvPr>
          <p:cNvSpPr txBox="1">
            <a:spLocks/>
          </p:cNvSpPr>
          <p:nvPr/>
        </p:nvSpPr>
        <p:spPr>
          <a:xfrm>
            <a:off x="11611779" y="6221896"/>
            <a:ext cx="444386" cy="56904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91CC32-6A6B-4E2E-BBA1-6864F305DA26}" type="slidenum">
              <a:rPr lang="en-US" sz="1600" smtClean="0">
                <a:latin typeface="Baskerville Old Face" panose="02020602080505020303" pitchFamily="18" charset="0"/>
              </a:rPr>
              <a:pPr/>
              <a:t>24</a:t>
            </a:fld>
            <a:endParaRPr lang="en-US" sz="1050">
              <a:latin typeface="Baskerville Old Face" panose="02020602080505020303" pitchFamily="18" charset="0"/>
            </a:endParaRPr>
          </a:p>
        </p:txBody>
      </p:sp>
      <p:sp>
        <p:nvSpPr>
          <p:cNvPr id="3" name="TextBox 2">
            <a:extLst>
              <a:ext uri="{FF2B5EF4-FFF2-40B4-BE49-F238E27FC236}">
                <a16:creationId xmlns:a16="http://schemas.microsoft.com/office/drawing/2014/main" id="{A9069D99-9C20-0AA7-B94D-406ABC86DB21}"/>
              </a:ext>
            </a:extLst>
          </p:cNvPr>
          <p:cNvSpPr txBox="1"/>
          <p:nvPr/>
        </p:nvSpPr>
        <p:spPr>
          <a:xfrm>
            <a:off x="472698" y="4788976"/>
            <a:ext cx="11422251" cy="1200329"/>
          </a:xfrm>
          <a:prstGeom prst="rect">
            <a:avLst/>
          </a:prstGeom>
          <a:noFill/>
        </p:spPr>
        <p:txBody>
          <a:bodyPr wrap="square" rtlCol="0">
            <a:spAutoFit/>
          </a:bodyPr>
          <a:lstStyle/>
          <a:p>
            <a:r>
              <a:rPr lang="en-US"/>
              <a:t>See § 7.147 UNAUTHORIZED DISCHARGE (TX Water Code)</a:t>
            </a:r>
          </a:p>
          <a:p>
            <a:endParaRPr lang="en-US"/>
          </a:p>
          <a:p>
            <a:r>
              <a:rPr lang="en-US"/>
              <a:t>. . . Discharges or “</a:t>
            </a:r>
            <a:r>
              <a:rPr lang="en-US">
                <a:highlight>
                  <a:srgbClr val="FF0000"/>
                </a:highlight>
              </a:rPr>
              <a:t>allows the discharge</a:t>
            </a:r>
            <a:r>
              <a:rPr lang="en-US"/>
              <a:t>” of waste or pollutant into any water of the State  that causes or </a:t>
            </a:r>
            <a:r>
              <a:rPr lang="en-US">
                <a:highlight>
                  <a:srgbClr val="FF0000"/>
                </a:highlight>
              </a:rPr>
              <a:t>threatens to cause water pollution</a:t>
            </a:r>
            <a:r>
              <a:rPr lang="en-US"/>
              <a:t> . . .  </a:t>
            </a:r>
          </a:p>
        </p:txBody>
      </p:sp>
      <p:pic>
        <p:nvPicPr>
          <p:cNvPr id="5" name="Graphic 4" descr="Candy cane with solid fill">
            <a:extLst>
              <a:ext uri="{FF2B5EF4-FFF2-40B4-BE49-F238E27FC236}">
                <a16:creationId xmlns:a16="http://schemas.microsoft.com/office/drawing/2014/main" id="{FCCD3AA9-F2B8-EFD4-5B58-4CB9FACED2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1384865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8FD9B-680A-8FF5-0E03-A907B76662B4}"/>
              </a:ext>
            </a:extLst>
          </p:cNvPr>
          <p:cNvSpPr>
            <a:spLocks noGrp="1"/>
          </p:cNvSpPr>
          <p:nvPr>
            <p:ph type="title"/>
          </p:nvPr>
        </p:nvSpPr>
        <p:spPr>
          <a:xfrm>
            <a:off x="308388" y="757765"/>
            <a:ext cx="11236842" cy="5085473"/>
          </a:xfrm>
        </p:spPr>
        <p:txBody>
          <a:bodyPr>
            <a:noAutofit/>
          </a:bodyPr>
          <a:lstStyle/>
          <a:p>
            <a:r>
              <a:rPr lang="en-US" sz="3200"/>
              <a:t>Violation of State Implementation Plan (SIP)</a:t>
            </a:r>
            <a:br>
              <a:rPr lang="en-US" sz="2000"/>
            </a:br>
            <a:br>
              <a:rPr lang="en-US" sz="2000"/>
            </a:br>
            <a:br>
              <a:rPr lang="en-US" sz="2000"/>
            </a:br>
            <a:r>
              <a:rPr lang="en-US" sz="2000"/>
              <a:t>Knowingly</a:t>
            </a:r>
            <a:br>
              <a:rPr lang="en-US" sz="2000"/>
            </a:br>
            <a:br>
              <a:rPr lang="en-US" sz="2000"/>
            </a:br>
            <a:r>
              <a:rPr lang="en-US" sz="2000" b="0"/>
              <a:t>Violates a requirements of an applicable SIP during a period of </a:t>
            </a:r>
            <a:r>
              <a:rPr lang="en-US" sz="2000" b="0">
                <a:highlight>
                  <a:srgbClr val="FF0000"/>
                </a:highlight>
              </a:rPr>
              <a:t>federally assumed enforcement</a:t>
            </a:r>
            <a:r>
              <a:rPr lang="en-US" sz="2000" b="0"/>
              <a:t>, or more than 30 days after having been notified by the Administrator under Section 113(a), 42 U.S.C. 74139(a)(1) that the defendant was in violation of such SIP requirement</a:t>
            </a:r>
            <a:br>
              <a:rPr lang="en-US" sz="2000"/>
            </a:br>
            <a:br>
              <a:rPr lang="en-US" sz="2000"/>
            </a:br>
            <a:r>
              <a:rPr lang="en-US" sz="1800" b="0"/>
              <a:t>Statute: 42 U.S.C. 7413(c)(1)</a:t>
            </a:r>
            <a:br>
              <a:rPr lang="en-US" sz="2000"/>
            </a:br>
            <a:br>
              <a:rPr lang="en-US" sz="2000"/>
            </a:br>
            <a:r>
              <a:rPr lang="en-US" sz="2000"/>
              <a:t>Penalty:  5 years and/or fines pursuant to 18 U.S.C. 3571.</a:t>
            </a:r>
            <a:br>
              <a:rPr lang="en-US" sz="2000"/>
            </a:br>
            <a:r>
              <a:rPr lang="en-US" sz="2000"/>
              <a:t>Penalties doubled if second or subsequent conviction.</a:t>
            </a:r>
            <a:br>
              <a:rPr lang="en-US" sz="2000"/>
            </a:br>
            <a:br>
              <a:rPr lang="en-US" sz="2000"/>
            </a:br>
            <a:r>
              <a:rPr lang="en-US" sz="1800" b="0"/>
              <a:t>Relevant Regulations: 40 C.F.R. 52</a:t>
            </a:r>
          </a:p>
        </p:txBody>
      </p:sp>
      <p:sp>
        <p:nvSpPr>
          <p:cNvPr id="6" name="Slide Number Placeholder 5">
            <a:extLst>
              <a:ext uri="{FF2B5EF4-FFF2-40B4-BE49-F238E27FC236}">
                <a16:creationId xmlns:a16="http://schemas.microsoft.com/office/drawing/2014/main" id="{85C5D786-9BCB-1102-8768-C5630EA1B030}"/>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25</a:t>
            </a:fld>
            <a:endParaRPr lang="en-US" sz="1050">
              <a:latin typeface="Baskerville Old Face" panose="02020602080505020303" pitchFamily="18" charset="0"/>
            </a:endParaRPr>
          </a:p>
        </p:txBody>
      </p:sp>
    </p:spTree>
    <p:extLst>
      <p:ext uri="{BB962C8B-B14F-4D97-AF65-F5344CB8AC3E}">
        <p14:creationId xmlns:p14="http://schemas.microsoft.com/office/powerpoint/2010/main" val="756663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BD2BF8-CAA7-CFEE-F8B7-AF0B8F763F7A}"/>
              </a:ext>
            </a:extLst>
          </p:cNvPr>
          <p:cNvSpPr txBox="1"/>
          <p:nvPr/>
        </p:nvSpPr>
        <p:spPr>
          <a:xfrm>
            <a:off x="510540" y="381423"/>
            <a:ext cx="11170920" cy="6124754"/>
          </a:xfrm>
          <a:prstGeom prst="rect">
            <a:avLst/>
          </a:prstGeom>
          <a:noFill/>
        </p:spPr>
        <p:txBody>
          <a:bodyPr wrap="square">
            <a:spAutoFit/>
          </a:bodyPr>
          <a:lstStyle/>
          <a:p>
            <a:r>
              <a:rPr lang="en-US" sz="2000" b="1">
                <a:highlight>
                  <a:srgbClr val="FF0000"/>
                </a:highlight>
              </a:rPr>
              <a:t>DOJ  JM  5-12.523 - Coordination with State Programs</a:t>
            </a:r>
          </a:p>
          <a:p>
            <a:endParaRPr lang="en-US" sz="2000" b="1"/>
          </a:p>
          <a:p>
            <a:r>
              <a:rPr lang="en-US" sz="2000"/>
              <a:t>Most states have environmental enforcement programs which overlap, in whole or in part, with federal programs. </a:t>
            </a:r>
            <a:r>
              <a:rPr lang="en-US" sz="2000">
                <a:highlight>
                  <a:srgbClr val="0000FF"/>
                </a:highlight>
              </a:rPr>
              <a:t>United States Attorneys should familiarize themselves with state environmental enforcement laws and state enforcement officials. </a:t>
            </a:r>
          </a:p>
          <a:p>
            <a:endParaRPr lang="en-US" sz="2000"/>
          </a:p>
          <a:p>
            <a:r>
              <a:rPr lang="en-US" sz="2000"/>
              <a:t>Activity constitutes a violation of both federal and state law.  </a:t>
            </a:r>
          </a:p>
          <a:p>
            <a:endParaRPr lang="en-US" sz="2000"/>
          </a:p>
          <a:p>
            <a:r>
              <a:rPr lang="en-US" sz="2000"/>
              <a:t>United States Attorneys should remain advised of pending state environmental enforcement actions. </a:t>
            </a:r>
          </a:p>
          <a:p>
            <a:endParaRPr lang="en-US" sz="2000"/>
          </a:p>
          <a:p>
            <a:r>
              <a:rPr lang="en-US" sz="2000">
                <a:highlight>
                  <a:srgbClr val="FF0000"/>
                </a:highlight>
              </a:rPr>
              <a:t>“Petite policy” </a:t>
            </a:r>
            <a:r>
              <a:rPr lang="en-US" sz="2000"/>
              <a:t>If it appears that all federal interests in the case will be vindicated in the state court proceeding, action in federal court may be an unnecessary duplication of effort.</a:t>
            </a:r>
          </a:p>
          <a:p>
            <a:endParaRPr lang="en-US" sz="2000"/>
          </a:p>
          <a:p>
            <a:r>
              <a:rPr lang="en-US" sz="1600"/>
              <a:t>On the other hand, if federal interests </a:t>
            </a:r>
            <a:r>
              <a:rPr lang="en-US" sz="1600">
                <a:highlight>
                  <a:srgbClr val="FF0000"/>
                </a:highlight>
              </a:rPr>
              <a:t>will not be protected completely </a:t>
            </a:r>
            <a:r>
              <a:rPr lang="en-US" sz="1600"/>
              <a:t>in state court, federal proceedings may be warranted. Where legal action in federal court appears warranted, the United States Attorney should continue to consult and, as appropriate, coordinate with relevant state authorities. Many federal environmental statutes employ cooperative federalism, under which states and tribes share responsibilities with the United States as co-regulators.  Some of the statutes identified in JM 5-12.100, e.g., 33 U.S.C. § 1319(b) and 42 U.S.C. § 7413(b), specifically require that notice of any federal civil action be given immediately to appropriate state officials. At least one statute, 33 U.S.C. § 1319(e), requires that a state be made a party to any enforcement action against one of its municipalities.</a:t>
            </a:r>
          </a:p>
        </p:txBody>
      </p:sp>
      <p:sp>
        <p:nvSpPr>
          <p:cNvPr id="5" name="Slide Number Placeholder 5">
            <a:extLst>
              <a:ext uri="{FF2B5EF4-FFF2-40B4-BE49-F238E27FC236}">
                <a16:creationId xmlns:a16="http://schemas.microsoft.com/office/drawing/2014/main" id="{F6684ECE-F0D9-6792-2D9A-5059F51E0DB4}"/>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26</a:t>
            </a:fld>
            <a:endParaRPr lang="en-US" sz="1050">
              <a:latin typeface="Baskerville Old Face" panose="02020602080505020303" pitchFamily="18" charset="0"/>
            </a:endParaRPr>
          </a:p>
        </p:txBody>
      </p:sp>
    </p:spTree>
    <p:extLst>
      <p:ext uri="{BB962C8B-B14F-4D97-AF65-F5344CB8AC3E}">
        <p14:creationId xmlns:p14="http://schemas.microsoft.com/office/powerpoint/2010/main" val="346650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E8D592-EDBC-25BD-5656-0874DF583EE9}"/>
              </a:ext>
            </a:extLst>
          </p:cNvPr>
          <p:cNvSpPr txBox="1"/>
          <p:nvPr/>
        </p:nvSpPr>
        <p:spPr>
          <a:xfrm>
            <a:off x="591669" y="599959"/>
            <a:ext cx="11141850" cy="5953233"/>
          </a:xfrm>
          <a:prstGeom prst="rect">
            <a:avLst/>
          </a:prstGeom>
          <a:noFill/>
        </p:spPr>
        <p:txBody>
          <a:bodyPr wrap="square">
            <a:spAutoFit/>
          </a:bodyPr>
          <a:lstStyle/>
          <a:p>
            <a:endParaRPr lang="en-US"/>
          </a:p>
          <a:p>
            <a:r>
              <a:rPr lang="en-US"/>
              <a:t>	</a:t>
            </a:r>
            <a:r>
              <a:rPr lang="en-US" sz="2400" b="1"/>
              <a:t>Subject Matter</a:t>
            </a:r>
            <a:r>
              <a:rPr lang="en-US"/>
              <a:t>					</a:t>
            </a:r>
            <a:r>
              <a:rPr lang="en-US" sz="2000" b="1"/>
              <a:t>Federal Statute(s)</a:t>
            </a:r>
          </a:p>
          <a:p>
            <a:endParaRPr lang="en-US"/>
          </a:p>
          <a:p>
            <a:pPr>
              <a:lnSpc>
                <a:spcPct val="150000"/>
              </a:lnSpc>
            </a:pPr>
            <a:r>
              <a:rPr lang="en-US"/>
              <a:t>Aiding and Abetting						18 U.S.C. § 2</a:t>
            </a:r>
          </a:p>
          <a:p>
            <a:pPr>
              <a:lnSpc>
                <a:spcPct val="150000"/>
              </a:lnSpc>
            </a:pPr>
            <a:r>
              <a:rPr lang="en-US"/>
              <a:t>Misprision of Felony						18 U.S.C. § 4 </a:t>
            </a:r>
          </a:p>
          <a:p>
            <a:pPr>
              <a:lnSpc>
                <a:spcPct val="150000"/>
              </a:lnSpc>
            </a:pPr>
            <a:r>
              <a:rPr lang="en-US"/>
              <a:t>False Claims							18 U.S.C. § 287</a:t>
            </a:r>
          </a:p>
          <a:p>
            <a:pPr>
              <a:lnSpc>
                <a:spcPct val="150000"/>
              </a:lnSpc>
            </a:pPr>
            <a:r>
              <a:rPr lang="en-US">
                <a:highlight>
                  <a:srgbClr val="0000FF"/>
                </a:highlight>
              </a:rPr>
              <a:t>Conspiracy</a:t>
            </a:r>
            <a:r>
              <a:rPr lang="en-US"/>
              <a:t>							18 U.S.C. § 371 </a:t>
            </a:r>
          </a:p>
          <a:p>
            <a:pPr>
              <a:lnSpc>
                <a:spcPct val="150000"/>
              </a:lnSpc>
            </a:pPr>
            <a:r>
              <a:rPr lang="en-US"/>
              <a:t>Entry of Goods by Means of False Statements and Smuggling	18 U.S.C. §§ 542, 545, 554 </a:t>
            </a:r>
          </a:p>
          <a:p>
            <a:pPr>
              <a:lnSpc>
                <a:spcPct val="150000"/>
              </a:lnSpc>
            </a:pPr>
            <a:r>
              <a:rPr lang="en-US"/>
              <a:t>Theft or Conversion of Public Property or Money			18 U.S.C. § 641</a:t>
            </a:r>
          </a:p>
          <a:p>
            <a:pPr>
              <a:lnSpc>
                <a:spcPct val="150000"/>
              </a:lnSpc>
            </a:pPr>
            <a:r>
              <a:rPr lang="en-US"/>
              <a:t>Federal Program Theft						18 U.S.C. § 666 </a:t>
            </a:r>
          </a:p>
          <a:p>
            <a:pPr>
              <a:lnSpc>
                <a:spcPct val="150000"/>
              </a:lnSpc>
            </a:pPr>
            <a:r>
              <a:rPr lang="en-US">
                <a:highlight>
                  <a:srgbClr val="0000FF"/>
                </a:highlight>
              </a:rPr>
              <a:t>False Statement</a:t>
            </a:r>
            <a:r>
              <a:rPr lang="en-US"/>
              <a:t>							18 U.S.C. § 1001 </a:t>
            </a:r>
          </a:p>
          <a:p>
            <a:pPr>
              <a:lnSpc>
                <a:spcPct val="150000"/>
              </a:lnSpc>
            </a:pPr>
            <a:r>
              <a:rPr lang="en-US">
                <a:highlight>
                  <a:srgbClr val="0000FF"/>
                </a:highlight>
              </a:rPr>
              <a:t>Mail Fraud and Wire Fraud  (other) fraud offenses</a:t>
            </a:r>
            <a:r>
              <a:rPr lang="en-US"/>
              <a:t>			18 U.S.C. § 1341 </a:t>
            </a:r>
          </a:p>
          <a:p>
            <a:pPr>
              <a:lnSpc>
                <a:spcPct val="150000"/>
              </a:lnSpc>
            </a:pPr>
            <a:r>
              <a:rPr lang="en-US">
                <a:highlight>
                  <a:srgbClr val="0000FF"/>
                </a:highlight>
              </a:rPr>
              <a:t>Money Laundering</a:t>
            </a:r>
            <a:r>
              <a:rPr lang="en-US"/>
              <a:t>						18 U.S.C. §§ 1956, 1957</a:t>
            </a:r>
          </a:p>
          <a:p>
            <a:pPr>
              <a:lnSpc>
                <a:spcPct val="150000"/>
              </a:lnSpc>
            </a:pPr>
            <a:r>
              <a:rPr lang="en-US"/>
              <a:t>Obstruction of Justice						18 U.S.C. § 1501 </a:t>
            </a:r>
          </a:p>
          <a:p>
            <a:pPr>
              <a:lnSpc>
                <a:spcPct val="150000"/>
              </a:lnSpc>
            </a:pPr>
            <a:r>
              <a:rPr lang="en-US"/>
              <a:t>Perjury								18 U.S.C. § 1621 </a:t>
            </a:r>
          </a:p>
        </p:txBody>
      </p:sp>
      <p:pic>
        <p:nvPicPr>
          <p:cNvPr id="11" name="Graphic 10" descr="Gavel with solid fill">
            <a:extLst>
              <a:ext uri="{FF2B5EF4-FFF2-40B4-BE49-F238E27FC236}">
                <a16:creationId xmlns:a16="http://schemas.microsoft.com/office/drawing/2014/main" id="{A4280865-C77E-ACAA-94EF-61EAC12784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7410" y="2747622"/>
            <a:ext cx="528934" cy="528936"/>
          </a:xfrm>
          <a:prstGeom prst="rect">
            <a:avLst/>
          </a:prstGeom>
        </p:spPr>
      </p:pic>
      <p:pic>
        <p:nvPicPr>
          <p:cNvPr id="12" name="Graphic 11" descr="Gavel with solid fill">
            <a:extLst>
              <a:ext uri="{FF2B5EF4-FFF2-40B4-BE49-F238E27FC236}">
                <a16:creationId xmlns:a16="http://schemas.microsoft.com/office/drawing/2014/main" id="{2C281838-2931-0813-2123-BA8CC81BD7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7410" y="4851005"/>
            <a:ext cx="528933" cy="528934"/>
          </a:xfrm>
          <a:prstGeom prst="rect">
            <a:avLst/>
          </a:prstGeom>
        </p:spPr>
      </p:pic>
      <p:pic>
        <p:nvPicPr>
          <p:cNvPr id="13" name="Graphic 12" descr="Gavel with solid fill">
            <a:extLst>
              <a:ext uri="{FF2B5EF4-FFF2-40B4-BE49-F238E27FC236}">
                <a16:creationId xmlns:a16="http://schemas.microsoft.com/office/drawing/2014/main" id="{60FDF07F-E540-4939-5D3C-FAA09D6A92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6862" y="5345105"/>
            <a:ext cx="554804" cy="470315"/>
          </a:xfrm>
          <a:prstGeom prst="rect">
            <a:avLst/>
          </a:prstGeom>
        </p:spPr>
      </p:pic>
      <p:sp>
        <p:nvSpPr>
          <p:cNvPr id="5" name="Slide Number Placeholder 5">
            <a:extLst>
              <a:ext uri="{FF2B5EF4-FFF2-40B4-BE49-F238E27FC236}">
                <a16:creationId xmlns:a16="http://schemas.microsoft.com/office/drawing/2014/main" id="{5D142E14-5232-72BE-6FB0-C45453DF115B}"/>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27</a:t>
            </a:fld>
            <a:endParaRPr lang="en-US" sz="1050">
              <a:latin typeface="Baskerville Old Face" panose="02020602080505020303" pitchFamily="18" charset="0"/>
            </a:endParaRPr>
          </a:p>
        </p:txBody>
      </p:sp>
      <p:pic>
        <p:nvPicPr>
          <p:cNvPr id="2" name="Graphic 1" descr="Gavel with solid fill">
            <a:extLst>
              <a:ext uri="{FF2B5EF4-FFF2-40B4-BE49-F238E27FC236}">
                <a16:creationId xmlns:a16="http://schemas.microsoft.com/office/drawing/2014/main" id="{8F2E1F5B-C37C-DD6E-0E42-8B93631AA5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7957" y="4380688"/>
            <a:ext cx="528934" cy="528936"/>
          </a:xfrm>
          <a:prstGeom prst="rect">
            <a:avLst/>
          </a:prstGeom>
        </p:spPr>
      </p:pic>
      <p:pic>
        <p:nvPicPr>
          <p:cNvPr id="3" name="Graphic 2" descr="Candy cane with solid fill">
            <a:extLst>
              <a:ext uri="{FF2B5EF4-FFF2-40B4-BE49-F238E27FC236}">
                <a16:creationId xmlns:a16="http://schemas.microsoft.com/office/drawing/2014/main" id="{9BA47E16-A71B-CD25-8DAE-8A53F3477B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1135334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F7C484-EB8B-0C61-EF29-057B896A3260}"/>
              </a:ext>
            </a:extLst>
          </p:cNvPr>
          <p:cNvSpPr txBox="1"/>
          <p:nvPr/>
        </p:nvSpPr>
        <p:spPr>
          <a:xfrm>
            <a:off x="525780" y="162908"/>
            <a:ext cx="10554595" cy="5309787"/>
          </a:xfrm>
          <a:prstGeom prst="rect">
            <a:avLst/>
          </a:prstGeom>
          <a:noFill/>
        </p:spPr>
        <p:txBody>
          <a:bodyPr wrap="square">
            <a:spAutoFit/>
          </a:bodyPr>
          <a:lstStyle/>
          <a:p>
            <a:pPr algn="l">
              <a:buNone/>
            </a:pPr>
            <a:r>
              <a:rPr lang="en-US" sz="3200" b="1" i="0">
                <a:effectLst/>
                <a:latin typeface="Public Sans Web"/>
              </a:rPr>
              <a:t>DOJ  JM  5-11.101 - Categories of Litigation/Prosecution</a:t>
            </a:r>
          </a:p>
          <a:p>
            <a:pPr algn="l">
              <a:buNone/>
            </a:pPr>
            <a:endParaRPr lang="en-US" sz="3200" b="1" i="0">
              <a:effectLst/>
              <a:latin typeface="Public Sans Web"/>
            </a:endParaRPr>
          </a:p>
          <a:p>
            <a:pPr algn="l">
              <a:buNone/>
            </a:pPr>
            <a:r>
              <a:rPr lang="en-US" sz="2800" b="0" i="0">
                <a:effectLst/>
                <a:latin typeface="Public Sans Web"/>
              </a:rPr>
              <a:t>Divided into four groups:</a:t>
            </a:r>
          </a:p>
          <a:p>
            <a:pPr algn="l">
              <a:lnSpc>
                <a:spcPct val="200000"/>
              </a:lnSpc>
              <a:buFont typeface="+mj-lt"/>
              <a:buAutoNum type="arabicPeriod"/>
            </a:pPr>
            <a:r>
              <a:rPr lang="en-US" sz="3200" b="1" i="0">
                <a:effectLst/>
                <a:latin typeface="Public Sans Web"/>
              </a:rPr>
              <a:t>Pollution Crimes</a:t>
            </a:r>
          </a:p>
          <a:p>
            <a:pPr algn="l">
              <a:lnSpc>
                <a:spcPct val="200000"/>
              </a:lnSpc>
              <a:buFont typeface="+mj-lt"/>
              <a:buAutoNum type="arabicPeriod"/>
            </a:pPr>
            <a:r>
              <a:rPr lang="en-US" sz="3200" b="1" i="0">
                <a:effectLst/>
                <a:latin typeface="Public Sans Web"/>
              </a:rPr>
              <a:t>Wildlife Crimes</a:t>
            </a:r>
          </a:p>
          <a:p>
            <a:pPr algn="l">
              <a:lnSpc>
                <a:spcPct val="200000"/>
              </a:lnSpc>
              <a:buFont typeface="+mj-lt"/>
              <a:buAutoNum type="arabicPeriod"/>
            </a:pPr>
            <a:r>
              <a:rPr lang="en-US" sz="3200" b="1" i="0">
                <a:effectLst/>
                <a:latin typeface="Public Sans Web"/>
              </a:rPr>
              <a:t>Animal Welfare Crimes</a:t>
            </a:r>
          </a:p>
          <a:p>
            <a:pPr algn="l">
              <a:lnSpc>
                <a:spcPct val="200000"/>
              </a:lnSpc>
              <a:buFont typeface="+mj-lt"/>
              <a:buAutoNum type="arabicPeriod"/>
            </a:pPr>
            <a:r>
              <a:rPr lang="en-US" sz="3200" b="1" i="0">
                <a:effectLst/>
                <a:latin typeface="Public Sans Web"/>
              </a:rPr>
              <a:t> Worker Safety Crimes</a:t>
            </a:r>
          </a:p>
        </p:txBody>
      </p:sp>
      <p:sp>
        <p:nvSpPr>
          <p:cNvPr id="3" name="Slide Number Placeholder 5">
            <a:extLst>
              <a:ext uri="{FF2B5EF4-FFF2-40B4-BE49-F238E27FC236}">
                <a16:creationId xmlns:a16="http://schemas.microsoft.com/office/drawing/2014/main" id="{34AA8E4A-C3C2-9804-1E1E-E8886276C10E}"/>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28</a:t>
            </a:fld>
            <a:endParaRPr lang="en-US" sz="1050">
              <a:latin typeface="Baskerville Old Face" panose="02020602080505020303" pitchFamily="18" charset="0"/>
            </a:endParaRPr>
          </a:p>
        </p:txBody>
      </p:sp>
    </p:spTree>
    <p:extLst>
      <p:ext uri="{BB962C8B-B14F-4D97-AF65-F5344CB8AC3E}">
        <p14:creationId xmlns:p14="http://schemas.microsoft.com/office/powerpoint/2010/main" val="2937071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F4D91F-9CF9-B210-0F61-A99DB6F86562}"/>
              </a:ext>
            </a:extLst>
          </p:cNvPr>
          <p:cNvSpPr txBox="1"/>
          <p:nvPr/>
        </p:nvSpPr>
        <p:spPr>
          <a:xfrm>
            <a:off x="340137" y="612845"/>
            <a:ext cx="11493582" cy="5139869"/>
          </a:xfrm>
          <a:prstGeom prst="rect">
            <a:avLst/>
          </a:prstGeom>
          <a:noFill/>
        </p:spPr>
        <p:txBody>
          <a:bodyPr wrap="square">
            <a:spAutoFit/>
          </a:bodyPr>
          <a:lstStyle/>
          <a:p>
            <a:pPr algn="l">
              <a:buNone/>
            </a:pPr>
            <a:r>
              <a:rPr lang="en-US" sz="2400" b="1" i="0">
                <a:effectLst/>
                <a:latin typeface="Public Sans Web"/>
              </a:rPr>
              <a:t>5-11.107 - Other </a:t>
            </a:r>
            <a:r>
              <a:rPr lang="en-US" sz="2400" b="1" i="0">
                <a:effectLst/>
                <a:highlight>
                  <a:srgbClr val="FF0000"/>
                </a:highlight>
                <a:latin typeface="Public Sans Web"/>
              </a:rPr>
              <a:t>Environmental Crimes Section Functions</a:t>
            </a:r>
            <a:r>
              <a:rPr lang="en-US" sz="2400" b="1" i="0">
                <a:effectLst/>
                <a:latin typeface="Public Sans Web"/>
              </a:rPr>
              <a:t>: Policy-Making; Support; Training to USAO;</a:t>
            </a:r>
          </a:p>
          <a:p>
            <a:pPr algn="l">
              <a:buNone/>
            </a:pPr>
            <a:r>
              <a:rPr lang="en-US" sz="2400" b="1" i="0">
                <a:effectLst/>
                <a:latin typeface="Public Sans Web"/>
              </a:rPr>
              <a:t>Exchanging Case Information; Information and Guidance Clearinghouse</a:t>
            </a:r>
          </a:p>
          <a:p>
            <a:pPr algn="l">
              <a:buNone/>
            </a:pPr>
            <a:endParaRPr lang="en-US" sz="2000" b="1">
              <a:latin typeface="Public Sans Web"/>
            </a:endParaRPr>
          </a:p>
          <a:p>
            <a:pPr algn="l">
              <a:buNone/>
            </a:pPr>
            <a:endParaRPr lang="en-US" sz="2000" b="1" i="0">
              <a:effectLst/>
              <a:latin typeface="Public Sans Web"/>
            </a:endParaRPr>
          </a:p>
          <a:p>
            <a:pPr algn="l">
              <a:buNone/>
            </a:pPr>
            <a:r>
              <a:rPr lang="en-US" b="0" i="0">
                <a:effectLst/>
                <a:latin typeface="Public Sans Web"/>
              </a:rPr>
              <a:t>In addition to its litigation activities, ECS has the following responsibilities:</a:t>
            </a:r>
          </a:p>
          <a:p>
            <a:pPr algn="l">
              <a:buFont typeface="Arial" panose="020B0604020202020204" pitchFamily="34" charset="0"/>
              <a:buChar char="•"/>
            </a:pPr>
            <a:r>
              <a:rPr lang="en-US" b="0" i="0">
                <a:effectLst/>
                <a:latin typeface="Public Sans Web"/>
              </a:rPr>
              <a:t>Setting policy nationally for the prosecution of environmental crimes, including pollution crimes, wildlife crimes, animal welfare crimes, and worker safety crimes;</a:t>
            </a:r>
          </a:p>
          <a:p>
            <a:pPr algn="l">
              <a:buFont typeface="Arial" panose="020B0604020202020204" pitchFamily="34" charset="0"/>
              <a:buChar char="•"/>
            </a:pPr>
            <a:r>
              <a:rPr lang="en-US" b="0" i="0">
                <a:effectLst/>
                <a:latin typeface="Public Sans Web"/>
              </a:rPr>
              <a:t>Providing training to United States Attorneys' Offices, federal investigative agencies, state and local authorities, law enforcement and regulatory personnel of foreign governments, and others;</a:t>
            </a:r>
          </a:p>
          <a:p>
            <a:pPr algn="l">
              <a:buFont typeface="Arial" panose="020B0604020202020204" pitchFamily="34" charset="0"/>
              <a:buChar char="•"/>
            </a:pPr>
            <a:endParaRPr lang="en-US">
              <a:latin typeface="Public Sans Web"/>
            </a:endParaRPr>
          </a:p>
          <a:p>
            <a:pPr algn="l">
              <a:buFont typeface="Arial" panose="020B0604020202020204" pitchFamily="34" charset="0"/>
              <a:buChar char="•"/>
            </a:pPr>
            <a:endParaRPr lang="en-US" b="0" i="0">
              <a:effectLst/>
              <a:latin typeface="Public Sans Web"/>
            </a:endParaRPr>
          </a:p>
          <a:p>
            <a:pPr algn="l">
              <a:buFont typeface="Arial" panose="020B0604020202020204" pitchFamily="34" charset="0"/>
              <a:buChar char="•"/>
            </a:pPr>
            <a:endParaRPr lang="en-US" b="0" i="0">
              <a:effectLst/>
              <a:latin typeface="Public Sans Web"/>
            </a:endParaRPr>
          </a:p>
          <a:p>
            <a:pPr algn="l">
              <a:buFont typeface="Arial" panose="020B0604020202020204" pitchFamily="34" charset="0"/>
              <a:buChar char="•"/>
            </a:pPr>
            <a:r>
              <a:rPr lang="en-US" b="0" i="0">
                <a:effectLst/>
                <a:latin typeface="Public Sans Web"/>
              </a:rPr>
              <a:t>Analyzing and commenting upon legislation that may affect environmental crimes prosecution;</a:t>
            </a:r>
          </a:p>
          <a:p>
            <a:pPr algn="l">
              <a:buFont typeface="Arial" panose="020B0604020202020204" pitchFamily="34" charset="0"/>
              <a:buChar char="•"/>
            </a:pPr>
            <a:r>
              <a:rPr lang="en-US" b="0" i="0">
                <a:effectLst/>
                <a:latin typeface="Public Sans Web"/>
              </a:rPr>
              <a:t>Liaising with foreign officials and with organizations concerned with international environmental violations; and</a:t>
            </a:r>
          </a:p>
          <a:p>
            <a:pPr algn="l">
              <a:buFont typeface="Arial" panose="020B0604020202020204" pitchFamily="34" charset="0"/>
              <a:buChar char="•"/>
            </a:pPr>
            <a:r>
              <a:rPr lang="en-US" b="0" i="0">
                <a:effectLst/>
                <a:latin typeface="Public Sans Web"/>
              </a:rPr>
              <a:t>Providing expertise, information, and support for environmental prosecutions nationally, including acting as a clearinghouse for prosecution-related information and materials.</a:t>
            </a:r>
          </a:p>
        </p:txBody>
      </p:sp>
      <p:sp>
        <p:nvSpPr>
          <p:cNvPr id="5" name="Slide Number Placeholder 5">
            <a:extLst>
              <a:ext uri="{FF2B5EF4-FFF2-40B4-BE49-F238E27FC236}">
                <a16:creationId xmlns:a16="http://schemas.microsoft.com/office/drawing/2014/main" id="{202C5645-BF4B-2CC4-A3A9-3F6BA598E25E}"/>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29</a:t>
            </a:fld>
            <a:endParaRPr lang="en-US" sz="1050">
              <a:latin typeface="Baskerville Old Face" panose="02020602080505020303" pitchFamily="18" charset="0"/>
            </a:endParaRPr>
          </a:p>
        </p:txBody>
      </p:sp>
    </p:spTree>
    <p:extLst>
      <p:ext uri="{BB962C8B-B14F-4D97-AF65-F5344CB8AC3E}">
        <p14:creationId xmlns:p14="http://schemas.microsoft.com/office/powerpoint/2010/main" val="2264205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8E5474-8EC2-F7DC-F852-0125C0CB60BB}"/>
              </a:ext>
            </a:extLst>
          </p:cNvPr>
          <p:cNvSpPr>
            <a:spLocks noGrp="1"/>
          </p:cNvSpPr>
          <p:nvPr>
            <p:ph type="title"/>
          </p:nvPr>
        </p:nvSpPr>
        <p:spPr>
          <a:xfrm>
            <a:off x="308387" y="757766"/>
            <a:ext cx="11525332" cy="5536354"/>
          </a:xfrm>
        </p:spPr>
        <p:txBody>
          <a:bodyPr>
            <a:normAutofit/>
          </a:bodyPr>
          <a:lstStyle/>
          <a:p>
            <a:pPr algn="ctr"/>
            <a:r>
              <a:rPr lang="en-US"/>
              <a:t>Why do we  need to know about criminal enforcement?</a:t>
            </a:r>
            <a:br>
              <a:rPr lang="en-US"/>
            </a:br>
            <a:br>
              <a:rPr lang="en-US"/>
            </a:br>
            <a:br>
              <a:rPr lang="en-US"/>
            </a:br>
            <a:r>
              <a:rPr lang="en-US" sz="3200" b="0"/>
              <a:t>Where there is civil or administrative cause of action, there may very well be a criminal prosecution.</a:t>
            </a:r>
          </a:p>
        </p:txBody>
      </p:sp>
      <p:sp>
        <p:nvSpPr>
          <p:cNvPr id="8" name="Slide Number Placeholder 5">
            <a:extLst>
              <a:ext uri="{FF2B5EF4-FFF2-40B4-BE49-F238E27FC236}">
                <a16:creationId xmlns:a16="http://schemas.microsoft.com/office/drawing/2014/main" id="{BBF07CFD-B8E1-EF14-E124-3367C687EBED}"/>
              </a:ext>
            </a:extLst>
          </p:cNvPr>
          <p:cNvSpPr>
            <a:spLocks noGrp="1"/>
          </p:cNvSpPr>
          <p:nvPr>
            <p:ph type="sldNum" sz="quarter" idx="12"/>
          </p:nvPr>
        </p:nvSpPr>
        <p:spPr>
          <a:xfrm>
            <a:off x="11798610" y="6232062"/>
            <a:ext cx="286439" cy="569045"/>
          </a:xfrm>
          <a:ln>
            <a:noFill/>
          </a:ln>
          <a:effectLst/>
        </p:spPr>
        <p:txBody>
          <a:bodyPr/>
          <a:lstStyle/>
          <a:p>
            <a:fld id="{6E91CC32-6A6B-4E2E-BBA1-6864F305DA26}" type="slidenum">
              <a:rPr lang="en-US" sz="1600" smtClean="0">
                <a:latin typeface="Baskerville Old Face" panose="02020602080505020303" pitchFamily="18" charset="0"/>
              </a:rPr>
              <a:t>3</a:t>
            </a:fld>
            <a:endParaRPr lang="en-US" sz="1050">
              <a:latin typeface="Baskerville Old Face" panose="02020602080505020303" pitchFamily="18" charset="0"/>
            </a:endParaRPr>
          </a:p>
        </p:txBody>
      </p:sp>
      <p:pic>
        <p:nvPicPr>
          <p:cNvPr id="3" name="Graphic 2" descr="Candy cane with solid fill">
            <a:extLst>
              <a:ext uri="{FF2B5EF4-FFF2-40B4-BE49-F238E27FC236}">
                <a16:creationId xmlns:a16="http://schemas.microsoft.com/office/drawing/2014/main" id="{C5A25230-7D2F-3528-AE8B-8695345F61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2169659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137F8C-4F5F-A65F-3F8D-2972ED8AC145}"/>
              </a:ext>
            </a:extLst>
          </p:cNvPr>
          <p:cNvSpPr txBox="1"/>
          <p:nvPr/>
        </p:nvSpPr>
        <p:spPr>
          <a:xfrm>
            <a:off x="135835" y="220686"/>
            <a:ext cx="11838710" cy="6599564"/>
          </a:xfrm>
          <a:prstGeom prst="rect">
            <a:avLst/>
          </a:prstGeom>
          <a:noFill/>
        </p:spPr>
        <p:txBody>
          <a:bodyPr wrap="square">
            <a:spAutoFit/>
          </a:bodyPr>
          <a:lstStyle/>
          <a:p>
            <a:r>
              <a:rPr lang="en-US" sz="2400" b="1"/>
              <a:t>DOJ  JM  5-11.112 - Parallel Proceedings (Federal)</a:t>
            </a:r>
          </a:p>
          <a:p>
            <a:endParaRPr lang="en-US" sz="2400" b="1"/>
          </a:p>
          <a:p>
            <a:pPr>
              <a:lnSpc>
                <a:spcPct val="150000"/>
              </a:lnSpc>
            </a:pPr>
            <a:r>
              <a:rPr lang="en-US">
                <a:highlight>
                  <a:srgbClr val="0000FF"/>
                </a:highlight>
              </a:rPr>
              <a:t>Because many of the environmental statutes specifically provide for criminal, civil, </a:t>
            </a:r>
            <a:r>
              <a:rPr lang="en-US" u="sng">
                <a:highlight>
                  <a:srgbClr val="0000FF"/>
                </a:highlight>
              </a:rPr>
              <a:t>and</a:t>
            </a:r>
            <a:r>
              <a:rPr lang="en-US">
                <a:highlight>
                  <a:srgbClr val="0000FF"/>
                </a:highlight>
              </a:rPr>
              <a:t> administrative sanctions</a:t>
            </a:r>
            <a:r>
              <a:rPr lang="en-US"/>
              <a:t> (see, e.g., 33 U.S.C. § 1319(a), (b), (c), and (d)), </a:t>
            </a:r>
            <a:r>
              <a:rPr lang="en-US">
                <a:highlight>
                  <a:srgbClr val="0000FF"/>
                </a:highlight>
              </a:rPr>
              <a:t>this is an area of the law in which parallel proceedings occur with frequency. </a:t>
            </a:r>
            <a:r>
              <a:rPr lang="en-US"/>
              <a:t>Such proceedings may be appropriate, for example, when in the course of a civil case the government receives evidence of deliberate violations of the law meriting criminal prosecution or when a criminal investigation uncovers evidence of an on-going violation causing environmental contamination that should be stopped quickly through an injunctive action.</a:t>
            </a:r>
          </a:p>
          <a:p>
            <a:pPr>
              <a:lnSpc>
                <a:spcPct val="150000"/>
              </a:lnSpc>
            </a:pPr>
            <a:endParaRPr lang="en-US"/>
          </a:p>
          <a:p>
            <a:pPr>
              <a:lnSpc>
                <a:spcPct val="150000"/>
              </a:lnSpc>
            </a:pPr>
            <a:r>
              <a:rPr lang="en-US"/>
              <a:t>Although they may be appropriate in particular circumstances, parallel proceedings must be handled carefully in order to avoid allegations of </a:t>
            </a:r>
            <a:r>
              <a:rPr lang="en-US">
                <a:highlight>
                  <a:srgbClr val="0000FF"/>
                </a:highlight>
              </a:rPr>
              <a:t>improper release of grand jury material or abuse of civil process</a:t>
            </a:r>
            <a:r>
              <a:rPr lang="en-US"/>
              <a:t>. </a:t>
            </a:r>
          </a:p>
          <a:p>
            <a:pPr>
              <a:lnSpc>
                <a:spcPct val="150000"/>
              </a:lnSpc>
            </a:pPr>
            <a:endParaRPr lang="en-US"/>
          </a:p>
          <a:p>
            <a:pPr>
              <a:lnSpc>
                <a:spcPct val="150000"/>
              </a:lnSpc>
            </a:pPr>
            <a:r>
              <a:rPr lang="en-US"/>
              <a:t>Therefore, in any case under any of the statutes identified in JM 5-11.101 in which parallel proceedings arise, the United States Attorney's Office may find it useful to contact the Environmental Crimes Section for assistance in coordinating the parallel proceedings. See also JM Chapter 1-12.000; ENRD Directive No. 2016-12.</a:t>
            </a:r>
          </a:p>
        </p:txBody>
      </p:sp>
      <p:sp>
        <p:nvSpPr>
          <p:cNvPr id="5" name="Slide Number Placeholder 5">
            <a:extLst>
              <a:ext uri="{FF2B5EF4-FFF2-40B4-BE49-F238E27FC236}">
                <a16:creationId xmlns:a16="http://schemas.microsoft.com/office/drawing/2014/main" id="{61E8882B-C987-C9E6-8C53-F1F9149E671F}"/>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30</a:t>
            </a:fld>
            <a:endParaRPr lang="en-US" sz="1050">
              <a:latin typeface="Baskerville Old Face" panose="02020602080505020303" pitchFamily="18" charset="0"/>
            </a:endParaRPr>
          </a:p>
        </p:txBody>
      </p:sp>
      <p:pic>
        <p:nvPicPr>
          <p:cNvPr id="2" name="Graphic 1" descr="Candy cane with solid fill">
            <a:extLst>
              <a:ext uri="{FF2B5EF4-FFF2-40B4-BE49-F238E27FC236}">
                <a16:creationId xmlns:a16="http://schemas.microsoft.com/office/drawing/2014/main" id="{0195CF51-3453-78EC-A9B5-E14DB47EC9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357407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82E881-8879-6030-4F5C-C357078325F0}"/>
              </a:ext>
            </a:extLst>
          </p:cNvPr>
          <p:cNvSpPr txBox="1"/>
          <p:nvPr/>
        </p:nvSpPr>
        <p:spPr>
          <a:xfrm>
            <a:off x="678873" y="785474"/>
            <a:ext cx="10058400" cy="5509200"/>
          </a:xfrm>
          <a:prstGeom prst="rect">
            <a:avLst/>
          </a:prstGeom>
          <a:noFill/>
        </p:spPr>
        <p:txBody>
          <a:bodyPr wrap="square">
            <a:spAutoFit/>
          </a:bodyPr>
          <a:lstStyle/>
          <a:p>
            <a:r>
              <a:rPr lang="en-US" sz="3200"/>
              <a:t>US DOJ, Justice Manual </a:t>
            </a:r>
          </a:p>
          <a:p>
            <a:r>
              <a:rPr lang="en-US" sz="3200"/>
              <a:t>5-11.113 - Coordination with State Programs</a:t>
            </a:r>
          </a:p>
          <a:p>
            <a:endParaRPr lang="en-US" sz="3200"/>
          </a:p>
          <a:p>
            <a:r>
              <a:rPr lang="en-US" sz="3200"/>
              <a:t>Most states have environmental enforcement programs that overlap, in whole or in part, with federal programs. United States Attorneys should familiarize themselves with state environmental enforcement laws and state enforcement officials. Particular attention should be directed toward the following aspects of state-federal relations in the environmental enforcement field:</a:t>
            </a:r>
          </a:p>
        </p:txBody>
      </p:sp>
      <p:sp>
        <p:nvSpPr>
          <p:cNvPr id="5" name="Slide Number Placeholder 5">
            <a:extLst>
              <a:ext uri="{FF2B5EF4-FFF2-40B4-BE49-F238E27FC236}">
                <a16:creationId xmlns:a16="http://schemas.microsoft.com/office/drawing/2014/main" id="{D553966A-EAE3-CE6C-A9D6-76E09CA50932}"/>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31</a:t>
            </a:fld>
            <a:endParaRPr lang="en-US" sz="1050">
              <a:latin typeface="Baskerville Old Face" panose="02020602080505020303" pitchFamily="18" charset="0"/>
            </a:endParaRPr>
          </a:p>
        </p:txBody>
      </p:sp>
    </p:spTree>
    <p:extLst>
      <p:ext uri="{BB962C8B-B14F-4D97-AF65-F5344CB8AC3E}">
        <p14:creationId xmlns:p14="http://schemas.microsoft.com/office/powerpoint/2010/main" val="215359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044C0C-EF53-4AB2-BF03-367FE32862B2}"/>
              </a:ext>
            </a:extLst>
          </p:cNvPr>
          <p:cNvSpPr txBox="1"/>
          <p:nvPr/>
        </p:nvSpPr>
        <p:spPr>
          <a:xfrm>
            <a:off x="253540" y="1647228"/>
            <a:ext cx="10143123" cy="4524315"/>
          </a:xfrm>
          <a:prstGeom prst="rect">
            <a:avLst/>
          </a:prstGeom>
          <a:noFill/>
        </p:spPr>
        <p:txBody>
          <a:bodyPr wrap="square">
            <a:spAutoFit/>
          </a:bodyPr>
          <a:lstStyle/>
          <a:p>
            <a:r>
              <a:rPr lang="en-US" sz="3200">
                <a:effectLst/>
                <a:latin typeface="Aptos" panose="020B0004020202020204" pitchFamily="34" charset="0"/>
                <a:ea typeface="Aptos" panose="020B0004020202020204" pitchFamily="34" charset="0"/>
                <a:cs typeface="Times New Roman" panose="02020603050405020304" pitchFamily="18" charset="0"/>
              </a:rPr>
              <a:t>Acknowledging that “not all corporate misconduct warrants prosecution”, the </a:t>
            </a:r>
            <a:r>
              <a:rPr lang="en-US" sz="3200">
                <a:effectLst/>
                <a:highlight>
                  <a:srgbClr val="FF0000"/>
                </a:highlight>
                <a:latin typeface="Aptos" panose="020B0004020202020204" pitchFamily="34" charset="0"/>
                <a:ea typeface="Aptos" panose="020B0004020202020204" pitchFamily="34" charset="0"/>
                <a:cs typeface="Times New Roman" panose="02020603050405020304" pitchFamily="18" charset="0"/>
              </a:rPr>
              <a:t>DOJ is encouraging companies to self-report violations</a:t>
            </a:r>
            <a:r>
              <a:rPr lang="en-US" sz="3200">
                <a:effectLst/>
                <a:latin typeface="Aptos" panose="020B0004020202020204" pitchFamily="34" charset="0"/>
                <a:ea typeface="Aptos" panose="020B0004020202020204" pitchFamily="34" charset="0"/>
                <a:cs typeface="Times New Roman" panose="02020603050405020304" pitchFamily="18" charset="0"/>
              </a:rPr>
              <a:t>. </a:t>
            </a:r>
          </a:p>
          <a:p>
            <a:endParaRPr lang="en-US" sz="3200">
              <a:latin typeface="Aptos" panose="020B0004020202020204" pitchFamily="34" charset="0"/>
              <a:ea typeface="Aptos" panose="020B0004020202020204" pitchFamily="34" charset="0"/>
              <a:cs typeface="Times New Roman" panose="02020603050405020304" pitchFamily="18" charset="0"/>
            </a:endParaRPr>
          </a:p>
          <a:p>
            <a:r>
              <a:rPr lang="en-US" sz="3200" i="1">
                <a:effectLst/>
                <a:highlight>
                  <a:srgbClr val="FF0000"/>
                </a:highlight>
                <a:latin typeface="Aptos" panose="020B0004020202020204" pitchFamily="34" charset="0"/>
                <a:ea typeface="Aptos" panose="020B0004020202020204" pitchFamily="34" charset="0"/>
                <a:cs typeface="Times New Roman" panose="02020603050405020304" pitchFamily="18" charset="0"/>
              </a:rPr>
              <a:t>In emphasizing its dedication to equality and fairness</a:t>
            </a:r>
            <a:r>
              <a:rPr lang="en-US" sz="3200">
                <a:effectLst/>
                <a:latin typeface="Aptos" panose="020B0004020202020204" pitchFamily="34" charset="0"/>
                <a:ea typeface="Aptos" panose="020B0004020202020204" pitchFamily="34" charset="0"/>
                <a:cs typeface="Times New Roman" panose="02020603050405020304" pitchFamily="18" charset="0"/>
              </a:rPr>
              <a:t>, the Department has revised the Corporate Enforcement and Voluntary Self-Disclosure Policy (CEP) to now offer clearer benefits — such as potential declinations and fine reductions .  </a:t>
            </a:r>
            <a:endParaRPr lang="en-US" sz="3200"/>
          </a:p>
        </p:txBody>
      </p:sp>
      <p:sp>
        <p:nvSpPr>
          <p:cNvPr id="5" name="Slide Number Placeholder 5">
            <a:extLst>
              <a:ext uri="{FF2B5EF4-FFF2-40B4-BE49-F238E27FC236}">
                <a16:creationId xmlns:a16="http://schemas.microsoft.com/office/drawing/2014/main" id="{680307DF-8E02-AAB3-C9A2-78667D383F3D}"/>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32</a:t>
            </a:fld>
            <a:endParaRPr lang="en-US" sz="1050">
              <a:latin typeface="Baskerville Old Face" panose="02020602080505020303" pitchFamily="18" charset="0"/>
            </a:endParaRPr>
          </a:p>
        </p:txBody>
      </p:sp>
      <p:sp>
        <p:nvSpPr>
          <p:cNvPr id="7" name="TextBox 6">
            <a:extLst>
              <a:ext uri="{FF2B5EF4-FFF2-40B4-BE49-F238E27FC236}">
                <a16:creationId xmlns:a16="http://schemas.microsoft.com/office/drawing/2014/main" id="{B7AF9C94-9CEA-0F51-1B3C-8E716DB33AF9}"/>
              </a:ext>
            </a:extLst>
          </p:cNvPr>
          <p:cNvSpPr txBox="1"/>
          <p:nvPr/>
        </p:nvSpPr>
        <p:spPr>
          <a:xfrm>
            <a:off x="1669893" y="662343"/>
            <a:ext cx="8852212" cy="984885"/>
          </a:xfrm>
          <a:prstGeom prst="rect">
            <a:avLst/>
          </a:prstGeom>
          <a:noFill/>
        </p:spPr>
        <p:txBody>
          <a:bodyPr wrap="square" rtlCol="0">
            <a:spAutoFit/>
          </a:bodyPr>
          <a:lstStyle/>
          <a:p>
            <a:r>
              <a:rPr lang="en-US" sz="4000" u="sng">
                <a:latin typeface="Aptos" panose="020B0004020202020204" pitchFamily="34" charset="0"/>
                <a:ea typeface="Aptos" panose="020B0004020202020204" pitchFamily="34" charset="0"/>
                <a:cs typeface="Times New Roman" panose="02020603050405020304" pitchFamily="18" charset="0"/>
              </a:rPr>
              <a:t>Incentives for Corporate Self-Reporting </a:t>
            </a:r>
          </a:p>
          <a:p>
            <a:endParaRPr lang="en-US"/>
          </a:p>
        </p:txBody>
      </p:sp>
      <p:pic>
        <p:nvPicPr>
          <p:cNvPr id="2" name="Graphic 1" descr="Candy cane with solid fill">
            <a:extLst>
              <a:ext uri="{FF2B5EF4-FFF2-40B4-BE49-F238E27FC236}">
                <a16:creationId xmlns:a16="http://schemas.microsoft.com/office/drawing/2014/main" id="{3E6D280E-E411-42E6-6A8D-325E03EF39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834" y="0"/>
            <a:ext cx="577349" cy="577349"/>
          </a:xfrm>
          <a:prstGeom prst="rect">
            <a:avLst/>
          </a:prstGeom>
        </p:spPr>
      </p:pic>
      <p:pic>
        <p:nvPicPr>
          <p:cNvPr id="3" name="Picture 2" descr="Sure!">
            <a:extLst>
              <a:ext uri="{FF2B5EF4-FFF2-40B4-BE49-F238E27FC236}">
                <a16:creationId xmlns:a16="http://schemas.microsoft.com/office/drawing/2014/main" id="{9C020C61-6AB5-8F53-718E-5BC6667FC2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2660" y1="10309" x2="52660" y2="10309"/>
                        <a14:foregroundMark x1="65106" y1="50928" x2="65106" y2="50928"/>
                        <a14:foregroundMark x1="62872" y1="49485" x2="62872" y2="49485"/>
                        <a14:foregroundMark x1="50106" y1="47216" x2="50106" y2="47216"/>
                        <a14:foregroundMark x1="46383" y1="47216" x2="46383" y2="47216"/>
                      </a14:backgroundRemoval>
                    </a14:imgEffect>
                  </a14:imgLayer>
                </a14:imgProps>
              </a:ext>
              <a:ext uri="{28A0092B-C50C-407E-A947-70E740481C1C}">
                <a14:useLocalDpi xmlns:a14="http://schemas.microsoft.com/office/drawing/2010/main" val="0"/>
              </a:ext>
            </a:extLst>
          </a:blip>
          <a:srcRect/>
          <a:stretch>
            <a:fillRect/>
          </a:stretch>
        </p:blipFill>
        <p:spPr bwMode="auto">
          <a:xfrm>
            <a:off x="8340243" y="1647228"/>
            <a:ext cx="4821091" cy="2488837"/>
          </a:xfrm>
          <a:prstGeom prst="rect">
            <a:avLst/>
          </a:prstGeom>
          <a:noFill/>
          <a:ln>
            <a:noFill/>
          </a:ln>
        </p:spPr>
      </p:pic>
    </p:spTree>
    <p:extLst>
      <p:ext uri="{BB962C8B-B14F-4D97-AF65-F5344CB8AC3E}">
        <p14:creationId xmlns:p14="http://schemas.microsoft.com/office/powerpoint/2010/main" val="3423218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8E053-46AD-324B-8677-647FDE24EEC8}"/>
              </a:ext>
            </a:extLst>
          </p:cNvPr>
          <p:cNvSpPr>
            <a:spLocks noGrp="1"/>
          </p:cNvSpPr>
          <p:nvPr>
            <p:ph type="title"/>
          </p:nvPr>
        </p:nvSpPr>
        <p:spPr>
          <a:xfrm>
            <a:off x="267520" y="216337"/>
            <a:ext cx="4641247" cy="6425326"/>
          </a:xfrm>
        </p:spPr>
        <p:txBody>
          <a:bodyPr>
            <a:normAutofit/>
          </a:bodyPr>
          <a:lstStyle/>
          <a:p>
            <a:pPr algn="ctr"/>
            <a:br>
              <a:rPr lang="en-US" sz="5600"/>
            </a:br>
            <a:r>
              <a:rPr lang="en-US" sz="4800"/>
              <a:t>STATE OF TEXAS</a:t>
            </a:r>
            <a:br>
              <a:rPr lang="en-US" sz="5600"/>
            </a:br>
            <a:br>
              <a:rPr lang="en-US" sz="2400"/>
            </a:br>
            <a:r>
              <a:rPr lang="en-US" sz="2400"/>
              <a:t>STATUTES &amp; CODES</a:t>
            </a:r>
            <a:br>
              <a:rPr lang="en-US" sz="2400"/>
            </a:br>
            <a:r>
              <a:rPr lang="en-US" sz="2400"/>
              <a:t>CRIMINAL PROVISIONS</a:t>
            </a:r>
            <a:br>
              <a:rPr lang="en-US" sz="2400"/>
            </a:br>
            <a:br>
              <a:rPr lang="en-US" sz="5600"/>
            </a:br>
            <a:br>
              <a:rPr lang="en-US" sz="5600"/>
            </a:br>
            <a:br>
              <a:rPr lang="en-US" sz="5600"/>
            </a:br>
            <a:endParaRPr lang="en-US" sz="5600"/>
          </a:p>
        </p:txBody>
      </p:sp>
      <p:sp>
        <p:nvSpPr>
          <p:cNvPr id="7" name="Slide Number Placeholder 5">
            <a:extLst>
              <a:ext uri="{FF2B5EF4-FFF2-40B4-BE49-F238E27FC236}">
                <a16:creationId xmlns:a16="http://schemas.microsoft.com/office/drawing/2014/main" id="{BCE4449A-426A-A35A-694C-E5D84C5B3765}"/>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33</a:t>
            </a:fld>
            <a:endParaRPr lang="en-US" sz="1050">
              <a:latin typeface="Baskerville Old Face" panose="02020602080505020303" pitchFamily="18" charset="0"/>
            </a:endParaRPr>
          </a:p>
        </p:txBody>
      </p:sp>
      <p:graphicFrame>
        <p:nvGraphicFramePr>
          <p:cNvPr id="8" name="Table 7">
            <a:extLst>
              <a:ext uri="{FF2B5EF4-FFF2-40B4-BE49-F238E27FC236}">
                <a16:creationId xmlns:a16="http://schemas.microsoft.com/office/drawing/2014/main" id="{5C2556F4-46B6-854E-66DF-BE82CAA0E03B}"/>
              </a:ext>
            </a:extLst>
          </p:cNvPr>
          <p:cNvGraphicFramePr>
            <a:graphicFrameLocks noGrp="1"/>
          </p:cNvGraphicFramePr>
          <p:nvPr>
            <p:extLst>
              <p:ext uri="{D42A27DB-BD31-4B8C-83A1-F6EECF244321}">
                <p14:modId xmlns:p14="http://schemas.microsoft.com/office/powerpoint/2010/main" val="2591269555"/>
              </p:ext>
            </p:extLst>
          </p:nvPr>
        </p:nvGraphicFramePr>
        <p:xfrm>
          <a:off x="5331417" y="92994"/>
          <a:ext cx="6280362" cy="6686500"/>
        </p:xfrm>
        <a:graphic>
          <a:graphicData uri="http://schemas.openxmlformats.org/drawingml/2006/table">
            <a:tbl>
              <a:tblPr bandRow="1">
                <a:tableStyleId>{69CF1AB2-1976-4502-BF36-3FF5EA218861}</a:tableStyleId>
              </a:tblPr>
              <a:tblGrid>
                <a:gridCol w="6280362">
                  <a:extLst>
                    <a:ext uri="{9D8B030D-6E8A-4147-A177-3AD203B41FA5}">
                      <a16:colId xmlns:a16="http://schemas.microsoft.com/office/drawing/2014/main" val="2573153432"/>
                    </a:ext>
                  </a:extLst>
                </a:gridCol>
              </a:tblGrid>
              <a:tr h="583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Solid Waste – Chapters 361 and 365 of the </a:t>
                      </a:r>
                      <a:r>
                        <a:rPr lang="en-US" sz="1800"/>
                        <a:t>Health</a:t>
                      </a:r>
                      <a:r>
                        <a:rPr lang="en-US" sz="1600"/>
                        <a:t> and Safety Code </a:t>
                      </a:r>
                    </a:p>
                  </a:txBody>
                  <a:tcPr/>
                </a:tc>
                <a:extLst>
                  <a:ext uri="{0D108BD9-81ED-4DB2-BD59-A6C34878D82A}">
                    <a16:rowId xmlns:a16="http://schemas.microsoft.com/office/drawing/2014/main" val="1706660929"/>
                  </a:ext>
                </a:extLst>
              </a:tr>
              <a:tr h="427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Water Pollution – Chapter 7 of the Texas Water Code </a:t>
                      </a:r>
                    </a:p>
                  </a:txBody>
                  <a:tcPr/>
                </a:tc>
                <a:extLst>
                  <a:ext uri="{0D108BD9-81ED-4DB2-BD59-A6C34878D82A}">
                    <a16:rowId xmlns:a16="http://schemas.microsoft.com/office/drawing/2014/main" val="3603868141"/>
                  </a:ext>
                </a:extLst>
              </a:tr>
              <a:tr h="554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Air Pollution – Texas Clean Air Act § 7.177 - § 7.183 of the Texas Water Code (Includes Endangerment Crimes) </a:t>
                      </a:r>
                    </a:p>
                  </a:txBody>
                  <a:tcPr/>
                </a:tc>
                <a:extLst>
                  <a:ext uri="{0D108BD9-81ED-4DB2-BD59-A6C34878D82A}">
                    <a16:rowId xmlns:a16="http://schemas.microsoft.com/office/drawing/2014/main" val="2417144729"/>
                  </a:ext>
                </a:extLst>
              </a:tr>
              <a:tr h="554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Used oil violations - Chapter 7 of the Water Code, § 7.176, 30 TAC, 40 CFR 279.22</a:t>
                      </a:r>
                    </a:p>
                  </a:txBody>
                  <a:tcPr/>
                </a:tc>
                <a:extLst>
                  <a:ext uri="{0D108BD9-81ED-4DB2-BD59-A6C34878D82A}">
                    <a16:rowId xmlns:a16="http://schemas.microsoft.com/office/drawing/2014/main" val="356796454"/>
                  </a:ext>
                </a:extLst>
              </a:tr>
              <a:tr h="554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Hazardous Waste Pollution - § 7.163 of the Texas Water Code. See 40CFR for definition of hazardous waste</a:t>
                      </a:r>
                    </a:p>
                  </a:txBody>
                  <a:tcPr/>
                </a:tc>
                <a:extLst>
                  <a:ext uri="{0D108BD9-81ED-4DB2-BD59-A6C34878D82A}">
                    <a16:rowId xmlns:a16="http://schemas.microsoft.com/office/drawing/2014/main" val="1706703231"/>
                  </a:ext>
                </a:extLst>
              </a:tr>
              <a:tr h="427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Illegal Dumping – Health and Safety Code, § 365.012</a:t>
                      </a:r>
                    </a:p>
                  </a:txBody>
                  <a:tcPr/>
                </a:tc>
                <a:extLst>
                  <a:ext uri="{0D108BD9-81ED-4DB2-BD59-A6C34878D82A}">
                    <a16:rowId xmlns:a16="http://schemas.microsoft.com/office/drawing/2014/main" val="3881349541"/>
                  </a:ext>
                </a:extLst>
              </a:tr>
              <a:tr h="554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Traditional Penal Code Offenses –Tampering with a Government Record. § 37.10</a:t>
                      </a:r>
                    </a:p>
                  </a:txBody>
                  <a:tcPr/>
                </a:tc>
                <a:extLst>
                  <a:ext uri="{0D108BD9-81ED-4DB2-BD59-A6C34878D82A}">
                    <a16:rowId xmlns:a16="http://schemas.microsoft.com/office/drawing/2014/main" val="3486192430"/>
                  </a:ext>
                </a:extLst>
              </a:tr>
              <a:tr h="1021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Texas Park and Wildlife Cases – Sewage discharges from boats; industrial waste discharges (fish houses/seafood processors); prohibited species cases (non-native fish/plant life); Parks and Wildlife Code</a:t>
                      </a:r>
                    </a:p>
                  </a:txBody>
                  <a:tcPr/>
                </a:tc>
                <a:extLst>
                  <a:ext uri="{0D108BD9-81ED-4DB2-BD59-A6C34878D82A}">
                    <a16:rowId xmlns:a16="http://schemas.microsoft.com/office/drawing/2014/main" val="1819102965"/>
                  </a:ext>
                </a:extLst>
              </a:tr>
              <a:tr h="427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Medical Waste – Health and Safety Code; Water Code </a:t>
                      </a:r>
                    </a:p>
                  </a:txBody>
                  <a:tcPr/>
                </a:tc>
                <a:extLst>
                  <a:ext uri="{0D108BD9-81ED-4DB2-BD59-A6C34878D82A}">
                    <a16:rowId xmlns:a16="http://schemas.microsoft.com/office/drawing/2014/main" val="3928416270"/>
                  </a:ext>
                </a:extLst>
              </a:tr>
              <a:tr h="427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False Statements, Water Code § 7.149; punishment scale § 7.187</a:t>
                      </a:r>
                    </a:p>
                  </a:txBody>
                  <a:tcPr/>
                </a:tc>
                <a:extLst>
                  <a:ext uri="{0D108BD9-81ED-4DB2-BD59-A6C34878D82A}">
                    <a16:rowId xmlns:a16="http://schemas.microsoft.com/office/drawing/2014/main" val="1196183248"/>
                  </a:ext>
                </a:extLst>
              </a:tr>
              <a:tr h="427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Motor Tax Fuel Violations – Tax Code Chapter 162 </a:t>
                      </a:r>
                    </a:p>
                  </a:txBody>
                  <a:tcPr/>
                </a:tc>
                <a:extLst>
                  <a:ext uri="{0D108BD9-81ED-4DB2-BD59-A6C34878D82A}">
                    <a16:rowId xmlns:a16="http://schemas.microsoft.com/office/drawing/2014/main" val="1619739401"/>
                  </a:ext>
                </a:extLst>
              </a:tr>
              <a:tr h="554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SEPARATE offenses (Sec. 7.186); REPEAT offenses (Sec. 7.188)</a:t>
                      </a:r>
                    </a:p>
                  </a:txBody>
                  <a:tcPr/>
                </a:tc>
                <a:extLst>
                  <a:ext uri="{0D108BD9-81ED-4DB2-BD59-A6C34878D82A}">
                    <a16:rowId xmlns:a16="http://schemas.microsoft.com/office/drawing/2014/main" val="1349455203"/>
                  </a:ext>
                </a:extLst>
              </a:tr>
            </a:tbl>
          </a:graphicData>
        </a:graphic>
      </p:graphicFrame>
    </p:spTree>
    <p:extLst>
      <p:ext uri="{BB962C8B-B14F-4D97-AF65-F5344CB8AC3E}">
        <p14:creationId xmlns:p14="http://schemas.microsoft.com/office/powerpoint/2010/main" val="536226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2C8C-DC71-B32D-5BC6-C8DBED02E2DA}"/>
              </a:ext>
            </a:extLst>
          </p:cNvPr>
          <p:cNvSpPr>
            <a:spLocks noGrp="1"/>
          </p:cNvSpPr>
          <p:nvPr>
            <p:ph type="title"/>
          </p:nvPr>
        </p:nvSpPr>
        <p:spPr>
          <a:xfrm>
            <a:off x="681925" y="2014780"/>
            <a:ext cx="10847055" cy="4631116"/>
          </a:xfrm>
        </p:spPr>
        <p:txBody>
          <a:bodyPr>
            <a:normAutofit fontScale="90000"/>
          </a:bodyPr>
          <a:lstStyle/>
          <a:p>
            <a:r>
              <a:rPr lang="en-US" sz="2200" b="0"/>
              <a:t>- Applicable to criminal prosecution of environmental violations of Water Code, the Health and Safety Code, (or of any other statute, rule, order, permit, or </a:t>
            </a:r>
            <a:br>
              <a:rPr lang="en-US" sz="2200" b="0"/>
            </a:br>
            <a:r>
              <a:rPr lang="en-US" sz="2200" b="0"/>
              <a:t>other decision of the commission that is within the commission's jurisdiction) </a:t>
            </a:r>
            <a:br>
              <a:rPr lang="en-US" sz="2200" b="0"/>
            </a:br>
            <a:br>
              <a:rPr lang="en-US" sz="2200" b="0"/>
            </a:br>
            <a:r>
              <a:rPr lang="en-US" sz="2200" b="0">
                <a:highlight>
                  <a:srgbClr val="FF0000"/>
                </a:highlight>
              </a:rPr>
              <a:t>Permit related to conduct </a:t>
            </a:r>
            <a:br>
              <a:rPr lang="en-US" sz="2200" b="0"/>
            </a:br>
            <a:br>
              <a:rPr lang="en-US" sz="2200" b="0"/>
            </a:br>
            <a:r>
              <a:rPr lang="en-US" sz="2200" b="0"/>
              <a:t>- </a:t>
            </a:r>
            <a:r>
              <a:rPr lang="en-US" sz="2200" b="0">
                <a:highlight>
                  <a:srgbClr val="FF0000"/>
                </a:highlight>
              </a:rPr>
              <a:t>Requires a written request for review to TCEQ before referring a case for criminal prosecution. </a:t>
            </a:r>
            <a:br>
              <a:rPr lang="en-US" sz="2200" b="0">
                <a:highlight>
                  <a:srgbClr val="FF0000"/>
                </a:highlight>
              </a:rPr>
            </a:br>
            <a:br>
              <a:rPr lang="en-US" sz="2200" b="0">
                <a:highlight>
                  <a:srgbClr val="FF0000"/>
                </a:highlight>
              </a:rPr>
            </a:br>
            <a:br>
              <a:rPr lang="en-US" sz="2200" b="0">
                <a:highlight>
                  <a:srgbClr val="FF0000"/>
                </a:highlight>
              </a:rPr>
            </a:br>
            <a:r>
              <a:rPr lang="en-US" sz="2200" b="0"/>
              <a:t>- Does NOT apply to violations which constitute an imminent danger of death or bodily injury.</a:t>
            </a:r>
            <a:br>
              <a:rPr lang="en-US" sz="2200" b="0"/>
            </a:br>
            <a:br>
              <a:rPr lang="en-US" sz="2200" b="0"/>
            </a:br>
            <a:r>
              <a:rPr lang="en-US" sz="2200" b="0"/>
              <a:t>- TCEQ must decide if civil or administrative remedies are adequate.</a:t>
            </a:r>
            <a:br>
              <a:rPr lang="en-US" sz="2000" b="0"/>
            </a:br>
            <a:br>
              <a:rPr lang="en-US" sz="2000" b="0"/>
            </a:br>
            <a:br>
              <a:rPr lang="en-US" sz="2000" b="0"/>
            </a:br>
            <a:endParaRPr lang="en-US" sz="2000" b="0"/>
          </a:p>
        </p:txBody>
      </p:sp>
      <p:sp>
        <p:nvSpPr>
          <p:cNvPr id="3" name="Text Placeholder 2">
            <a:extLst>
              <a:ext uri="{FF2B5EF4-FFF2-40B4-BE49-F238E27FC236}">
                <a16:creationId xmlns:a16="http://schemas.microsoft.com/office/drawing/2014/main" id="{615A04CF-0AEF-F23B-9FC9-852DD8560A8A}"/>
              </a:ext>
            </a:extLst>
          </p:cNvPr>
          <p:cNvSpPr>
            <a:spLocks noGrp="1"/>
          </p:cNvSpPr>
          <p:nvPr>
            <p:ph type="body" idx="1"/>
          </p:nvPr>
        </p:nvSpPr>
        <p:spPr>
          <a:xfrm>
            <a:off x="340137" y="312803"/>
            <a:ext cx="11088677" cy="1340499"/>
          </a:xfrm>
        </p:spPr>
        <p:txBody>
          <a:bodyPr>
            <a:normAutofit fontScale="92500" lnSpcReduction="10000"/>
          </a:bodyPr>
          <a:lstStyle/>
          <a:p>
            <a:pPr algn="ctr"/>
            <a:r>
              <a:rPr lang="en-US" sz="3200" u="sng"/>
              <a:t>TEXAS Water Code; Sec. 7.203.  </a:t>
            </a:r>
          </a:p>
          <a:p>
            <a:pPr algn="ctr"/>
            <a:r>
              <a:rPr lang="en-US" sz="3600" u="sng"/>
              <a:t>TCEQ </a:t>
            </a:r>
            <a:r>
              <a:rPr lang="en-US" sz="2800" u="sng"/>
              <a:t>CRIMINAL ENFORCEMENT REVIEW</a:t>
            </a:r>
            <a:r>
              <a:rPr lang="en-US" sz="4000" u="sng"/>
              <a:t>. </a:t>
            </a:r>
          </a:p>
        </p:txBody>
      </p:sp>
      <p:sp>
        <p:nvSpPr>
          <p:cNvPr id="7" name="Slide Number Placeholder 5">
            <a:extLst>
              <a:ext uri="{FF2B5EF4-FFF2-40B4-BE49-F238E27FC236}">
                <a16:creationId xmlns:a16="http://schemas.microsoft.com/office/drawing/2014/main" id="{45565532-1C21-C9A7-35F7-33296E003958}"/>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34</a:t>
            </a:fld>
            <a:endParaRPr lang="en-US" sz="1050">
              <a:latin typeface="Baskerville Old Face" panose="02020602080505020303" pitchFamily="18" charset="0"/>
            </a:endParaRPr>
          </a:p>
        </p:txBody>
      </p:sp>
      <p:pic>
        <p:nvPicPr>
          <p:cNvPr id="4" name="Graphic 3" descr="Candy cane with solid fill">
            <a:extLst>
              <a:ext uri="{FF2B5EF4-FFF2-40B4-BE49-F238E27FC236}">
                <a16:creationId xmlns:a16="http://schemas.microsoft.com/office/drawing/2014/main" id="{C50779E5-5E26-E16F-A8B3-53B0046AE0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34" y="0"/>
            <a:ext cx="577349" cy="577349"/>
          </a:xfrm>
          <a:prstGeom prst="rect">
            <a:avLst/>
          </a:prstGeom>
        </p:spPr>
      </p:pic>
      <p:pic>
        <p:nvPicPr>
          <p:cNvPr id="5" name="Graphic 4" descr="Candy cane with solid fill">
            <a:extLst>
              <a:ext uri="{FF2B5EF4-FFF2-40B4-BE49-F238E27FC236}">
                <a16:creationId xmlns:a16="http://schemas.microsoft.com/office/drawing/2014/main" id="{3C933E94-F00B-BBEE-4532-48E84ACBBB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508" y="361477"/>
            <a:ext cx="577349" cy="577349"/>
          </a:xfrm>
          <a:prstGeom prst="rect">
            <a:avLst/>
          </a:prstGeom>
        </p:spPr>
      </p:pic>
    </p:spTree>
    <p:extLst>
      <p:ext uri="{BB962C8B-B14F-4D97-AF65-F5344CB8AC3E}">
        <p14:creationId xmlns:p14="http://schemas.microsoft.com/office/powerpoint/2010/main" val="3115811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546EC-3104-338A-D59A-1DB3B8B44F7F}"/>
              </a:ext>
            </a:extLst>
          </p:cNvPr>
          <p:cNvSpPr>
            <a:spLocks noGrp="1"/>
          </p:cNvSpPr>
          <p:nvPr>
            <p:ph type="title"/>
          </p:nvPr>
        </p:nvSpPr>
        <p:spPr>
          <a:xfrm>
            <a:off x="678349" y="4530429"/>
            <a:ext cx="10835301" cy="2077949"/>
          </a:xfrm>
        </p:spPr>
        <p:txBody>
          <a:bodyPr>
            <a:normAutofit fontScale="90000"/>
          </a:bodyPr>
          <a:lstStyle/>
          <a:p>
            <a:r>
              <a:rPr lang="en-US" sz="2400" b="0"/>
              <a:t>C.  Oily water book (log of transfers required by USCG)</a:t>
            </a:r>
            <a:br>
              <a:rPr lang="en-US" sz="2400" b="0"/>
            </a:br>
            <a:br>
              <a:rPr lang="en-US" sz="2400" b="0"/>
            </a:br>
            <a:r>
              <a:rPr lang="en-US" sz="2400" b="0"/>
              <a:t>USCG—inspections inside the ship.</a:t>
            </a:r>
            <a:br>
              <a:rPr lang="en-US" sz="2400" b="0"/>
            </a:br>
            <a:br>
              <a:rPr lang="en-US" sz="2400" b="0"/>
            </a:br>
            <a:r>
              <a:rPr lang="en-US" sz="2400" b="0"/>
              <a:t>Whistleblowers’ rewards (</a:t>
            </a:r>
            <a:r>
              <a:rPr lang="en-US" sz="2400" b="0">
                <a:solidFill>
                  <a:srgbClr val="FFC000"/>
                </a:solidFill>
              </a:rPr>
              <a:t>$437,000 </a:t>
            </a:r>
            <a:r>
              <a:rPr lang="en-US" sz="2400" b="0" u="sng"/>
              <a:t>each</a:t>
            </a:r>
            <a:r>
              <a:rPr lang="en-US" sz="2400" b="0"/>
              <a:t> to 12 crew)</a:t>
            </a:r>
            <a:br>
              <a:rPr lang="en-US" sz="2800" b="0"/>
            </a:br>
            <a:endParaRPr lang="en-US" sz="2800" b="0"/>
          </a:p>
        </p:txBody>
      </p:sp>
      <p:sp>
        <p:nvSpPr>
          <p:cNvPr id="3" name="Text Placeholder 2">
            <a:extLst>
              <a:ext uri="{FF2B5EF4-FFF2-40B4-BE49-F238E27FC236}">
                <a16:creationId xmlns:a16="http://schemas.microsoft.com/office/drawing/2014/main" id="{583AD738-E327-8B37-8CCD-C567CC2A85A6}"/>
              </a:ext>
            </a:extLst>
          </p:cNvPr>
          <p:cNvSpPr>
            <a:spLocks noGrp="1"/>
          </p:cNvSpPr>
          <p:nvPr>
            <p:ph type="body" idx="1"/>
          </p:nvPr>
        </p:nvSpPr>
        <p:spPr>
          <a:xfrm>
            <a:off x="1362203" y="175422"/>
            <a:ext cx="9156289" cy="885459"/>
          </a:xfrm>
        </p:spPr>
        <p:txBody>
          <a:bodyPr>
            <a:normAutofit/>
          </a:bodyPr>
          <a:lstStyle/>
          <a:p>
            <a:pPr algn="ctr"/>
            <a:r>
              <a:rPr lang="en-US" sz="4000" u="sng"/>
              <a:t>“True Crime”</a:t>
            </a:r>
          </a:p>
        </p:txBody>
      </p:sp>
      <p:sp>
        <p:nvSpPr>
          <p:cNvPr id="9" name="Slide Number Placeholder 5">
            <a:extLst>
              <a:ext uri="{FF2B5EF4-FFF2-40B4-BE49-F238E27FC236}">
                <a16:creationId xmlns:a16="http://schemas.microsoft.com/office/drawing/2014/main" id="{75E1AB22-4746-7641-45C9-D25EBAC8B69C}"/>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35</a:t>
            </a:fld>
            <a:endParaRPr lang="en-US" sz="1050">
              <a:latin typeface="Baskerville Old Face" panose="02020602080505020303" pitchFamily="18" charset="0"/>
            </a:endParaRPr>
          </a:p>
        </p:txBody>
      </p:sp>
      <p:sp>
        <p:nvSpPr>
          <p:cNvPr id="7" name="TextBox 6">
            <a:extLst>
              <a:ext uri="{FF2B5EF4-FFF2-40B4-BE49-F238E27FC236}">
                <a16:creationId xmlns:a16="http://schemas.microsoft.com/office/drawing/2014/main" id="{9A80AB14-03A9-0A1E-DE8C-7B33098D74DF}"/>
              </a:ext>
            </a:extLst>
          </p:cNvPr>
          <p:cNvSpPr txBox="1"/>
          <p:nvPr/>
        </p:nvSpPr>
        <p:spPr>
          <a:xfrm>
            <a:off x="744718" y="1137048"/>
            <a:ext cx="10391261" cy="1569660"/>
          </a:xfrm>
          <a:prstGeom prst="rect">
            <a:avLst/>
          </a:prstGeom>
          <a:noFill/>
        </p:spPr>
        <p:txBody>
          <a:bodyPr wrap="square" rtlCol="0">
            <a:spAutoFit/>
          </a:bodyPr>
          <a:lstStyle/>
          <a:p>
            <a:r>
              <a:rPr lang="en-US" sz="2400"/>
              <a:t>A.  Multi-National Corp.  Purchases pipeline.  Applies to decommission.  During the draining process pipeline suffers a 19” crack.  Oil everywhere.  Experts cannot determine cause of crack.  Prosecution on strict liability.</a:t>
            </a:r>
          </a:p>
        </p:txBody>
      </p:sp>
      <p:sp>
        <p:nvSpPr>
          <p:cNvPr id="8" name="TextBox 7">
            <a:extLst>
              <a:ext uri="{FF2B5EF4-FFF2-40B4-BE49-F238E27FC236}">
                <a16:creationId xmlns:a16="http://schemas.microsoft.com/office/drawing/2014/main" id="{2AE6A6E4-CC80-5377-9DE8-8BAA902FA4CC}"/>
              </a:ext>
            </a:extLst>
          </p:cNvPr>
          <p:cNvSpPr txBox="1"/>
          <p:nvPr/>
        </p:nvSpPr>
        <p:spPr>
          <a:xfrm>
            <a:off x="744718" y="2884602"/>
            <a:ext cx="10391261" cy="1569660"/>
          </a:xfrm>
          <a:prstGeom prst="rect">
            <a:avLst/>
          </a:prstGeom>
          <a:noFill/>
        </p:spPr>
        <p:txBody>
          <a:bodyPr wrap="square" rtlCol="0">
            <a:spAutoFit/>
          </a:bodyPr>
          <a:lstStyle/>
          <a:p>
            <a:r>
              <a:rPr lang="en-US" sz="2400"/>
              <a:t>B.  Employees CREATE AND VIDEO conduct which they claim replicates a Water Code Violation.  Then they blow the whistle.  As part of discovery, lawyer receives a voicemail message where one is asking about the “reward.”</a:t>
            </a:r>
          </a:p>
        </p:txBody>
      </p:sp>
    </p:spTree>
    <p:extLst>
      <p:ext uri="{BB962C8B-B14F-4D97-AF65-F5344CB8AC3E}">
        <p14:creationId xmlns:p14="http://schemas.microsoft.com/office/powerpoint/2010/main" val="4245412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87C514-3427-9A1D-87EA-B1621266F1BD}"/>
              </a:ext>
            </a:extLst>
          </p:cNvPr>
          <p:cNvSpPr txBox="1"/>
          <p:nvPr/>
        </p:nvSpPr>
        <p:spPr>
          <a:xfrm>
            <a:off x="5638800" y="2971800"/>
            <a:ext cx="914400" cy="914400"/>
          </a:xfrm>
          <a:prstGeom prst="rect">
            <a:avLst/>
          </a:prstGeom>
          <a:noFill/>
        </p:spPr>
        <p:txBody>
          <a:bodyPr wrap="square" rtlCol="0">
            <a:spAutoFit/>
          </a:bodyPr>
          <a:lstStyle/>
          <a:p>
            <a:endParaRPr lang="en-US"/>
          </a:p>
        </p:txBody>
      </p:sp>
      <p:sp>
        <p:nvSpPr>
          <p:cNvPr id="7" name="TextBox 6">
            <a:extLst>
              <a:ext uri="{FF2B5EF4-FFF2-40B4-BE49-F238E27FC236}">
                <a16:creationId xmlns:a16="http://schemas.microsoft.com/office/drawing/2014/main" id="{EBBC7560-76D4-8914-F63B-C3EE759AD26B}"/>
              </a:ext>
            </a:extLst>
          </p:cNvPr>
          <p:cNvSpPr txBox="1"/>
          <p:nvPr/>
        </p:nvSpPr>
        <p:spPr>
          <a:xfrm>
            <a:off x="403717" y="1596362"/>
            <a:ext cx="11457709" cy="5693866"/>
          </a:xfrm>
          <a:prstGeom prst="rect">
            <a:avLst/>
          </a:prstGeom>
          <a:noFill/>
        </p:spPr>
        <p:txBody>
          <a:bodyPr wrap="square" rtlCol="0">
            <a:spAutoFit/>
          </a:bodyPr>
          <a:lstStyle/>
          <a:p>
            <a:r>
              <a:rPr lang="en-US" sz="2800"/>
              <a:t>Whistleblowers unionize and realize the rewards they can earn . . .</a:t>
            </a:r>
          </a:p>
          <a:p>
            <a:endParaRPr lang="en-US" sz="2800"/>
          </a:p>
          <a:p>
            <a:r>
              <a:rPr lang="en-US" sz="2800"/>
              <a:t>When internal investigations uncover the problem and self report . . .</a:t>
            </a:r>
          </a:p>
          <a:p>
            <a:endParaRPr lang="en-US" sz="2800"/>
          </a:p>
          <a:p>
            <a:r>
              <a:rPr lang="en-US" sz="2800"/>
              <a:t>When county commissioners realize that significant fines are available . . .</a:t>
            </a:r>
          </a:p>
          <a:p>
            <a:endParaRPr lang="en-US" sz="2800"/>
          </a:p>
          <a:p>
            <a:r>
              <a:rPr lang="en-US" sz="2800"/>
              <a:t>When law enforcement tasks forces are created to justify salaries, overtime . . .</a:t>
            </a:r>
          </a:p>
          <a:p>
            <a:endParaRPr lang="en-US" sz="2800"/>
          </a:p>
          <a:p>
            <a:r>
              <a:rPr lang="en-US" sz="2800"/>
              <a:t>When more prosecutor offices, train and dedicate staff . . .</a:t>
            </a:r>
          </a:p>
          <a:p>
            <a:endParaRPr lang="en-US" sz="2400"/>
          </a:p>
          <a:p>
            <a:endParaRPr lang="en-US" sz="3200"/>
          </a:p>
        </p:txBody>
      </p:sp>
      <p:sp>
        <p:nvSpPr>
          <p:cNvPr id="5" name="TextBox 4">
            <a:extLst>
              <a:ext uri="{FF2B5EF4-FFF2-40B4-BE49-F238E27FC236}">
                <a16:creationId xmlns:a16="http://schemas.microsoft.com/office/drawing/2014/main" id="{368E9468-A392-0219-10CF-5997C4E9584E}"/>
              </a:ext>
            </a:extLst>
          </p:cNvPr>
          <p:cNvSpPr txBox="1"/>
          <p:nvPr/>
        </p:nvSpPr>
        <p:spPr>
          <a:xfrm>
            <a:off x="1540044" y="382387"/>
            <a:ext cx="9446476" cy="769441"/>
          </a:xfrm>
          <a:prstGeom prst="rect">
            <a:avLst/>
          </a:prstGeom>
          <a:noFill/>
        </p:spPr>
        <p:txBody>
          <a:bodyPr wrap="square" rtlCol="0">
            <a:spAutoFit/>
          </a:bodyPr>
          <a:lstStyle/>
          <a:p>
            <a:r>
              <a:rPr lang="en-US" sz="4400" u="sng">
                <a:latin typeface="Baskerville Old Face" panose="02020602080505020303" pitchFamily="18" charset="0"/>
              </a:rPr>
              <a:t>When will we see more criminal cases?</a:t>
            </a:r>
          </a:p>
        </p:txBody>
      </p:sp>
      <p:sp>
        <p:nvSpPr>
          <p:cNvPr id="3" name="Slide Number Placeholder 5">
            <a:extLst>
              <a:ext uri="{FF2B5EF4-FFF2-40B4-BE49-F238E27FC236}">
                <a16:creationId xmlns:a16="http://schemas.microsoft.com/office/drawing/2014/main" id="{44159E13-47BA-E7EB-670A-775F847A36BA}"/>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36</a:t>
            </a:fld>
            <a:endParaRPr lang="en-US" sz="1050">
              <a:latin typeface="Baskerville Old Face" panose="02020602080505020303" pitchFamily="18" charset="0"/>
            </a:endParaRPr>
          </a:p>
        </p:txBody>
      </p:sp>
      <p:pic>
        <p:nvPicPr>
          <p:cNvPr id="2" name="Graphic 1" descr="Candy cane with solid fill">
            <a:extLst>
              <a:ext uri="{FF2B5EF4-FFF2-40B4-BE49-F238E27FC236}">
                <a16:creationId xmlns:a16="http://schemas.microsoft.com/office/drawing/2014/main" id="{8341E2BE-88A3-A8A5-D668-228142F209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3480975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30C95-9012-5158-0A62-290A3B734E0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776DC92-66DF-C76B-CB60-E1EA706A8910}"/>
              </a:ext>
            </a:extLst>
          </p:cNvPr>
          <p:cNvSpPr txBox="1"/>
          <p:nvPr/>
        </p:nvSpPr>
        <p:spPr>
          <a:xfrm>
            <a:off x="557827" y="2046040"/>
            <a:ext cx="10856676" cy="4532991"/>
          </a:xfrm>
          <a:prstGeom prst="rect">
            <a:avLst/>
          </a:prstGeom>
          <a:noFill/>
        </p:spPr>
        <p:txBody>
          <a:bodyPr wrap="square" numCol="2"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sz="2000"/>
              <a:t>SEARCH WARRANT; affidavit review of PROBABLE CAUSE</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ARRESTS MADE?  </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DOCUMENTS SEIZED?  Privileged?  </a:t>
            </a:r>
            <a:r>
              <a:rPr lang="en-US" sz="2000">
                <a:highlight>
                  <a:srgbClr val="FF0000"/>
                </a:highlight>
              </a:rPr>
              <a:t>Protective order required?</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COMPUTERS SEIZED?  Payroll, shipping, invoices, inventory, etc.</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WHISTLEBLOWERS? </a:t>
            </a:r>
            <a:br>
              <a:rPr lang="en-US" sz="2000"/>
            </a:br>
            <a:r>
              <a:rPr lang="en-US" sz="2000"/>
              <a:t>“Snitches”</a:t>
            </a:r>
          </a:p>
          <a:p>
            <a:endParaRPr lang="en-US" sz="2000"/>
          </a:p>
          <a:p>
            <a:pPr marL="285750" indent="-285750">
              <a:buFont typeface="Arial" panose="020B0604020202020204" pitchFamily="34" charset="0"/>
              <a:buChar char="•"/>
            </a:pPr>
            <a:r>
              <a:rPr lang="en-US" sz="2000"/>
              <a:t>WORK STOPPAGE?</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STAFF under investigation?</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Is government going to IMMUNIZE?</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CUSTOMERS ON SITE?</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INDUSTRY GOSSIP?  COMPETITORS GLEEFUL?</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PUBLICITY/PR?</a:t>
            </a:r>
          </a:p>
        </p:txBody>
      </p:sp>
      <p:sp>
        <p:nvSpPr>
          <p:cNvPr id="6" name="Slide Number Placeholder 5">
            <a:extLst>
              <a:ext uri="{FF2B5EF4-FFF2-40B4-BE49-F238E27FC236}">
                <a16:creationId xmlns:a16="http://schemas.microsoft.com/office/drawing/2014/main" id="{AD2B0520-1D41-262D-D4B3-21875DAA6E17}"/>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37</a:t>
            </a:fld>
            <a:endParaRPr lang="en-US" sz="1050">
              <a:latin typeface="Baskerville Old Face" panose="02020602080505020303" pitchFamily="18" charset="0"/>
            </a:endParaRPr>
          </a:p>
        </p:txBody>
      </p:sp>
      <p:sp>
        <p:nvSpPr>
          <p:cNvPr id="7" name="TextBox 6">
            <a:extLst>
              <a:ext uri="{FF2B5EF4-FFF2-40B4-BE49-F238E27FC236}">
                <a16:creationId xmlns:a16="http://schemas.microsoft.com/office/drawing/2014/main" id="{4C8C2B10-DAA7-C1C0-206A-BDA22B4F3DE4}"/>
              </a:ext>
            </a:extLst>
          </p:cNvPr>
          <p:cNvSpPr txBox="1"/>
          <p:nvPr/>
        </p:nvSpPr>
        <p:spPr>
          <a:xfrm>
            <a:off x="847493" y="568712"/>
            <a:ext cx="10270273" cy="1723549"/>
          </a:xfrm>
          <a:prstGeom prst="rect">
            <a:avLst/>
          </a:prstGeom>
          <a:noFill/>
        </p:spPr>
        <p:txBody>
          <a:bodyPr wrap="square" rtlCol="0">
            <a:spAutoFit/>
          </a:bodyPr>
          <a:lstStyle/>
          <a:p>
            <a:pPr algn="ctr"/>
            <a:r>
              <a:rPr lang="en-US" sz="3200" b="1" u="sng"/>
              <a:t>TAKE AWAYS</a:t>
            </a:r>
          </a:p>
          <a:p>
            <a:pPr algn="ctr"/>
            <a:endParaRPr lang="en-US" sz="2800" u="sng"/>
          </a:p>
          <a:p>
            <a:pPr algn="ctr"/>
            <a:r>
              <a:rPr lang="en-US" sz="2400" u="sng"/>
              <a:t>Questions for the lawyer on </a:t>
            </a:r>
            <a:r>
              <a:rPr lang="en-US" sz="2800" b="1" u="sng"/>
              <a:t>Search Warrants</a:t>
            </a:r>
          </a:p>
          <a:p>
            <a:endParaRPr lang="en-US"/>
          </a:p>
        </p:txBody>
      </p:sp>
      <p:pic>
        <p:nvPicPr>
          <p:cNvPr id="3" name="Picture 2" descr="A close-up of a candy bar&#10;&#10;AI-generated content may be incorrect.">
            <a:extLst>
              <a:ext uri="{FF2B5EF4-FFF2-40B4-BE49-F238E27FC236}">
                <a16:creationId xmlns:a16="http://schemas.microsoft.com/office/drawing/2014/main" id="{5FAD2A37-6AD1-69D3-34BD-4D9CF20227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3" b="89209" l="5525" r="95028">
                        <a14:foregroundMark x1="11878" y1="19424" x2="9669" y2="61871"/>
                        <a14:foregroundMark x1="9669" y1="61871" x2="10221" y2="64748"/>
                        <a14:foregroundMark x1="5801" y1="35252" x2="9669" y2="53237"/>
                        <a14:foregroundMark x1="91160" y1="15108" x2="95028" y2="54676"/>
                        <a14:foregroundMark x1="95028" y1="54676" x2="90055" y2="36691"/>
                        <a14:foregroundMark x1="20718" y1="28058" x2="31492" y2="28777"/>
                        <a14:foregroundMark x1="79006" y1="23022" x2="72928" y2="55396"/>
                        <a14:foregroundMark x1="72928" y1="55396" x2="68785" y2="50360"/>
                      </a14:backgroundRemoval>
                    </a14:imgEffect>
                  </a14:imgLayer>
                </a14:imgProps>
              </a:ext>
              <a:ext uri="{28A0092B-C50C-407E-A947-70E740481C1C}">
                <a14:useLocalDpi xmlns:a14="http://schemas.microsoft.com/office/drawing/2010/main" val="0"/>
              </a:ext>
            </a:extLst>
          </a:blip>
          <a:stretch>
            <a:fillRect/>
          </a:stretch>
        </p:blipFill>
        <p:spPr>
          <a:xfrm>
            <a:off x="612183" y="186903"/>
            <a:ext cx="3448050" cy="1323975"/>
          </a:xfrm>
          <a:prstGeom prst="rect">
            <a:avLst/>
          </a:prstGeom>
        </p:spPr>
      </p:pic>
      <p:pic>
        <p:nvPicPr>
          <p:cNvPr id="2" name="Graphic 1" descr="Candy cane with solid fill">
            <a:extLst>
              <a:ext uri="{FF2B5EF4-FFF2-40B4-BE49-F238E27FC236}">
                <a16:creationId xmlns:a16="http://schemas.microsoft.com/office/drawing/2014/main" id="{B702DCE3-8D52-E8CD-8740-B38BB8C011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3704229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708FB4-6F5E-CF0A-7EC3-DC4186A2413E}"/>
              </a:ext>
            </a:extLst>
          </p:cNvPr>
          <p:cNvSpPr txBox="1"/>
          <p:nvPr/>
        </p:nvSpPr>
        <p:spPr>
          <a:xfrm>
            <a:off x="255670" y="1894293"/>
            <a:ext cx="11936330" cy="6247864"/>
          </a:xfrm>
          <a:prstGeom prst="rect">
            <a:avLst/>
          </a:prstGeom>
          <a:noFill/>
        </p:spPr>
        <p:txBody>
          <a:bodyPr wrap="square" numCol="2" rtlCol="0">
            <a:spAutoFit/>
          </a:bodyPr>
          <a:lstStyle/>
          <a:p>
            <a:r>
              <a:rPr lang="en-US" sz="2000" b="1"/>
              <a:t>GRAND JURY SUBPOENA</a:t>
            </a:r>
          </a:p>
          <a:p>
            <a:pPr marL="285750" indent="-285750">
              <a:buFont typeface="Arial" panose="020B0604020202020204" pitchFamily="34" charset="0"/>
              <a:buChar char="•"/>
            </a:pPr>
            <a:r>
              <a:rPr lang="en-US" sz="2000"/>
              <a:t>Compliance date</a:t>
            </a:r>
          </a:p>
          <a:p>
            <a:pPr marL="285750" indent="-285750">
              <a:buFont typeface="Arial" panose="020B0604020202020204" pitchFamily="34" charset="0"/>
              <a:buChar char="•"/>
            </a:pPr>
            <a:r>
              <a:rPr lang="en-US" sz="2000"/>
              <a:t>Privileged or protected documents</a:t>
            </a:r>
          </a:p>
          <a:p>
            <a:pPr marL="285750" indent="-285750">
              <a:buFont typeface="Arial" panose="020B0604020202020204" pitchFamily="34" charset="0"/>
              <a:buChar char="•"/>
            </a:pPr>
            <a:r>
              <a:rPr lang="en-US" sz="2000">
                <a:highlight>
                  <a:srgbClr val="FF0000"/>
                </a:highlight>
              </a:rPr>
              <a:t>5</a:t>
            </a:r>
            <a:r>
              <a:rPr lang="en-US" sz="2000" baseline="30000">
                <a:highlight>
                  <a:srgbClr val="FF0000"/>
                </a:highlight>
              </a:rPr>
              <a:t>TH</a:t>
            </a:r>
            <a:r>
              <a:rPr lang="en-US" sz="2000">
                <a:highlight>
                  <a:srgbClr val="FF0000"/>
                </a:highlight>
              </a:rPr>
              <a:t> AMENDMENT (ACT of production)</a:t>
            </a:r>
          </a:p>
          <a:p>
            <a:pPr marL="285750" indent="-285750">
              <a:buFont typeface="Arial" panose="020B0604020202020204" pitchFamily="34" charset="0"/>
              <a:buChar char="•"/>
            </a:pPr>
            <a:r>
              <a:rPr lang="en-US" sz="2000"/>
              <a:t>Identifying target(s)  /  </a:t>
            </a:r>
            <a:r>
              <a:rPr lang="en-US" sz="2000" b="1" i="1"/>
              <a:t>CONFLICTS</a:t>
            </a:r>
          </a:p>
          <a:p>
            <a:pPr marL="285750" indent="-285750">
              <a:buFont typeface="Arial" panose="020B0604020202020204" pitchFamily="34" charset="0"/>
              <a:buChar char="•"/>
            </a:pPr>
            <a:r>
              <a:rPr lang="en-US" sz="2000"/>
              <a:t>Indemnification</a:t>
            </a:r>
          </a:p>
          <a:p>
            <a:pPr marL="285750" indent="-285750">
              <a:buFont typeface="Arial" panose="020B0604020202020204" pitchFamily="34" charset="0"/>
              <a:buChar char="•"/>
            </a:pPr>
            <a:r>
              <a:rPr lang="en-US" sz="2000"/>
              <a:t>Immunization</a:t>
            </a:r>
          </a:p>
          <a:p>
            <a:endParaRPr lang="en-US" sz="2000" b="1"/>
          </a:p>
          <a:p>
            <a:r>
              <a:rPr lang="en-US" sz="2000" b="1"/>
              <a:t>INTERNAL INVESTIGATIONS</a:t>
            </a:r>
          </a:p>
          <a:p>
            <a:pPr marL="285750" indent="-285750">
              <a:buFont typeface="Arial" panose="020B0604020202020204" pitchFamily="34" charset="0"/>
              <a:buChar char="•"/>
            </a:pPr>
            <a:r>
              <a:rPr lang="en-US" sz="2000"/>
              <a:t>TIMING and clear </a:t>
            </a:r>
            <a:r>
              <a:rPr lang="en-US" sz="2000">
                <a:highlight>
                  <a:srgbClr val="FF0000"/>
                </a:highlight>
              </a:rPr>
              <a:t>segregation of representation</a:t>
            </a:r>
          </a:p>
          <a:p>
            <a:pPr marL="285750" indent="-285750">
              <a:buFont typeface="Arial" panose="020B0604020202020204" pitchFamily="34" charset="0"/>
              <a:buChar char="•"/>
            </a:pPr>
            <a:r>
              <a:rPr lang="en-US" sz="2000"/>
              <a:t>Reports generated (PRIVILEGE?)</a:t>
            </a:r>
          </a:p>
          <a:p>
            <a:pPr marL="285750" indent="-285750">
              <a:buFont typeface="Arial" panose="020B0604020202020204" pitchFamily="34" charset="0"/>
              <a:buChar char="•"/>
            </a:pPr>
            <a:r>
              <a:rPr lang="en-US" sz="2000"/>
              <a:t>Disclosure to government  /  Proprietary Information  PROTECTIVE ORDERS?</a:t>
            </a:r>
          </a:p>
          <a:p>
            <a:pPr marL="285750" indent="-285750">
              <a:buFont typeface="Arial" panose="020B0604020202020204" pitchFamily="34" charset="0"/>
              <a:buChar char="•"/>
            </a:pPr>
            <a:r>
              <a:rPr lang="en-US" sz="2000"/>
              <a:t>Treatment of whistleblowers	  </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p:txBody>
      </p:sp>
      <p:sp>
        <p:nvSpPr>
          <p:cNvPr id="6" name="Slide Number Placeholder 5">
            <a:extLst>
              <a:ext uri="{FF2B5EF4-FFF2-40B4-BE49-F238E27FC236}">
                <a16:creationId xmlns:a16="http://schemas.microsoft.com/office/drawing/2014/main" id="{639D2696-5BD6-7F0C-4F2A-ABF7CAC3C358}"/>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38</a:t>
            </a:fld>
            <a:endParaRPr lang="en-US" sz="1050">
              <a:latin typeface="Baskerville Old Face" panose="02020602080505020303" pitchFamily="18" charset="0"/>
            </a:endParaRPr>
          </a:p>
        </p:txBody>
      </p:sp>
      <p:sp>
        <p:nvSpPr>
          <p:cNvPr id="7" name="TextBox 6">
            <a:extLst>
              <a:ext uri="{FF2B5EF4-FFF2-40B4-BE49-F238E27FC236}">
                <a16:creationId xmlns:a16="http://schemas.microsoft.com/office/drawing/2014/main" id="{854DDE97-5231-7D6C-F091-E3BADF9E2BA5}"/>
              </a:ext>
            </a:extLst>
          </p:cNvPr>
          <p:cNvSpPr txBox="1"/>
          <p:nvPr/>
        </p:nvSpPr>
        <p:spPr>
          <a:xfrm>
            <a:off x="960863" y="207127"/>
            <a:ext cx="10270273" cy="2215991"/>
          </a:xfrm>
          <a:prstGeom prst="rect">
            <a:avLst/>
          </a:prstGeom>
          <a:noFill/>
        </p:spPr>
        <p:txBody>
          <a:bodyPr wrap="square" rtlCol="0">
            <a:spAutoFit/>
          </a:bodyPr>
          <a:lstStyle/>
          <a:p>
            <a:pPr algn="ctr"/>
            <a:r>
              <a:rPr lang="en-US" sz="2800" b="1" u="sng"/>
              <a:t>TAKE AWAYS</a:t>
            </a:r>
          </a:p>
          <a:p>
            <a:pPr algn="ctr"/>
            <a:endParaRPr lang="en-US" sz="2800" u="sng"/>
          </a:p>
          <a:p>
            <a:pPr algn="ctr"/>
            <a:r>
              <a:rPr lang="en-US" sz="2000" u="sng"/>
              <a:t>Questions for the lawyer </a:t>
            </a:r>
            <a:r>
              <a:rPr lang="en-US" sz="2000" u="sng">
                <a:highlight>
                  <a:srgbClr val="FF0000"/>
                </a:highlight>
              </a:rPr>
              <a:t>Grand Jury; Internal Investigations</a:t>
            </a:r>
          </a:p>
          <a:p>
            <a:pPr algn="ctr"/>
            <a:r>
              <a:rPr lang="en-US" sz="2000" u="sng">
                <a:highlight>
                  <a:srgbClr val="FF0000"/>
                </a:highlight>
              </a:rPr>
              <a:t>Multiple Targets/Corporate criminal liability</a:t>
            </a:r>
          </a:p>
          <a:p>
            <a:pPr algn="ctr"/>
            <a:endParaRPr lang="en-US" sz="2400" u="sng"/>
          </a:p>
          <a:p>
            <a:endParaRPr lang="en-US"/>
          </a:p>
        </p:txBody>
      </p:sp>
      <p:pic>
        <p:nvPicPr>
          <p:cNvPr id="3" name="Picture 2" descr="A close-up of a candy bar&#10;&#10;AI-generated content may be incorrect.">
            <a:extLst>
              <a:ext uri="{FF2B5EF4-FFF2-40B4-BE49-F238E27FC236}">
                <a16:creationId xmlns:a16="http://schemas.microsoft.com/office/drawing/2014/main" id="{2E70C4A7-EB62-6208-1715-D0A32A72B3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3" b="89209" l="5525" r="95028">
                        <a14:foregroundMark x1="11878" y1="19424" x2="9669" y2="61871"/>
                        <a14:foregroundMark x1="9669" y1="61871" x2="10221" y2="64748"/>
                        <a14:foregroundMark x1="5801" y1="35252" x2="9669" y2="53237"/>
                        <a14:foregroundMark x1="91160" y1="15108" x2="95028" y2="54676"/>
                        <a14:foregroundMark x1="95028" y1="54676" x2="90055" y2="36691"/>
                        <a14:foregroundMark x1="20718" y1="28058" x2="31492" y2="28777"/>
                        <a14:foregroundMark x1="79006" y1="23022" x2="72928" y2="55396"/>
                        <a14:foregroundMark x1="72928" y1="55396" x2="68785" y2="50360"/>
                      </a14:backgroundRemoval>
                    </a14:imgEffect>
                  </a14:imgLayer>
                </a14:imgProps>
              </a:ext>
              <a:ext uri="{28A0092B-C50C-407E-A947-70E740481C1C}">
                <a14:useLocalDpi xmlns:a14="http://schemas.microsoft.com/office/drawing/2010/main" val="0"/>
              </a:ext>
            </a:extLst>
          </a:blip>
          <a:stretch>
            <a:fillRect/>
          </a:stretch>
        </p:blipFill>
        <p:spPr>
          <a:xfrm>
            <a:off x="119835" y="101842"/>
            <a:ext cx="3448050" cy="1323975"/>
          </a:xfrm>
          <a:prstGeom prst="rect">
            <a:avLst/>
          </a:prstGeom>
        </p:spPr>
      </p:pic>
      <p:pic>
        <p:nvPicPr>
          <p:cNvPr id="2" name="Graphic 1" descr="Candy cane with solid fill">
            <a:extLst>
              <a:ext uri="{FF2B5EF4-FFF2-40B4-BE49-F238E27FC236}">
                <a16:creationId xmlns:a16="http://schemas.microsoft.com/office/drawing/2014/main" id="{3C546CD4-9023-BC01-6D6E-760E197049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3635690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9B86-59B6-0C67-45F9-FDBDA5538C66}"/>
              </a:ext>
            </a:extLst>
          </p:cNvPr>
          <p:cNvSpPr>
            <a:spLocks noGrp="1"/>
          </p:cNvSpPr>
          <p:nvPr>
            <p:ph type="title"/>
          </p:nvPr>
        </p:nvSpPr>
        <p:spPr>
          <a:xfrm>
            <a:off x="4064759" y="1084940"/>
            <a:ext cx="4062479" cy="849184"/>
          </a:xfrm>
        </p:spPr>
        <p:txBody>
          <a:bodyPr vert="horz" lIns="91440" tIns="45720" rIns="91440" bIns="45720" rtlCol="0" anchor="t">
            <a:normAutofit/>
          </a:bodyPr>
          <a:lstStyle/>
          <a:p>
            <a:r>
              <a:rPr lang="en-US" sz="4800" u="sng">
                <a:latin typeface="Baskerville Old Face" panose="02020602080505020303" pitchFamily="18" charset="0"/>
              </a:rPr>
              <a:t>Append-TWIX</a:t>
            </a:r>
          </a:p>
        </p:txBody>
      </p:sp>
      <p:sp>
        <p:nvSpPr>
          <p:cNvPr id="16" name="TextBox 15">
            <a:extLst>
              <a:ext uri="{FF2B5EF4-FFF2-40B4-BE49-F238E27FC236}">
                <a16:creationId xmlns:a16="http://schemas.microsoft.com/office/drawing/2014/main" id="{437F8DDC-454D-5ED2-7D32-A6DF9A9DCE4F}"/>
              </a:ext>
            </a:extLst>
          </p:cNvPr>
          <p:cNvSpPr txBox="1"/>
          <p:nvPr/>
        </p:nvSpPr>
        <p:spPr>
          <a:xfrm>
            <a:off x="11684689" y="6337004"/>
            <a:ext cx="432883" cy="369332"/>
          </a:xfrm>
          <a:prstGeom prst="rect">
            <a:avLst/>
          </a:prstGeom>
          <a:noFill/>
        </p:spPr>
        <p:txBody>
          <a:bodyPr wrap="square">
            <a:spAutoFit/>
          </a:bodyPr>
          <a:lstStyle/>
          <a:p>
            <a:fld id="{6E91CC32-6A6B-4E2E-BBA1-6864F305DA26}" type="slidenum">
              <a:rPr lang="en-US" sz="1800" smtClean="0">
                <a:latin typeface="Baskerville Old Face" panose="02020602080505020303" pitchFamily="18" charset="0"/>
              </a:rPr>
              <a:pPr/>
              <a:t>39</a:t>
            </a:fld>
            <a:endParaRPr lang="en-US"/>
          </a:p>
        </p:txBody>
      </p:sp>
      <p:pic>
        <p:nvPicPr>
          <p:cNvPr id="23" name="Picture 22">
            <a:extLst>
              <a:ext uri="{FF2B5EF4-FFF2-40B4-BE49-F238E27FC236}">
                <a16:creationId xmlns:a16="http://schemas.microsoft.com/office/drawing/2014/main" id="{D3C7B054-2EDE-8C15-7C3C-1CC7C4BEBA37}"/>
              </a:ext>
            </a:extLst>
          </p:cNvPr>
          <p:cNvPicPr>
            <a:picLocks noChangeAspect="1"/>
          </p:cNvPicPr>
          <p:nvPr/>
        </p:nvPicPr>
        <p:blipFill>
          <a:blip r:embed="rId2"/>
          <a:stretch>
            <a:fillRect/>
          </a:stretch>
        </p:blipFill>
        <p:spPr>
          <a:xfrm rot="20766866">
            <a:off x="3099350" y="1907387"/>
            <a:ext cx="5687726" cy="4821907"/>
          </a:xfrm>
          <a:prstGeom prst="rect">
            <a:avLst/>
          </a:prstGeom>
        </p:spPr>
      </p:pic>
      <p:pic>
        <p:nvPicPr>
          <p:cNvPr id="3" name="Graphic 2" descr="Candy cane with solid fill">
            <a:extLst>
              <a:ext uri="{FF2B5EF4-FFF2-40B4-BE49-F238E27FC236}">
                <a16:creationId xmlns:a16="http://schemas.microsoft.com/office/drawing/2014/main" id="{CF456DD8-CE51-D205-6D55-8751C763DB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3076313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DE7F8F-E1BD-0B2B-D397-8F73FDF6FEC0}"/>
              </a:ext>
            </a:extLst>
          </p:cNvPr>
          <p:cNvSpPr txBox="1"/>
          <p:nvPr/>
        </p:nvSpPr>
        <p:spPr>
          <a:xfrm>
            <a:off x="340137" y="63202"/>
            <a:ext cx="8142514" cy="3539430"/>
          </a:xfrm>
          <a:prstGeom prst="rect">
            <a:avLst/>
          </a:prstGeom>
          <a:noFill/>
        </p:spPr>
        <p:txBody>
          <a:bodyPr wrap="square" rtlCol="0">
            <a:spAutoFit/>
          </a:bodyPr>
          <a:lstStyle/>
          <a:p>
            <a:endParaRPr lang="en-US" sz="3200"/>
          </a:p>
          <a:p>
            <a:endParaRPr lang="en-US" sz="3200"/>
          </a:p>
          <a:p>
            <a:r>
              <a:rPr lang="en-US" sz="3200"/>
              <a:t>To cover this topic completely in just a few minutes</a:t>
            </a:r>
          </a:p>
          <a:p>
            <a:endParaRPr lang="en-US" sz="3200"/>
          </a:p>
          <a:p>
            <a:r>
              <a:rPr lang="en-US" sz="3200"/>
              <a:t> </a:t>
            </a:r>
          </a:p>
          <a:p>
            <a:r>
              <a:rPr lang="en-US" sz="3200"/>
              <a:t>Like drinking from a fire hose . . .</a:t>
            </a:r>
          </a:p>
        </p:txBody>
      </p:sp>
      <p:sp>
        <p:nvSpPr>
          <p:cNvPr id="6" name="TextBox 5">
            <a:extLst>
              <a:ext uri="{FF2B5EF4-FFF2-40B4-BE49-F238E27FC236}">
                <a16:creationId xmlns:a16="http://schemas.microsoft.com/office/drawing/2014/main" id="{2E75EB45-8E4B-10C3-A7A2-8104997A9F1B}"/>
              </a:ext>
            </a:extLst>
          </p:cNvPr>
          <p:cNvSpPr txBox="1"/>
          <p:nvPr/>
        </p:nvSpPr>
        <p:spPr>
          <a:xfrm>
            <a:off x="340137" y="4652422"/>
            <a:ext cx="9913664" cy="1384995"/>
          </a:xfrm>
          <a:prstGeom prst="rect">
            <a:avLst/>
          </a:prstGeom>
          <a:noFill/>
        </p:spPr>
        <p:txBody>
          <a:bodyPr wrap="square" rtlCol="0">
            <a:spAutoFit/>
          </a:bodyPr>
          <a:lstStyle/>
          <a:p>
            <a:r>
              <a:rPr lang="en-US" sz="2800"/>
              <a:t>So . . . just want to acquaint this audience with some of the basic concerns, processes and practical side which might be out there—lying in wait. </a:t>
            </a:r>
          </a:p>
        </p:txBody>
      </p:sp>
      <p:pic>
        <p:nvPicPr>
          <p:cNvPr id="7" name="Picture 6">
            <a:extLst>
              <a:ext uri="{FF2B5EF4-FFF2-40B4-BE49-F238E27FC236}">
                <a16:creationId xmlns:a16="http://schemas.microsoft.com/office/drawing/2014/main" id="{4CF89169-AAFF-6990-026B-B4450BDBB973}"/>
              </a:ext>
            </a:extLst>
          </p:cNvPr>
          <p:cNvPicPr>
            <a:picLocks noChangeAspect="1"/>
          </p:cNvPicPr>
          <p:nvPr/>
        </p:nvPicPr>
        <p:blipFill>
          <a:blip r:embed="rId2"/>
          <a:stretch>
            <a:fillRect/>
          </a:stretch>
        </p:blipFill>
        <p:spPr>
          <a:xfrm>
            <a:off x="7383276" y="1650206"/>
            <a:ext cx="4468587" cy="2940954"/>
          </a:xfrm>
          <a:prstGeom prst="rect">
            <a:avLst/>
          </a:prstGeom>
          <a:solidFill>
            <a:srgbClr val="FFFFFF">
              <a:shade val="85000"/>
            </a:srgbClr>
          </a:solidFill>
          <a:ln w="190500" cap="rnd">
            <a:solidFill>
              <a:srgbClr val="FF000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9" name="Slide Number Placeholder 5">
            <a:extLst>
              <a:ext uri="{FF2B5EF4-FFF2-40B4-BE49-F238E27FC236}">
                <a16:creationId xmlns:a16="http://schemas.microsoft.com/office/drawing/2014/main" id="{05FFB602-C951-C75D-1BED-2883D5452577}"/>
              </a:ext>
            </a:extLst>
          </p:cNvPr>
          <p:cNvSpPr>
            <a:spLocks noGrp="1"/>
          </p:cNvSpPr>
          <p:nvPr>
            <p:ph type="sldNum" sz="quarter" idx="12"/>
          </p:nvPr>
        </p:nvSpPr>
        <p:spPr>
          <a:xfrm>
            <a:off x="11798610" y="6232062"/>
            <a:ext cx="286439" cy="569045"/>
          </a:xfrm>
          <a:ln>
            <a:noFill/>
          </a:ln>
          <a:effectLst/>
        </p:spPr>
        <p:txBody>
          <a:bodyPr/>
          <a:lstStyle/>
          <a:p>
            <a:fld id="{6E91CC32-6A6B-4E2E-BBA1-6864F305DA26}" type="slidenum">
              <a:rPr lang="en-US" sz="1600" smtClean="0">
                <a:latin typeface="Baskerville Old Face" panose="02020602080505020303" pitchFamily="18" charset="0"/>
              </a:rPr>
              <a:t>4</a:t>
            </a:fld>
            <a:endParaRPr lang="en-US" sz="1050">
              <a:latin typeface="Baskerville Old Face" panose="02020602080505020303" pitchFamily="18" charset="0"/>
            </a:endParaRPr>
          </a:p>
        </p:txBody>
      </p:sp>
      <p:pic>
        <p:nvPicPr>
          <p:cNvPr id="2" name="Graphic 1" descr="Candy cane with solid fill">
            <a:extLst>
              <a:ext uri="{FF2B5EF4-FFF2-40B4-BE49-F238E27FC236}">
                <a16:creationId xmlns:a16="http://schemas.microsoft.com/office/drawing/2014/main" id="{10520280-495F-E416-976E-970674A24B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817" y="108488"/>
            <a:ext cx="577349" cy="577349"/>
          </a:xfrm>
          <a:prstGeom prst="rect">
            <a:avLst/>
          </a:prstGeom>
        </p:spPr>
      </p:pic>
    </p:spTree>
    <p:extLst>
      <p:ext uri="{BB962C8B-B14F-4D97-AF65-F5344CB8AC3E}">
        <p14:creationId xmlns:p14="http://schemas.microsoft.com/office/powerpoint/2010/main" val="2257715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E290D-F476-A88F-B13D-2E1FAD5A20A6}"/>
              </a:ext>
            </a:extLst>
          </p:cNvPr>
          <p:cNvSpPr>
            <a:spLocks noGrp="1"/>
          </p:cNvSpPr>
          <p:nvPr>
            <p:ph type="title"/>
          </p:nvPr>
        </p:nvSpPr>
        <p:spPr>
          <a:xfrm>
            <a:off x="308387" y="757766"/>
            <a:ext cx="11728103" cy="5213826"/>
          </a:xfrm>
        </p:spPr>
        <p:txBody>
          <a:bodyPr>
            <a:normAutofit/>
          </a:bodyPr>
          <a:lstStyle/>
          <a:p>
            <a:pPr algn="ctr"/>
            <a:r>
              <a:rPr lang="en-US"/>
              <a:t>LONE STAR CRIME</a:t>
            </a:r>
            <a:br>
              <a:rPr lang="en-US"/>
            </a:br>
            <a:br>
              <a:rPr lang="en-US"/>
            </a:br>
            <a:r>
              <a:rPr lang="en-US" sz="3600"/>
              <a:t>The Criminal Enforcement of Environmental Law in the State of Texas</a:t>
            </a:r>
            <a:br>
              <a:rPr lang="en-US"/>
            </a:br>
            <a:r>
              <a:rPr lang="en-US" sz="2200" b="0"/>
              <a:t>(OZYMY and OZYMY, UT </a:t>
            </a:r>
            <a:r>
              <a:rPr lang="en-US" sz="2200" b="0" err="1"/>
              <a:t>Chatanooga</a:t>
            </a:r>
            <a:r>
              <a:rPr lang="en-US" sz="2200" b="0"/>
              <a:t>, TN)</a:t>
            </a:r>
            <a:br>
              <a:rPr lang="en-US" sz="2200" b="0"/>
            </a:br>
            <a:br>
              <a:rPr lang="en-US" sz="2200" b="0"/>
            </a:br>
            <a:br>
              <a:rPr lang="en-US" sz="2200" b="0"/>
            </a:br>
            <a:br>
              <a:rPr lang="en-US" sz="3200"/>
            </a:br>
            <a:r>
              <a:rPr lang="en-US" sz="3200"/>
              <a:t>St. Mary's Law Journal, Vol. 54 [2023], No. 4, Art. 6</a:t>
            </a:r>
            <a:br>
              <a:rPr lang="en-US"/>
            </a:br>
            <a:endParaRPr lang="en-US"/>
          </a:p>
        </p:txBody>
      </p:sp>
      <p:sp>
        <p:nvSpPr>
          <p:cNvPr id="3" name="Slide Number Placeholder 2">
            <a:extLst>
              <a:ext uri="{FF2B5EF4-FFF2-40B4-BE49-F238E27FC236}">
                <a16:creationId xmlns:a16="http://schemas.microsoft.com/office/drawing/2014/main" id="{DDBA91EB-ADE0-235E-B0F2-379093088AD3}"/>
              </a:ext>
            </a:extLst>
          </p:cNvPr>
          <p:cNvSpPr>
            <a:spLocks noGrp="1"/>
          </p:cNvSpPr>
          <p:nvPr>
            <p:ph type="sldNum" sz="quarter" idx="12"/>
          </p:nvPr>
        </p:nvSpPr>
        <p:spPr/>
        <p:txBody>
          <a:bodyPr/>
          <a:lstStyle/>
          <a:p>
            <a:fld id="{6E91CC32-6A6B-4E2E-BBA1-6864F305DA26}" type="slidenum">
              <a:rPr lang="en-US" smtClean="0"/>
              <a:t>40</a:t>
            </a:fld>
            <a:endParaRPr lang="en-US"/>
          </a:p>
        </p:txBody>
      </p:sp>
    </p:spTree>
    <p:extLst>
      <p:ext uri="{BB962C8B-B14F-4D97-AF65-F5344CB8AC3E}">
        <p14:creationId xmlns:p14="http://schemas.microsoft.com/office/powerpoint/2010/main" val="3646975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CCA9B-E73F-588C-7265-8D53D27F0B58}"/>
              </a:ext>
            </a:extLst>
          </p:cNvPr>
          <p:cNvSpPr>
            <a:spLocks noGrp="1"/>
          </p:cNvSpPr>
          <p:nvPr>
            <p:ph type="title"/>
          </p:nvPr>
        </p:nvSpPr>
        <p:spPr>
          <a:xfrm>
            <a:off x="308387" y="177283"/>
            <a:ext cx="11662789" cy="6410130"/>
          </a:xfrm>
        </p:spPr>
        <p:txBody>
          <a:bodyPr>
            <a:normAutofit fontScale="90000"/>
          </a:bodyPr>
          <a:lstStyle/>
          <a:p>
            <a:r>
              <a:rPr lang="en-US" sz="2200" b="0" cap="all"/>
              <a:t>Press Release</a:t>
            </a:r>
            <a:br>
              <a:rPr lang="en-US" sz="2700" b="0" cap="all"/>
            </a:br>
            <a:r>
              <a:rPr kumimoji="0" lang="en-US" sz="2700" i="0" u="none" strike="noStrike" kern="1200" cap="none" spc="0" normalizeH="0" baseline="0" noProof="0">
                <a:ln>
                  <a:noFill/>
                </a:ln>
                <a:solidFill>
                  <a:prstClr val="white"/>
                </a:solidFill>
                <a:effectLst/>
                <a:uLnTx/>
                <a:uFillTx/>
                <a:latin typeface="Neue Haas Grotesk Text Pro"/>
                <a:ea typeface="+mj-ea"/>
                <a:cs typeface="+mj-cs"/>
              </a:rPr>
              <a:t>Tuesday, May 21, 2024</a:t>
            </a:r>
            <a:br>
              <a:rPr kumimoji="0" lang="en-US" sz="2700" i="0" u="none" strike="noStrike" kern="1200" cap="none" spc="0" normalizeH="0" baseline="0" noProof="0">
                <a:ln>
                  <a:noFill/>
                </a:ln>
                <a:solidFill>
                  <a:prstClr val="white"/>
                </a:solidFill>
                <a:effectLst/>
                <a:uLnTx/>
                <a:uFillTx/>
                <a:latin typeface="Neue Haas Grotesk Text Pro"/>
                <a:ea typeface="+mj-ea"/>
                <a:cs typeface="+mj-cs"/>
              </a:rPr>
            </a:br>
            <a:br>
              <a:rPr kumimoji="0" lang="en-US" sz="2700" b="0" i="0" u="none" strike="noStrike" kern="1200" cap="none" spc="0" normalizeH="0" baseline="0" noProof="0">
                <a:ln>
                  <a:noFill/>
                </a:ln>
                <a:solidFill>
                  <a:prstClr val="white"/>
                </a:solidFill>
                <a:effectLst/>
                <a:uLnTx/>
                <a:uFillTx/>
                <a:latin typeface="Neue Haas Grotesk Text Pro"/>
                <a:ea typeface="+mj-ea"/>
                <a:cs typeface="+mj-cs"/>
              </a:rPr>
            </a:br>
            <a:r>
              <a:rPr lang="en-US" sz="2200" b="0"/>
              <a:t>For Immediate Release</a:t>
            </a:r>
            <a:br>
              <a:rPr lang="en-US" sz="2200" b="0"/>
            </a:br>
            <a:r>
              <a:rPr lang="en-US" sz="2200" b="0"/>
              <a:t>Office of Public Affairs</a:t>
            </a:r>
            <a:br>
              <a:rPr kumimoji="0" lang="en-US" sz="2700" b="0" i="0" u="none" strike="noStrike" kern="1200" cap="none" spc="0" normalizeH="0" baseline="0" noProof="0">
                <a:ln>
                  <a:noFill/>
                </a:ln>
                <a:solidFill>
                  <a:prstClr val="white"/>
                </a:solidFill>
                <a:effectLst/>
                <a:uLnTx/>
                <a:uFillTx/>
                <a:latin typeface="Neue Haas Grotesk Text Pro"/>
                <a:ea typeface="+mj-ea"/>
                <a:cs typeface="+mj-cs"/>
              </a:rPr>
            </a:br>
            <a:br>
              <a:rPr lang="en-US"/>
            </a:br>
            <a:r>
              <a:rPr lang="en-US" sz="4000"/>
              <a:t>Texas Petrochemical Company Pleads Guilty to Clean Air Act Violation and Fined More than $30 Million in Criminal Fines and Civil Penalties Related to Explosions at Its Facility in Port Neches</a:t>
            </a:r>
            <a:br>
              <a:rPr lang="en-US" sz="4000"/>
            </a:br>
            <a:br>
              <a:rPr lang="en-US" sz="4000"/>
            </a:br>
            <a:r>
              <a:rPr lang="en-US" sz="2200" b="0"/>
              <a:t>The Justice Department and Environmental Protection Agency (EPA) today announced the filing of a felony criminal charge and related civil complaint and consent decree under the Clean Air Act (CAA)</a:t>
            </a:r>
            <a:br>
              <a:rPr lang="en-US" sz="2000"/>
            </a:br>
            <a:br>
              <a:rPr lang="en-US" sz="2000" b="0"/>
            </a:br>
            <a:br>
              <a:rPr lang="en-US"/>
            </a:br>
            <a:endParaRPr lang="en-US"/>
          </a:p>
        </p:txBody>
      </p:sp>
      <p:sp>
        <p:nvSpPr>
          <p:cNvPr id="3" name="Slide Number Placeholder 2">
            <a:extLst>
              <a:ext uri="{FF2B5EF4-FFF2-40B4-BE49-F238E27FC236}">
                <a16:creationId xmlns:a16="http://schemas.microsoft.com/office/drawing/2014/main" id="{0D16B577-355F-2864-8A5F-A26C51A01B94}"/>
              </a:ext>
            </a:extLst>
          </p:cNvPr>
          <p:cNvSpPr>
            <a:spLocks noGrp="1"/>
          </p:cNvSpPr>
          <p:nvPr>
            <p:ph type="sldNum" sz="quarter" idx="12"/>
          </p:nvPr>
        </p:nvSpPr>
        <p:spPr/>
        <p:txBody>
          <a:bodyPr/>
          <a:lstStyle/>
          <a:p>
            <a:fld id="{6E91CC32-6A6B-4E2E-BBA1-6864F305DA26}" type="slidenum">
              <a:rPr lang="en-US" smtClean="0"/>
              <a:t>41</a:t>
            </a:fld>
            <a:endParaRPr lang="en-US"/>
          </a:p>
        </p:txBody>
      </p:sp>
    </p:spTree>
    <p:extLst>
      <p:ext uri="{BB962C8B-B14F-4D97-AF65-F5344CB8AC3E}">
        <p14:creationId xmlns:p14="http://schemas.microsoft.com/office/powerpoint/2010/main" val="1662218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EED268-3457-4422-F742-8E0AC76EDC4F}"/>
              </a:ext>
            </a:extLst>
          </p:cNvPr>
          <p:cNvSpPr txBox="1"/>
          <p:nvPr/>
        </p:nvSpPr>
        <p:spPr>
          <a:xfrm>
            <a:off x="293440" y="436212"/>
            <a:ext cx="11605119" cy="5601533"/>
          </a:xfrm>
          <a:prstGeom prst="rect">
            <a:avLst/>
          </a:prstGeom>
          <a:noFill/>
        </p:spPr>
        <p:txBody>
          <a:bodyPr wrap="square">
            <a:spAutoFit/>
          </a:bodyPr>
          <a:lstStyle/>
          <a:p>
            <a:r>
              <a:rPr lang="en-US" sz="2400" b="1"/>
              <a:t>July-August 2019  </a:t>
            </a:r>
            <a:r>
              <a:rPr lang="en-US" sz="2400" b="1" i="1" u="sng"/>
              <a:t>The Texas Prosecutor</a:t>
            </a:r>
          </a:p>
          <a:p>
            <a:endParaRPr lang="en-US" sz="1600" i="1"/>
          </a:p>
          <a:p>
            <a:r>
              <a:rPr lang="en-US" sz="2400"/>
              <a:t>Prosecuting environmental crimes</a:t>
            </a:r>
          </a:p>
          <a:p>
            <a:r>
              <a:rPr lang="en-US" sz="1200" b="1"/>
              <a:t>Russell Murdock</a:t>
            </a:r>
          </a:p>
          <a:p>
            <a:r>
              <a:rPr lang="en-US" sz="1200"/>
              <a:t>Office of Regional Counsel, Environmental Protection Agency in Dallas</a:t>
            </a:r>
          </a:p>
          <a:p>
            <a:endParaRPr lang="en-US"/>
          </a:p>
          <a:p>
            <a:r>
              <a:rPr lang="en-US"/>
              <a:t>Criminals come in all shapes and sizes, as do their crimes. One type of crime that does not always receive the attention it deserves is environmental crime. What does an environmental crime look like? Some, like those deriving from the tragedies at Deepwater Horizon or the BP Texas City Refinery explosion, lead to death or immediate serious injury. Others, like those from a recent prosecution in federal court in Marshall, have to do with the criminal exposure of unprotected workers to dangerous asbestos. Still others involve the pollution of our state’s waterways, land, and air. Each represents a danger to the environment of our state and its residents.</a:t>
            </a:r>
          </a:p>
          <a:p>
            <a:endParaRPr lang="en-US"/>
          </a:p>
          <a:p>
            <a:r>
              <a:rPr lang="en-US"/>
              <a:t>The detection, investigation, and prosecution of environmental crimes is a collaborative effort throughout </a:t>
            </a:r>
            <a:r>
              <a:rPr lang="en-US" err="1"/>
              <a:t>texas</a:t>
            </a:r>
            <a:r>
              <a:rPr lang="en-US"/>
              <a:t>. Federal and state agencies work together, as well as with their local counterparts, to enforce environmental laws. Since 2014, 114 defendants have been found guilty or pleaded guilty in environmental criminal cases in Texas. Twenty-two of those were sentenced in federal district court while 92 were sentenced in local district courts. Eighty-three of the defendants were individuals, and 31 were corporations.</a:t>
            </a:r>
          </a:p>
        </p:txBody>
      </p:sp>
      <p:sp>
        <p:nvSpPr>
          <p:cNvPr id="5" name="Slide Number Placeholder 5">
            <a:extLst>
              <a:ext uri="{FF2B5EF4-FFF2-40B4-BE49-F238E27FC236}">
                <a16:creationId xmlns:a16="http://schemas.microsoft.com/office/drawing/2014/main" id="{D05C4A99-2766-4B89-C401-87ECC5C65057}"/>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42</a:t>
            </a:fld>
            <a:endParaRPr lang="en-US" sz="1050">
              <a:latin typeface="Baskerville Old Face" panose="02020602080505020303" pitchFamily="18" charset="0"/>
            </a:endParaRPr>
          </a:p>
        </p:txBody>
      </p:sp>
    </p:spTree>
    <p:extLst>
      <p:ext uri="{BB962C8B-B14F-4D97-AF65-F5344CB8AC3E}">
        <p14:creationId xmlns:p14="http://schemas.microsoft.com/office/powerpoint/2010/main" val="4215247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CEF142-2295-6F68-C30D-DE740CDE8D38}"/>
              </a:ext>
            </a:extLst>
          </p:cNvPr>
          <p:cNvSpPr txBox="1"/>
          <p:nvPr/>
        </p:nvSpPr>
        <p:spPr>
          <a:xfrm>
            <a:off x="403420" y="303491"/>
            <a:ext cx="11299305" cy="6463308"/>
          </a:xfrm>
          <a:prstGeom prst="rect">
            <a:avLst/>
          </a:prstGeom>
          <a:noFill/>
        </p:spPr>
        <p:txBody>
          <a:bodyPr wrap="square">
            <a:spAutoFit/>
          </a:bodyPr>
          <a:lstStyle/>
          <a:p>
            <a:r>
              <a:rPr lang="en-US"/>
              <a:t>Despite these resources and coordination, many environmental crimes are not prosecuted, in part because more prosecutors are needed to accept and prosecute environmental cases. Many line prosecutors may not know that environmental crimes fall under both federal and local jurisdiction; additionally, some may be hesitant to step into a new and complicated area of the law seemingly by themselves. But no Texas prosecutor need ever feel they are alone when prosecuting an environmental crime. Criminal agents, investigators, and attorneys from both the Environmental Protection Agency (EPA) and Texas Commission on Environmental Quality (TCEQ) are available and eager to assist prosecutors each step of the way. One such example of federal and local prosecutions coinciding took place in Harris County. The Harris County District Attorney’s Office successfully prosecuted a truck driver who was dumping hazardous wastes in and around Houston. This prosecution and investigation then directly led to a fraud investigation of EPA’s renewable fuels program, which spanned multiple states and resulted in federal convictions of several individuals.</a:t>
            </a:r>
          </a:p>
          <a:p>
            <a:endParaRPr lang="en-US"/>
          </a:p>
          <a:p>
            <a:r>
              <a:rPr lang="en-US"/>
              <a:t>The EPA has a Criminal Investigation Division comprised of special agents who are fully authorized peace officers empowered to enforce the nation’s environmental laws, as well as any other federal law, in accordance with guidelines established by the United States Attorney General. EPA’s criminal agents are highly trained men and women dedicated to protecting the country’s air, water, and land resources. In addition to the special agents themselves, EPA’s Criminal Investigation Division can call upon the broader technical, legal, and scientific expertise of the EPA to aid investigating and prosecuting its cases. Attorneys from the EPA, called Regional Criminal Enforcement Counsels, specialize in environmental crimes and are available to answer any questions prosecutors may have. The majority of federal prosecutions based on criminal investigations completed by the EPA are brought by local U.S. Attorney Offices or the Environmental Crimes Section of the Department of Justice in Washington, D.C.”</a:t>
            </a:r>
          </a:p>
        </p:txBody>
      </p:sp>
      <p:sp>
        <p:nvSpPr>
          <p:cNvPr id="2" name="Slide Number Placeholder 5">
            <a:extLst>
              <a:ext uri="{FF2B5EF4-FFF2-40B4-BE49-F238E27FC236}">
                <a16:creationId xmlns:a16="http://schemas.microsoft.com/office/drawing/2014/main" id="{61934DDC-1612-83BE-D87C-DE714F223887}"/>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43</a:t>
            </a:fld>
            <a:endParaRPr lang="en-US" sz="1050">
              <a:latin typeface="Baskerville Old Face" panose="02020602080505020303" pitchFamily="18" charset="0"/>
            </a:endParaRPr>
          </a:p>
        </p:txBody>
      </p:sp>
    </p:spTree>
    <p:extLst>
      <p:ext uri="{BB962C8B-B14F-4D97-AF65-F5344CB8AC3E}">
        <p14:creationId xmlns:p14="http://schemas.microsoft.com/office/powerpoint/2010/main" val="1679973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7E094-ECED-E7C2-E8CA-71EF88982143}"/>
              </a:ext>
            </a:extLst>
          </p:cNvPr>
          <p:cNvSpPr>
            <a:spLocks noGrp="1"/>
          </p:cNvSpPr>
          <p:nvPr>
            <p:ph type="title"/>
          </p:nvPr>
        </p:nvSpPr>
        <p:spPr>
          <a:xfrm>
            <a:off x="728385" y="1357854"/>
            <a:ext cx="9870663" cy="5432032"/>
          </a:xfrm>
        </p:spPr>
        <p:txBody>
          <a:bodyPr>
            <a:normAutofit fontScale="90000"/>
          </a:bodyPr>
          <a:lstStyle/>
          <a:p>
            <a:pPr algn="ctr"/>
            <a:r>
              <a:rPr lang="en-US" sz="2000"/>
              <a:t>ENRD</a:t>
            </a:r>
            <a:r>
              <a:rPr lang="en-US" sz="2000" b="0"/>
              <a:t>  </a:t>
            </a:r>
            <a:r>
              <a:rPr lang="en-US" sz="2400" b="0"/>
              <a:t>Environment and Natural Resources Division</a:t>
            </a:r>
            <a:br>
              <a:rPr lang="en-US" sz="2400" b="0"/>
            </a:br>
            <a:br>
              <a:rPr lang="en-US" sz="2400" b="0"/>
            </a:br>
            <a:r>
              <a:rPr lang="en-US" sz="2400"/>
              <a:t>EES </a:t>
            </a:r>
            <a:r>
              <a:rPr lang="en-US" sz="2400" b="0">
                <a:hlinkClick r:id="rId2">
                  <a:extLst>
                    <a:ext uri="{A12FA001-AC4F-418D-AE19-62706E023703}">
                      <ahyp:hlinkClr xmlns:ahyp="http://schemas.microsoft.com/office/drawing/2018/hyperlinkcolor" val="tx"/>
                    </a:ext>
                  </a:extLst>
                </a:hlinkClick>
              </a:rPr>
              <a:t>Environmental Enforcement Section</a:t>
            </a:r>
            <a:br>
              <a:rPr lang="en-US" sz="2400" b="0"/>
            </a:br>
            <a:br>
              <a:rPr lang="en-US" sz="2400" b="0"/>
            </a:br>
            <a:r>
              <a:rPr lang="en-US" sz="2800"/>
              <a:t>ECS  </a:t>
            </a:r>
            <a:r>
              <a:rPr lang="en-US" sz="2800" b="0"/>
              <a:t>Environmental Crimes Section</a:t>
            </a:r>
            <a:br>
              <a:rPr lang="en-US" sz="2800" b="0"/>
            </a:br>
            <a:r>
              <a:rPr lang="en-US" sz="2800" b="0"/>
              <a:t>____________</a:t>
            </a:r>
            <a:br>
              <a:rPr lang="en-US" sz="2800" b="0"/>
            </a:br>
            <a:br>
              <a:rPr lang="en-US" sz="2700"/>
            </a:br>
            <a:r>
              <a:rPr lang="en-US" sz="2700"/>
              <a:t>EPA   </a:t>
            </a:r>
            <a:r>
              <a:rPr lang="en-US" sz="2200" b="0"/>
              <a:t>Environmental Protection Agency</a:t>
            </a:r>
            <a:br>
              <a:rPr lang="en-US" sz="2700"/>
            </a:br>
            <a:r>
              <a:rPr lang="en-US" sz="2700"/>
              <a:t>    </a:t>
            </a:r>
            <a:br>
              <a:rPr lang="en-US" sz="2700" b="0"/>
            </a:br>
            <a:r>
              <a:rPr lang="en-US" sz="2700"/>
              <a:t>BSEE</a:t>
            </a:r>
            <a:r>
              <a:rPr lang="en-US" sz="2700" b="0"/>
              <a:t>   </a:t>
            </a:r>
            <a:r>
              <a:rPr lang="en-US" sz="2200" b="0"/>
              <a:t>Bureau of Safety and Environmental Enforcement</a:t>
            </a:r>
            <a:br>
              <a:rPr lang="en-US" sz="1800" b="0"/>
            </a:br>
            <a:br>
              <a:rPr lang="en-US" sz="1800" b="0"/>
            </a:br>
            <a:r>
              <a:rPr lang="en-US" sz="2700"/>
              <a:t>BOEM </a:t>
            </a:r>
            <a:r>
              <a:rPr lang="en-US" sz="2200" b="0"/>
              <a:t>Bureau of Ocean Energy Management</a:t>
            </a:r>
            <a:br>
              <a:rPr lang="en-US" sz="1800" b="0"/>
            </a:br>
            <a:br>
              <a:rPr lang="en-US" sz="2700" b="0"/>
            </a:br>
            <a:r>
              <a:rPr lang="en-US" sz="2700"/>
              <a:t>USCG</a:t>
            </a:r>
            <a:r>
              <a:rPr lang="en-US" sz="1800"/>
              <a:t> </a:t>
            </a:r>
            <a:r>
              <a:rPr lang="en-US" sz="2200" b="0"/>
              <a:t> United States Coast Guard</a:t>
            </a:r>
            <a:br>
              <a:rPr lang="en-US" sz="1800"/>
            </a:br>
            <a:br>
              <a:rPr lang="en-US" sz="1800"/>
            </a:br>
            <a:endParaRPr lang="en-US" sz="2700">
              <a:solidFill>
                <a:schemeClr val="accent2">
                  <a:lumMod val="75000"/>
                </a:schemeClr>
              </a:solidFill>
            </a:endParaRPr>
          </a:p>
        </p:txBody>
      </p:sp>
      <p:sp>
        <p:nvSpPr>
          <p:cNvPr id="5" name="Slide Number Placeholder 5">
            <a:extLst>
              <a:ext uri="{FF2B5EF4-FFF2-40B4-BE49-F238E27FC236}">
                <a16:creationId xmlns:a16="http://schemas.microsoft.com/office/drawing/2014/main" id="{FA2F6A14-5D13-D62B-6354-15D177D9F9FB}"/>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44</a:t>
            </a:fld>
            <a:endParaRPr lang="en-US" sz="1050">
              <a:latin typeface="Baskerville Old Face" panose="02020602080505020303" pitchFamily="18" charset="0"/>
            </a:endParaRPr>
          </a:p>
        </p:txBody>
      </p:sp>
      <p:sp>
        <p:nvSpPr>
          <p:cNvPr id="3" name="TextBox 2">
            <a:extLst>
              <a:ext uri="{FF2B5EF4-FFF2-40B4-BE49-F238E27FC236}">
                <a16:creationId xmlns:a16="http://schemas.microsoft.com/office/drawing/2014/main" id="{3323C45A-FE49-4660-4BBC-8591EF9EB59E}"/>
              </a:ext>
            </a:extLst>
          </p:cNvPr>
          <p:cNvSpPr txBox="1"/>
          <p:nvPr/>
        </p:nvSpPr>
        <p:spPr>
          <a:xfrm>
            <a:off x="832624" y="381423"/>
            <a:ext cx="10668000" cy="523220"/>
          </a:xfrm>
          <a:prstGeom prst="rect">
            <a:avLst/>
          </a:prstGeom>
          <a:noFill/>
        </p:spPr>
        <p:txBody>
          <a:bodyPr wrap="square" rtlCol="0">
            <a:spAutoFit/>
          </a:bodyPr>
          <a:lstStyle/>
          <a:p>
            <a:pPr algn="ctr"/>
            <a:r>
              <a:rPr lang="en-US" sz="2800"/>
              <a:t>FEDERAL ENFORCEMENT</a:t>
            </a:r>
          </a:p>
        </p:txBody>
      </p:sp>
    </p:spTree>
    <p:extLst>
      <p:ext uri="{BB962C8B-B14F-4D97-AF65-F5344CB8AC3E}">
        <p14:creationId xmlns:p14="http://schemas.microsoft.com/office/powerpoint/2010/main" val="2788894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F4358B-830F-04F5-9972-6080E483BAF7}"/>
              </a:ext>
            </a:extLst>
          </p:cNvPr>
          <p:cNvSpPr txBox="1"/>
          <p:nvPr/>
        </p:nvSpPr>
        <p:spPr>
          <a:xfrm>
            <a:off x="660611" y="1244479"/>
            <a:ext cx="11651864" cy="3970318"/>
          </a:xfrm>
          <a:prstGeom prst="rect">
            <a:avLst/>
          </a:prstGeom>
          <a:noFill/>
        </p:spPr>
        <p:txBody>
          <a:bodyPr wrap="square">
            <a:spAutoFit/>
          </a:bodyPr>
          <a:lstStyle/>
          <a:p>
            <a:r>
              <a:rPr lang="en-US" sz="2800"/>
              <a:t>EPA Criminal Investigation Division</a:t>
            </a:r>
          </a:p>
          <a:p>
            <a:r>
              <a:rPr lang="en-US" sz="2800"/>
              <a:t>www.epa.gov/enforcement/criminal-enforcement-overview </a:t>
            </a:r>
          </a:p>
          <a:p>
            <a:r>
              <a:rPr lang="en-US" sz="2800"/>
              <a:t>Dallas office 214.665.6600. </a:t>
            </a:r>
          </a:p>
          <a:p>
            <a:endParaRPr lang="en-US" sz="2800"/>
          </a:p>
          <a:p>
            <a:r>
              <a:rPr lang="en-US" sz="2800"/>
              <a:t>TCEQ Environmental Crimes Unit</a:t>
            </a:r>
          </a:p>
          <a:p>
            <a:r>
              <a:rPr lang="en-US" sz="2800"/>
              <a:t>www.tceq.texas.gov/compliance/investigation/crime</a:t>
            </a:r>
          </a:p>
          <a:p>
            <a:endParaRPr lang="en-US" sz="2800"/>
          </a:p>
          <a:p>
            <a:r>
              <a:rPr lang="en-US" sz="2800"/>
              <a:t>Southern Environmental Enforcement Network</a:t>
            </a:r>
          </a:p>
          <a:p>
            <a:r>
              <a:rPr lang="en-US" sz="2800"/>
              <a:t>www.seentrain-ing.org.</a:t>
            </a:r>
          </a:p>
        </p:txBody>
      </p:sp>
      <p:sp>
        <p:nvSpPr>
          <p:cNvPr id="5" name="Slide Number Placeholder 5">
            <a:extLst>
              <a:ext uri="{FF2B5EF4-FFF2-40B4-BE49-F238E27FC236}">
                <a16:creationId xmlns:a16="http://schemas.microsoft.com/office/drawing/2014/main" id="{4AB3CBA2-6EC4-A567-34E0-284ED52BAC4B}"/>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45</a:t>
            </a:fld>
            <a:endParaRPr lang="en-US" sz="1050">
              <a:latin typeface="Baskerville Old Face" panose="02020602080505020303" pitchFamily="18" charset="0"/>
            </a:endParaRPr>
          </a:p>
        </p:txBody>
      </p:sp>
      <p:sp>
        <p:nvSpPr>
          <p:cNvPr id="3" name="TextBox 2">
            <a:extLst>
              <a:ext uri="{FF2B5EF4-FFF2-40B4-BE49-F238E27FC236}">
                <a16:creationId xmlns:a16="http://schemas.microsoft.com/office/drawing/2014/main" id="{FF15B775-1EF8-D2AA-86AB-50ED8FA79574}"/>
              </a:ext>
            </a:extLst>
          </p:cNvPr>
          <p:cNvSpPr txBox="1"/>
          <p:nvPr/>
        </p:nvSpPr>
        <p:spPr>
          <a:xfrm>
            <a:off x="9092208" y="6020485"/>
            <a:ext cx="2252068" cy="646331"/>
          </a:xfrm>
          <a:prstGeom prst="rect">
            <a:avLst/>
          </a:prstGeom>
          <a:noFill/>
        </p:spPr>
        <p:txBody>
          <a:bodyPr wrap="square">
            <a:spAutoFit/>
          </a:bodyPr>
          <a:lstStyle/>
          <a:p>
            <a:r>
              <a:rPr lang="en-US" sz="1800">
                <a:latin typeface="Baskerville Old Face" panose="02020602080505020303" pitchFamily="18" charset="0"/>
              </a:rPr>
              <a:t>Hinton | Bailey, PC</a:t>
            </a:r>
          </a:p>
          <a:p>
            <a:pPr algn="l"/>
            <a:r>
              <a:rPr lang="en-US" sz="1800">
                <a:latin typeface="Baskerville Old Face" panose="02020602080505020303" pitchFamily="18" charset="0"/>
              </a:rPr>
              <a:t> Joe Bailey           2025</a:t>
            </a:r>
            <a:endParaRPr lang="en-US"/>
          </a:p>
        </p:txBody>
      </p:sp>
    </p:spTree>
    <p:extLst>
      <p:ext uri="{BB962C8B-B14F-4D97-AF65-F5344CB8AC3E}">
        <p14:creationId xmlns:p14="http://schemas.microsoft.com/office/powerpoint/2010/main" val="990924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09164F-90D8-6A89-3ED8-34EDD008D3F6}"/>
              </a:ext>
            </a:extLst>
          </p:cNvPr>
          <p:cNvSpPr txBox="1"/>
          <p:nvPr/>
        </p:nvSpPr>
        <p:spPr>
          <a:xfrm>
            <a:off x="190612" y="1886156"/>
            <a:ext cx="11643360" cy="2062103"/>
          </a:xfrm>
          <a:prstGeom prst="rect">
            <a:avLst/>
          </a:prstGeom>
          <a:noFill/>
        </p:spPr>
        <p:txBody>
          <a:bodyPr wrap="square">
            <a:spAutoFit/>
          </a:bodyPr>
          <a:lstStyle/>
          <a:p>
            <a:pPr algn="ctr"/>
            <a:r>
              <a:rPr lang="fr-FR" sz="3600"/>
              <a:t>ENRD</a:t>
            </a:r>
          </a:p>
          <a:p>
            <a:pPr algn="ctr"/>
            <a:endParaRPr lang="fr-FR" sz="2800"/>
          </a:p>
          <a:p>
            <a:pPr algn="ctr"/>
            <a:r>
              <a:rPr lang="fr-FR" sz="3200" err="1"/>
              <a:t>Title</a:t>
            </a:r>
            <a:r>
              <a:rPr lang="fr-FR" sz="3200"/>
              <a:t> 5: </a:t>
            </a:r>
          </a:p>
          <a:p>
            <a:pPr algn="ctr"/>
            <a:r>
              <a:rPr lang="fr-FR" sz="3200"/>
              <a:t>5-11.000; </a:t>
            </a:r>
            <a:r>
              <a:rPr lang="fr-FR" sz="3200" i="1"/>
              <a:t>5-12.000 et </a:t>
            </a:r>
            <a:r>
              <a:rPr lang="fr-FR" sz="3200" i="1" err="1"/>
              <a:t>seq</a:t>
            </a:r>
            <a:endParaRPr lang="en-US" sz="3200" i="1"/>
          </a:p>
        </p:txBody>
      </p:sp>
      <p:sp>
        <p:nvSpPr>
          <p:cNvPr id="5" name="TextBox 4">
            <a:extLst>
              <a:ext uri="{FF2B5EF4-FFF2-40B4-BE49-F238E27FC236}">
                <a16:creationId xmlns:a16="http://schemas.microsoft.com/office/drawing/2014/main" id="{C7F02EB6-BB45-8536-F275-14E4B9CB7620}"/>
              </a:ext>
            </a:extLst>
          </p:cNvPr>
          <p:cNvSpPr txBox="1"/>
          <p:nvPr/>
        </p:nvSpPr>
        <p:spPr>
          <a:xfrm>
            <a:off x="1494720" y="4155211"/>
            <a:ext cx="9035143" cy="461665"/>
          </a:xfrm>
          <a:prstGeom prst="rect">
            <a:avLst/>
          </a:prstGeom>
          <a:noFill/>
        </p:spPr>
        <p:txBody>
          <a:bodyPr wrap="square" rtlCol="0">
            <a:spAutoFit/>
          </a:bodyPr>
          <a:lstStyle/>
          <a:p>
            <a:pPr algn="ctr"/>
            <a:r>
              <a:rPr lang="en-US" sz="2400" b="1"/>
              <a:t>Department of Justice Manual</a:t>
            </a:r>
          </a:p>
        </p:txBody>
      </p:sp>
      <p:sp>
        <p:nvSpPr>
          <p:cNvPr id="7" name="TextBox 6">
            <a:extLst>
              <a:ext uri="{FF2B5EF4-FFF2-40B4-BE49-F238E27FC236}">
                <a16:creationId xmlns:a16="http://schemas.microsoft.com/office/drawing/2014/main" id="{EDF1621D-A51A-A962-28D4-C68F586C996A}"/>
              </a:ext>
            </a:extLst>
          </p:cNvPr>
          <p:cNvSpPr txBox="1"/>
          <p:nvPr/>
        </p:nvSpPr>
        <p:spPr>
          <a:xfrm>
            <a:off x="3627120" y="419100"/>
            <a:ext cx="4312920" cy="367680"/>
          </a:xfrm>
          <a:prstGeom prst="rect">
            <a:avLst/>
          </a:prstGeom>
          <a:noFill/>
        </p:spPr>
        <p:txBody>
          <a:bodyPr wrap="square" rtlCol="0">
            <a:spAutoFit/>
          </a:bodyPr>
          <a:lstStyle/>
          <a:p>
            <a:r>
              <a:rPr lang="en-US"/>
              <a:t>FEDERAL ENVIRONMENTAL CRIMES</a:t>
            </a:r>
          </a:p>
        </p:txBody>
      </p:sp>
      <p:sp>
        <p:nvSpPr>
          <p:cNvPr id="8" name="Slide Number Placeholder 5">
            <a:extLst>
              <a:ext uri="{FF2B5EF4-FFF2-40B4-BE49-F238E27FC236}">
                <a16:creationId xmlns:a16="http://schemas.microsoft.com/office/drawing/2014/main" id="{82B92A6B-3DAA-1794-3B05-73D5AA6FF5CA}"/>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46</a:t>
            </a:fld>
            <a:endParaRPr lang="en-US" sz="1050">
              <a:latin typeface="Baskerville Old Face" panose="02020602080505020303" pitchFamily="18" charset="0"/>
            </a:endParaRPr>
          </a:p>
        </p:txBody>
      </p:sp>
    </p:spTree>
    <p:extLst>
      <p:ext uri="{BB962C8B-B14F-4D97-AF65-F5344CB8AC3E}">
        <p14:creationId xmlns:p14="http://schemas.microsoft.com/office/powerpoint/2010/main" val="696083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0A5F-3F6A-6470-88E7-5824760EF687}"/>
              </a:ext>
            </a:extLst>
          </p:cNvPr>
          <p:cNvSpPr>
            <a:spLocks noGrp="1"/>
          </p:cNvSpPr>
          <p:nvPr>
            <p:ph type="title"/>
          </p:nvPr>
        </p:nvSpPr>
        <p:spPr>
          <a:xfrm>
            <a:off x="229648" y="1581235"/>
            <a:ext cx="11500410" cy="5868955"/>
          </a:xfrm>
        </p:spPr>
        <p:txBody>
          <a:bodyPr>
            <a:normAutofit fontScale="90000"/>
          </a:bodyPr>
          <a:lstStyle/>
          <a:p>
            <a:br>
              <a:rPr lang="en-US" sz="2000">
                <a:hlinkClick r:id="rId2">
                  <a:extLst>
                    <a:ext uri="{A12FA001-AC4F-418D-AE19-62706E023703}">
                      <ahyp:hlinkClr xmlns:ahyp="http://schemas.microsoft.com/office/drawing/2018/hyperlinkcolor" val="tx"/>
                    </a:ext>
                  </a:extLst>
                </a:hlinkClick>
              </a:rPr>
            </a:br>
            <a:br>
              <a:rPr lang="en-US" sz="2000">
                <a:hlinkClick r:id="rId2">
                  <a:extLst>
                    <a:ext uri="{A12FA001-AC4F-418D-AE19-62706E023703}">
                      <ahyp:hlinkClr xmlns:ahyp="http://schemas.microsoft.com/office/drawing/2018/hyperlinkcolor" val="tx"/>
                    </a:ext>
                  </a:extLst>
                </a:hlinkClick>
              </a:rPr>
            </a:br>
            <a:br>
              <a:rPr lang="en-US" sz="2000">
                <a:hlinkClick r:id="rId2">
                  <a:extLst>
                    <a:ext uri="{A12FA001-AC4F-418D-AE19-62706E023703}">
                      <ahyp:hlinkClr xmlns:ahyp="http://schemas.microsoft.com/office/drawing/2018/hyperlinkcolor" val="tx"/>
                    </a:ext>
                  </a:extLst>
                </a:hlinkClick>
              </a:rPr>
            </a:br>
            <a:br>
              <a:rPr lang="en-US" sz="2000">
                <a:hlinkClick r:id="rId2">
                  <a:extLst>
                    <a:ext uri="{A12FA001-AC4F-418D-AE19-62706E023703}">
                      <ahyp:hlinkClr xmlns:ahyp="http://schemas.microsoft.com/office/drawing/2018/hyperlinkcolor" val="tx"/>
                    </a:ext>
                  </a:extLst>
                </a:hlinkClick>
              </a:rPr>
            </a:br>
            <a:r>
              <a:rPr lang="en-US" sz="2000">
                <a:hlinkClick r:id="rId2">
                  <a:extLst>
                    <a:ext uri="{A12FA001-AC4F-418D-AE19-62706E023703}">
                      <ahyp:hlinkClr xmlns:ahyp="http://schemas.microsoft.com/office/drawing/2018/hyperlinkcolor" val="tx"/>
                    </a:ext>
                  </a:extLst>
                </a:hlinkClick>
              </a:rPr>
              <a:t>June 2025</a:t>
            </a:r>
            <a:br>
              <a:rPr lang="en-US" sz="1300"/>
            </a:br>
            <a:r>
              <a:rPr lang="en-US" sz="1300" b="0"/>
              <a:t>This month’s Bulletin includes cases involving emissions tampering, animal fighting, wastewater discharges, refrigerant smuggling, wildlife trafficking, </a:t>
            </a:r>
            <a:r>
              <a:rPr lang="en-US" sz="1300" b="0">
                <a:highlight>
                  <a:srgbClr val="FF0000"/>
                </a:highlight>
              </a:rPr>
              <a:t>and more.</a:t>
            </a:r>
            <a:br>
              <a:rPr lang="en-US" sz="1300" b="0"/>
            </a:br>
            <a:r>
              <a:rPr lang="en-US" sz="1300" b="0"/>
              <a:t>July 14, 2025</a:t>
            </a:r>
            <a:br>
              <a:rPr lang="en-US" sz="1300" b="0"/>
            </a:br>
            <a:br>
              <a:rPr lang="en-US" sz="1300" b="0"/>
            </a:br>
            <a:r>
              <a:rPr lang="en-US" sz="2000">
                <a:hlinkClick r:id="rId3">
                  <a:extLst>
                    <a:ext uri="{A12FA001-AC4F-418D-AE19-62706E023703}">
                      <ahyp:hlinkClr xmlns:ahyp="http://schemas.microsoft.com/office/drawing/2018/hyperlinkcolor" val="tx"/>
                    </a:ext>
                  </a:extLst>
                </a:hlinkClick>
              </a:rPr>
              <a:t>May 2025</a:t>
            </a:r>
            <a:br>
              <a:rPr lang="en-US" sz="2000"/>
            </a:br>
            <a:r>
              <a:rPr lang="en-US" sz="1300" b="0"/>
              <a:t>This month’s Bulletin includes cases involving exotic bird smuggling, dog fighting, oily wastewater discharges, tampering with a monitoring method, illegal crab harvesting, </a:t>
            </a:r>
            <a:r>
              <a:rPr lang="en-US" sz="1300" b="0">
                <a:highlight>
                  <a:srgbClr val="FF0000"/>
                </a:highlight>
              </a:rPr>
              <a:t>and more.</a:t>
            </a:r>
            <a:br>
              <a:rPr lang="en-US" sz="1300" b="0"/>
            </a:br>
            <a:r>
              <a:rPr lang="en-US" sz="1100" b="0"/>
              <a:t>June 6, 2025</a:t>
            </a:r>
            <a:br>
              <a:rPr lang="en-US" sz="1300" b="0"/>
            </a:br>
            <a:br>
              <a:rPr lang="en-US" sz="1300" b="0"/>
            </a:br>
            <a:r>
              <a:rPr lang="en-US" sz="2000">
                <a:hlinkClick r:id="rId4">
                  <a:extLst>
                    <a:ext uri="{A12FA001-AC4F-418D-AE19-62706E023703}">
                      <ahyp:hlinkClr xmlns:ahyp="http://schemas.microsoft.com/office/drawing/2018/hyperlinkcolor" val="tx"/>
                    </a:ext>
                  </a:extLst>
                </a:hlinkClick>
              </a:rPr>
              <a:t>April 2025</a:t>
            </a:r>
            <a:br>
              <a:rPr lang="en-US" sz="1300"/>
            </a:br>
            <a:r>
              <a:rPr lang="en-US" sz="1300" b="0"/>
              <a:t>This month’s Bulletin includes cases involving monkey smuggling, tampering with a monitoring device, pesticide sales, false lead paint certificates, dog fighting, biofuel credits fraud, hazardous waste storage, electroplating waste discharges, scallop overharvesting, </a:t>
            </a:r>
            <a:r>
              <a:rPr lang="en-US" sz="1300" b="0">
                <a:highlight>
                  <a:srgbClr val="FF0000"/>
                </a:highlight>
              </a:rPr>
              <a:t>and more.</a:t>
            </a:r>
            <a:br>
              <a:rPr lang="en-US" sz="1300" b="0"/>
            </a:br>
            <a:r>
              <a:rPr lang="en-US" sz="1100" b="0"/>
              <a:t>May 12, 2025</a:t>
            </a:r>
            <a:br>
              <a:rPr lang="en-US" sz="1300" b="0"/>
            </a:br>
            <a:br>
              <a:rPr lang="en-US" sz="1300" b="0"/>
            </a:br>
            <a:r>
              <a:rPr lang="en-US" sz="2000">
                <a:hlinkClick r:id="rId5">
                  <a:extLst>
                    <a:ext uri="{A12FA001-AC4F-418D-AE19-62706E023703}">
                      <ahyp:hlinkClr xmlns:ahyp="http://schemas.microsoft.com/office/drawing/2018/hyperlinkcolor" val="tx"/>
                    </a:ext>
                  </a:extLst>
                </a:hlinkClick>
              </a:rPr>
              <a:t>March 2025</a:t>
            </a:r>
            <a:br>
              <a:rPr lang="en-US" sz="1300"/>
            </a:br>
            <a:r>
              <a:rPr lang="en-US" sz="1300" b="0"/>
              <a:t>This month’s Bulletin includes cases involving refrigerant smuggling, falsified emissions testing, dog fighting, illegal transportation of hazardous waste, wetlands destruction, tampering with drinking water system, big game hunting, </a:t>
            </a:r>
            <a:r>
              <a:rPr lang="en-US" sz="1300" b="0">
                <a:highlight>
                  <a:srgbClr val="FF0000"/>
                </a:highlight>
              </a:rPr>
              <a:t>and more.</a:t>
            </a:r>
            <a:br>
              <a:rPr lang="en-US" sz="1300" b="0"/>
            </a:br>
            <a:r>
              <a:rPr lang="en-US" sz="1100" b="0"/>
              <a:t>April 2, 2025</a:t>
            </a:r>
            <a:r>
              <a:rPr lang="en-US" sz="1100">
                <a:hlinkClick r:id="rId6"/>
              </a:rPr>
              <a:t> </a:t>
            </a:r>
            <a:br>
              <a:rPr lang="en-US" sz="1300"/>
            </a:br>
            <a:br>
              <a:rPr lang="en-US" sz="1300" b="0"/>
            </a:br>
            <a:r>
              <a:rPr lang="en-US" sz="2000"/>
              <a:t>F</a:t>
            </a:r>
            <a:r>
              <a:rPr lang="en-US" sz="2000">
                <a:hlinkClick r:id="rId6">
                  <a:extLst>
                    <a:ext uri="{A12FA001-AC4F-418D-AE19-62706E023703}">
                      <ahyp:hlinkClr xmlns:ahyp="http://schemas.microsoft.com/office/drawing/2018/hyperlinkcolor" val="tx"/>
                    </a:ext>
                  </a:extLst>
                </a:hlinkClick>
              </a:rPr>
              <a:t>ebruary 2025</a:t>
            </a:r>
            <a:br>
              <a:rPr lang="en-US" sz="1300"/>
            </a:br>
            <a:r>
              <a:rPr lang="en-US" sz="1300" b="0"/>
              <a:t>This month's Bulletin includes cases involving smuggling, tampering with a monitoring device, dog fighting, worker death, wastewater discharges, dolphin killings, illegal asbestos removal, </a:t>
            </a:r>
            <a:r>
              <a:rPr lang="en-US" sz="1300" b="0">
                <a:highlight>
                  <a:srgbClr val="FF0000"/>
                </a:highlight>
              </a:rPr>
              <a:t>and more.</a:t>
            </a:r>
            <a:br>
              <a:rPr lang="en-US" sz="1300" b="0"/>
            </a:br>
            <a:r>
              <a:rPr lang="en-US" sz="1100" b="0"/>
              <a:t>March 4, 2025</a:t>
            </a:r>
            <a:br>
              <a:rPr lang="en-US" sz="1100" b="0"/>
            </a:br>
            <a:br>
              <a:rPr lang="en-US" sz="1300" b="0"/>
            </a:br>
            <a:r>
              <a:rPr lang="en-US" sz="2200">
                <a:solidFill>
                  <a:srgbClr val="674CF0"/>
                </a:solidFill>
                <a:hlinkClick r:id="rId7">
                  <a:extLst>
                    <a:ext uri="{A12FA001-AC4F-418D-AE19-62706E023703}">
                      <ahyp:hlinkClr xmlns:ahyp="http://schemas.microsoft.com/office/drawing/2018/hyperlinkcolor" val="tx"/>
                    </a:ext>
                  </a:extLst>
                </a:hlinkClick>
              </a:rPr>
              <a:t> </a:t>
            </a:r>
            <a:r>
              <a:rPr lang="en-US" sz="2200">
                <a:hlinkClick r:id="rId7">
                  <a:extLst>
                    <a:ext uri="{A12FA001-AC4F-418D-AE19-62706E023703}">
                      <ahyp:hlinkClr xmlns:ahyp="http://schemas.microsoft.com/office/drawing/2018/hyperlinkcolor" val="tx"/>
                    </a:ext>
                  </a:extLst>
                </a:hlinkClick>
              </a:rPr>
              <a:t>January 2025</a:t>
            </a:r>
            <a:br>
              <a:rPr lang="en-US" sz="1300"/>
            </a:br>
            <a:r>
              <a:rPr lang="en-US" sz="1300" b="0"/>
              <a:t>This Bulletin’s cases include violations of the Clean Air Act; Conspiracy; Tampering with a Monitoring Device; Refrigerant Smuggling; wildlife Smuggling; Vessel Pollution; Clam Overharvesting; Big Game Hunting; </a:t>
            </a:r>
            <a:r>
              <a:rPr lang="en-US" sz="1300" b="0">
                <a:highlight>
                  <a:srgbClr val="FF0000"/>
                </a:highlight>
              </a:rPr>
              <a:t>and more.</a:t>
            </a:r>
            <a:br>
              <a:rPr lang="en-US" sz="1300" b="0"/>
            </a:br>
            <a:r>
              <a:rPr lang="en-US" sz="1100" b="0"/>
              <a:t>February 14, 2025</a:t>
            </a:r>
            <a:br>
              <a:rPr lang="en-US" b="0"/>
            </a:br>
            <a:endParaRPr lang="en-US"/>
          </a:p>
        </p:txBody>
      </p:sp>
      <p:sp>
        <p:nvSpPr>
          <p:cNvPr id="3" name="Text Placeholder 2">
            <a:extLst>
              <a:ext uri="{FF2B5EF4-FFF2-40B4-BE49-F238E27FC236}">
                <a16:creationId xmlns:a16="http://schemas.microsoft.com/office/drawing/2014/main" id="{55A27483-F824-0556-BA20-B0E4C35D0C99}"/>
              </a:ext>
            </a:extLst>
          </p:cNvPr>
          <p:cNvSpPr>
            <a:spLocks noGrp="1"/>
          </p:cNvSpPr>
          <p:nvPr>
            <p:ph type="body" idx="1"/>
          </p:nvPr>
        </p:nvSpPr>
        <p:spPr>
          <a:xfrm>
            <a:off x="420177" y="288674"/>
            <a:ext cx="8628751" cy="1405508"/>
          </a:xfrm>
        </p:spPr>
        <p:txBody>
          <a:bodyPr/>
          <a:lstStyle/>
          <a:p>
            <a:r>
              <a:rPr lang="en-US" sz="2800" b="1"/>
              <a:t>Environmental Crimes Bulletins ; “and S’mores”</a:t>
            </a:r>
          </a:p>
          <a:p>
            <a:r>
              <a:rPr lang="en-US"/>
              <a:t>DOJ. Environment and Natural Resources Division update</a:t>
            </a:r>
          </a:p>
        </p:txBody>
      </p:sp>
      <p:sp>
        <p:nvSpPr>
          <p:cNvPr id="4" name="Slide Number Placeholder 3">
            <a:extLst>
              <a:ext uri="{FF2B5EF4-FFF2-40B4-BE49-F238E27FC236}">
                <a16:creationId xmlns:a16="http://schemas.microsoft.com/office/drawing/2014/main" id="{3B01EC85-BF71-C73C-8BCC-6D961F98380D}"/>
              </a:ext>
            </a:extLst>
          </p:cNvPr>
          <p:cNvSpPr>
            <a:spLocks noGrp="1"/>
          </p:cNvSpPr>
          <p:nvPr>
            <p:ph type="sldNum" sz="quarter" idx="12"/>
          </p:nvPr>
        </p:nvSpPr>
        <p:spPr/>
        <p:txBody>
          <a:bodyPr/>
          <a:lstStyle/>
          <a:p>
            <a:fld id="{6E91CC32-6A6B-4E2E-BBA1-6864F305DA26}" type="slidenum">
              <a:rPr lang="en-US" smtClean="0"/>
              <a:pPr/>
              <a:t>47</a:t>
            </a:fld>
            <a:endParaRPr lang="en-US"/>
          </a:p>
        </p:txBody>
      </p:sp>
      <p:sp>
        <p:nvSpPr>
          <p:cNvPr id="5" name="AutoShape 2" descr="S'more - Wikipedia">
            <a:extLst>
              <a:ext uri="{FF2B5EF4-FFF2-40B4-BE49-F238E27FC236}">
                <a16:creationId xmlns:a16="http://schemas.microsoft.com/office/drawing/2014/main" id="{C5CAC1A7-1C42-329C-4684-43E99B91B1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S'more - Wikipedia">
            <a:extLst>
              <a:ext uri="{FF2B5EF4-FFF2-40B4-BE49-F238E27FC236}">
                <a16:creationId xmlns:a16="http://schemas.microsoft.com/office/drawing/2014/main" id="{4A12FA75-B00F-6A43-2C08-4843C2E5208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511" b="90426" l="7090" r="95522">
                        <a14:foregroundMark x1="91045" y1="35106" x2="91045" y2="35106"/>
                        <a14:foregroundMark x1="90672" y1="51064" x2="90672" y2="51064"/>
                        <a14:foregroundMark x1="46269" y1="92021" x2="46269" y2="92021"/>
                        <a14:foregroundMark x1="7090" y1="62234" x2="7090" y2="62234"/>
                        <a14:foregroundMark x1="8209" y1="37766" x2="8209" y2="37766"/>
                        <a14:foregroundMark x1="7463" y1="37766" x2="7463" y2="37766"/>
                        <a14:foregroundMark x1="53731" y1="8511" x2="53731" y2="8511"/>
                        <a14:foregroundMark x1="95522" y1="50000" x2="95522"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8856921" y="-15599"/>
            <a:ext cx="2548890" cy="1788160"/>
          </a:xfrm>
          <a:prstGeom prst="rect">
            <a:avLst/>
          </a:prstGeom>
          <a:noFill/>
          <a:ln>
            <a:noFill/>
          </a:ln>
        </p:spPr>
      </p:pic>
      <p:pic>
        <p:nvPicPr>
          <p:cNvPr id="7" name="Graphic 6" descr="Candy cane with solid fill">
            <a:extLst>
              <a:ext uri="{FF2B5EF4-FFF2-40B4-BE49-F238E27FC236}">
                <a16:creationId xmlns:a16="http://schemas.microsoft.com/office/drawing/2014/main" id="{990011BF-623A-F72C-9C68-F84F637BE2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3516556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36FEE-D4A9-F245-86EF-31291C94748C}"/>
              </a:ext>
            </a:extLst>
          </p:cNvPr>
          <p:cNvSpPr>
            <a:spLocks noGrp="1"/>
          </p:cNvSpPr>
          <p:nvPr>
            <p:ph type="title"/>
          </p:nvPr>
        </p:nvSpPr>
        <p:spPr>
          <a:xfrm>
            <a:off x="340138" y="785813"/>
            <a:ext cx="11063812" cy="5843587"/>
          </a:xfrm>
        </p:spPr>
        <p:txBody>
          <a:bodyPr>
            <a:normAutofit fontScale="90000"/>
          </a:bodyPr>
          <a:lstStyle/>
          <a:p>
            <a:br>
              <a:rPr lang="en-US" sz="5400">
                <a:solidFill>
                  <a:schemeClr val="accent6">
                    <a:lumMod val="60000"/>
                    <a:lumOff val="40000"/>
                  </a:schemeClr>
                </a:solidFill>
              </a:rPr>
            </a:br>
            <a:r>
              <a:rPr lang="en-US" sz="2000"/>
              <a:t>Federal Insecticide, Fungicide and Rodenticide Act (FIFRA), 7 U.S.C. §§ 136y</a:t>
            </a:r>
            <a:br>
              <a:rPr lang="en-US" sz="2000"/>
            </a:br>
            <a:r>
              <a:rPr lang="en-US" sz="2000"/>
              <a:t>Energy Supply and Environmental Coordination Act, 15 U.S.C. §§ 791-798</a:t>
            </a:r>
            <a:br>
              <a:rPr lang="en-US" sz="2000"/>
            </a:br>
            <a:r>
              <a:rPr lang="en-US" sz="2000">
                <a:highlight>
                  <a:srgbClr val="FF0000"/>
                </a:highlight>
              </a:rPr>
              <a:t>Toxic Substances Control Act (TSCA), 15 U.S.C. §§ 2601-2697</a:t>
            </a:r>
            <a:br>
              <a:rPr lang="en-US" sz="2000"/>
            </a:br>
            <a:r>
              <a:rPr lang="en-US" sz="2000"/>
              <a:t>Surface Mining Control and Reclamation Act, 30 U.S.C. §§ 1201-1211</a:t>
            </a:r>
            <a:br>
              <a:rPr lang="en-US" sz="2000"/>
            </a:br>
            <a:r>
              <a:rPr lang="en-US" sz="2000"/>
              <a:t>Rivers and Harbors Appropriations Act, 33 U.S.C. § 403, and Refuse Act, 33 U.S.C. § 407</a:t>
            </a:r>
            <a:br>
              <a:rPr lang="en-US" sz="2000"/>
            </a:br>
            <a:r>
              <a:rPr lang="en-US" sz="2000">
                <a:highlight>
                  <a:srgbClr val="FF0000"/>
                </a:highlight>
              </a:rPr>
              <a:t>Federal Water Pollution Control Act  (Clean Water Act), 33 U.S.C. §§ 1251-1388</a:t>
            </a:r>
            <a:br>
              <a:rPr lang="en-US" sz="2000"/>
            </a:br>
            <a:r>
              <a:rPr lang="en-US" sz="2000"/>
              <a:t>Marine Protection Research and Sanctuaries Act (Ocean Dumping Act), 33 U.S.C. §§ 1401-1445</a:t>
            </a:r>
            <a:br>
              <a:rPr lang="en-US" sz="2000"/>
            </a:br>
            <a:r>
              <a:rPr lang="en-US" sz="2000"/>
              <a:t>Deepwater Port Act, 33 U.S.C. §§ 1501-1524</a:t>
            </a:r>
            <a:br>
              <a:rPr lang="en-US" sz="2000"/>
            </a:br>
            <a:r>
              <a:rPr lang="en-US" sz="2000">
                <a:highlight>
                  <a:srgbClr val="FF0000"/>
                </a:highlight>
              </a:rPr>
              <a:t>Act to Prevent Pollution From Ships, 33 U.S.C. §§ 1901-1915</a:t>
            </a:r>
            <a:br>
              <a:rPr lang="en-US" sz="2000">
                <a:highlight>
                  <a:srgbClr val="FF0000"/>
                </a:highlight>
              </a:rPr>
            </a:br>
            <a:r>
              <a:rPr lang="en-US" sz="2000"/>
              <a:t>Safe Drinking Water Act, 42 U.S.C. §§ 300f-300j-27</a:t>
            </a:r>
            <a:br>
              <a:rPr lang="en-US" sz="2000"/>
            </a:br>
            <a:r>
              <a:rPr lang="en-US" sz="2000"/>
              <a:t>Atomic Energy Act, 42 U.S.C. §§ 2011-2296b-7 (violations under 42 U.S.C. §§ 2272 and 2273)</a:t>
            </a:r>
            <a:br>
              <a:rPr lang="en-US" sz="2000"/>
            </a:br>
            <a:r>
              <a:rPr lang="en-US" sz="2000"/>
              <a:t>Noise Control Act, 42 U.S.C. §§ 4901-4918</a:t>
            </a:r>
            <a:br>
              <a:rPr lang="en-US" sz="2000"/>
            </a:br>
            <a:r>
              <a:rPr lang="en-US" sz="2000">
                <a:highlight>
                  <a:srgbClr val="FF0000"/>
                </a:highlight>
              </a:rPr>
              <a:t>Solid Waste Disposal Act (including, in Subchapter III, the Resource Conservation and Recovery Act (RCRA)), 42 U.S.C. §§ 6901-6992k</a:t>
            </a:r>
            <a:br>
              <a:rPr lang="en-US" sz="2000">
                <a:highlight>
                  <a:srgbClr val="FF0000"/>
                </a:highlight>
              </a:rPr>
            </a:br>
            <a:r>
              <a:rPr lang="en-US" sz="2000">
                <a:highlight>
                  <a:srgbClr val="FF0000"/>
                </a:highlight>
              </a:rPr>
              <a:t>Clean Air Act, 42 U.S.C. §§ 7401-7671q</a:t>
            </a:r>
            <a:br>
              <a:rPr lang="en-US" sz="2000">
                <a:highlight>
                  <a:srgbClr val="FF0000"/>
                </a:highlight>
              </a:rPr>
            </a:br>
            <a:r>
              <a:rPr lang="en-US" sz="2000">
                <a:highlight>
                  <a:srgbClr val="FF0000"/>
                </a:highlight>
              </a:rPr>
              <a:t>Comprehensive Environmental Response, Compensation and Liability Act (CERCLA), 42 U.S.C. §§ 9601-9675</a:t>
            </a:r>
            <a:br>
              <a:rPr lang="en-US" sz="2000">
                <a:highlight>
                  <a:srgbClr val="FF0000"/>
                </a:highlight>
              </a:rPr>
            </a:br>
            <a:r>
              <a:rPr lang="en-US" sz="2000"/>
              <a:t>Emergency Planning and Community Right to Know Act (EPCRA) (SARA Title III), 42 U.S.C. §§ 11001-11050</a:t>
            </a:r>
            <a:br>
              <a:rPr lang="en-US" sz="2000"/>
            </a:br>
            <a:r>
              <a:rPr lang="en-US" sz="2000"/>
              <a:t>Outer Continental Shelf Lands Act, 43 U.S.C. §§ 1331-1356b</a:t>
            </a:r>
            <a:br>
              <a:rPr lang="en-US" sz="2000"/>
            </a:br>
            <a:r>
              <a:rPr lang="en-US" sz="2000">
                <a:highlight>
                  <a:srgbClr val="FF0000"/>
                </a:highlight>
              </a:rPr>
              <a:t>Federal Hazardous Material Transportation Law, 49 U.S.C. §§ 5101-5128</a:t>
            </a:r>
            <a:br>
              <a:rPr lang="en-US" sz="1600"/>
            </a:br>
            <a:endParaRPr lang="en-US" sz="1600"/>
          </a:p>
        </p:txBody>
      </p:sp>
      <p:sp>
        <p:nvSpPr>
          <p:cNvPr id="3" name="Text Placeholder 2">
            <a:extLst>
              <a:ext uri="{FF2B5EF4-FFF2-40B4-BE49-F238E27FC236}">
                <a16:creationId xmlns:a16="http://schemas.microsoft.com/office/drawing/2014/main" id="{228489A1-0F36-96CF-20FD-17D7A6E1C251}"/>
              </a:ext>
            </a:extLst>
          </p:cNvPr>
          <p:cNvSpPr>
            <a:spLocks noGrp="1"/>
          </p:cNvSpPr>
          <p:nvPr>
            <p:ph type="body" idx="1"/>
          </p:nvPr>
        </p:nvSpPr>
        <p:spPr>
          <a:xfrm>
            <a:off x="1517855" y="83631"/>
            <a:ext cx="9156289" cy="1405508"/>
          </a:xfrm>
        </p:spPr>
        <p:txBody>
          <a:bodyPr>
            <a:normAutofit/>
          </a:bodyPr>
          <a:lstStyle/>
          <a:p>
            <a:pPr algn="ctr"/>
            <a:r>
              <a:rPr lang="en-US" sz="4000">
                <a:solidFill>
                  <a:schemeClr val="tx1"/>
                </a:solidFill>
              </a:rPr>
              <a:t>Federal statutes</a:t>
            </a:r>
          </a:p>
        </p:txBody>
      </p:sp>
      <p:sp>
        <p:nvSpPr>
          <p:cNvPr id="7" name="Slide Number Placeholder 5">
            <a:extLst>
              <a:ext uri="{FF2B5EF4-FFF2-40B4-BE49-F238E27FC236}">
                <a16:creationId xmlns:a16="http://schemas.microsoft.com/office/drawing/2014/main" id="{B68A0EA2-3CE7-1AF5-46C5-2750493265F9}"/>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48</a:t>
            </a:fld>
            <a:endParaRPr lang="en-US" sz="1050">
              <a:latin typeface="Baskerville Old Face" panose="02020602080505020303" pitchFamily="18" charset="0"/>
            </a:endParaRPr>
          </a:p>
        </p:txBody>
      </p:sp>
    </p:spTree>
    <p:extLst>
      <p:ext uri="{BB962C8B-B14F-4D97-AF65-F5344CB8AC3E}">
        <p14:creationId xmlns:p14="http://schemas.microsoft.com/office/powerpoint/2010/main" val="925111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30801D-5044-166C-96EF-C90B000E7E5E}"/>
              </a:ext>
            </a:extLst>
          </p:cNvPr>
          <p:cNvSpPr txBox="1"/>
          <p:nvPr/>
        </p:nvSpPr>
        <p:spPr>
          <a:xfrm>
            <a:off x="236079" y="678180"/>
            <a:ext cx="11597640" cy="5509200"/>
          </a:xfrm>
          <a:prstGeom prst="rect">
            <a:avLst/>
          </a:prstGeom>
          <a:noFill/>
        </p:spPr>
        <p:txBody>
          <a:bodyPr wrap="square">
            <a:spAutoFit/>
          </a:bodyPr>
          <a:lstStyle/>
          <a:p>
            <a:r>
              <a:rPr lang="en-US" sz="2400"/>
              <a:t>Pollution Crimes, Federal</a:t>
            </a:r>
          </a:p>
          <a:p>
            <a:endParaRPr lang="en-US" sz="2400">
              <a:solidFill>
                <a:schemeClr val="accent6">
                  <a:lumMod val="60000"/>
                  <a:lumOff val="40000"/>
                </a:schemeClr>
              </a:solidFill>
            </a:endParaRPr>
          </a:p>
          <a:p>
            <a:r>
              <a:rPr lang="en-US" sz="1600"/>
              <a:t>Federal Insecticide, Fungicide and Rodenticide Act (FIFRA), 7 U.S.C. §§ 136y</a:t>
            </a:r>
          </a:p>
          <a:p>
            <a:r>
              <a:rPr lang="en-US" sz="1600"/>
              <a:t>Energy Supply and Environmental Coordination Act, 15 U.S.C. §§ 791-798</a:t>
            </a:r>
          </a:p>
          <a:p>
            <a:r>
              <a:rPr lang="en-US" sz="1600"/>
              <a:t>Toxic Substances Control Act (TSCA), 15 U.S.C. §§ 2601-2697</a:t>
            </a:r>
          </a:p>
          <a:p>
            <a:r>
              <a:rPr lang="en-US" sz="1600"/>
              <a:t>Surface Mining Control and Reclamation Act, 30 U.S.C. §§ 1201-1211</a:t>
            </a:r>
          </a:p>
          <a:p>
            <a:r>
              <a:rPr lang="en-US" sz="1600"/>
              <a:t>Rivers and Harbors Appropriations Act, 33 U.S.C. § 403, and Refuse Act, 33 U.S.C. § 407</a:t>
            </a:r>
          </a:p>
          <a:p>
            <a:r>
              <a:rPr lang="en-US" sz="1600">
                <a:highlight>
                  <a:srgbClr val="FF0000"/>
                </a:highlight>
              </a:rPr>
              <a:t>Federal Water Pollution Control Act  (Clean Water Act), 33 U.S.C. §§ 1251-1388</a:t>
            </a:r>
          </a:p>
          <a:p>
            <a:r>
              <a:rPr lang="en-US" sz="1600"/>
              <a:t>Marine Protection Research and Sanctuaries Act (Ocean Dumping Act), 33 U.S.C. §§ 1401-1445</a:t>
            </a:r>
          </a:p>
          <a:p>
            <a:r>
              <a:rPr lang="en-US" sz="1600"/>
              <a:t>Deepwater Port Act, 33 U.S.C. §§ 1501-1524</a:t>
            </a:r>
          </a:p>
          <a:p>
            <a:r>
              <a:rPr lang="en-US" sz="1600">
                <a:highlight>
                  <a:srgbClr val="FF0000"/>
                </a:highlight>
              </a:rPr>
              <a:t>Act to Prevent Pollution From Ships, 33 U.S.C. §§ 1901-1915</a:t>
            </a:r>
          </a:p>
          <a:p>
            <a:r>
              <a:rPr lang="en-US" sz="1600"/>
              <a:t>Safe Drinking Water Act, 42 U.S.C. §§ 300f-300j-27</a:t>
            </a:r>
          </a:p>
          <a:p>
            <a:r>
              <a:rPr lang="en-US" sz="1600"/>
              <a:t>Atomic Energy Act, 42 U.S.C. §§ 2011-2296b-7 (violations under 42 U.S.C. §§ 2272 and 2273)</a:t>
            </a:r>
          </a:p>
          <a:p>
            <a:r>
              <a:rPr lang="en-US" sz="1600"/>
              <a:t>Noise Control Act, 42 U.S.C. §§ 4901-4918</a:t>
            </a:r>
          </a:p>
          <a:p>
            <a:r>
              <a:rPr lang="en-US" sz="1600"/>
              <a:t>Solid Waste Disposal Act (including, in Subchapter III, the Resource Conservation and Recovery Act (RCRA)), 42 U.S.C. §§ 6901-6992k</a:t>
            </a:r>
          </a:p>
          <a:p>
            <a:r>
              <a:rPr lang="en-US" sz="1600">
                <a:highlight>
                  <a:srgbClr val="FF0000"/>
                </a:highlight>
              </a:rPr>
              <a:t>Clean Air Act, 42 U.S.C. §§ 7401-7671q</a:t>
            </a:r>
          </a:p>
          <a:p>
            <a:r>
              <a:rPr lang="en-US" sz="1600"/>
              <a:t>Comprehensive Environmental Response, Compensation and Liability Act (CERCLA), 42 U.S.C. §§ 9601-9675</a:t>
            </a:r>
          </a:p>
          <a:p>
            <a:r>
              <a:rPr lang="en-US" sz="1600"/>
              <a:t>Emergency Planning and Community Right to Know Act (EPCRA) (SARA Title III), 42 U.S.C. §§ 11001-11050</a:t>
            </a:r>
          </a:p>
          <a:p>
            <a:r>
              <a:rPr lang="en-US" sz="1600"/>
              <a:t>Outer Continental Shelf Lands Act, 43 U.S.C. §§ 1331-1356b</a:t>
            </a:r>
          </a:p>
          <a:p>
            <a:r>
              <a:rPr lang="en-US" sz="1600"/>
              <a:t>Federal Hazardous Material Transportation Law, 49 U.S.C. §§ 5101-5128</a:t>
            </a:r>
          </a:p>
        </p:txBody>
      </p:sp>
      <p:sp>
        <p:nvSpPr>
          <p:cNvPr id="5" name="Slide Number Placeholder 5">
            <a:extLst>
              <a:ext uri="{FF2B5EF4-FFF2-40B4-BE49-F238E27FC236}">
                <a16:creationId xmlns:a16="http://schemas.microsoft.com/office/drawing/2014/main" id="{9BA6255F-0B59-F83E-B319-28EB23C5DD6F}"/>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49</a:t>
            </a:fld>
            <a:endParaRPr lang="en-US" sz="1050">
              <a:latin typeface="Baskerville Old Face" panose="02020602080505020303" pitchFamily="18" charset="0"/>
            </a:endParaRPr>
          </a:p>
        </p:txBody>
      </p:sp>
    </p:spTree>
    <p:extLst>
      <p:ext uri="{BB962C8B-B14F-4D97-AF65-F5344CB8AC3E}">
        <p14:creationId xmlns:p14="http://schemas.microsoft.com/office/powerpoint/2010/main" val="2244639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E930-92EF-E7D9-4D54-823D4CA64971}"/>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E5EACC50-3D0C-8396-D25A-2DAC9CB15508}"/>
              </a:ext>
            </a:extLst>
          </p:cNvPr>
          <p:cNvSpPr txBox="1"/>
          <p:nvPr/>
        </p:nvSpPr>
        <p:spPr>
          <a:xfrm>
            <a:off x="11684689" y="6337004"/>
            <a:ext cx="432883" cy="369332"/>
          </a:xfrm>
          <a:prstGeom prst="rect">
            <a:avLst/>
          </a:prstGeom>
          <a:noFill/>
        </p:spPr>
        <p:txBody>
          <a:bodyPr wrap="square">
            <a:spAutoFit/>
          </a:bodyPr>
          <a:lstStyle/>
          <a:p>
            <a:fld id="{6E91CC32-6A6B-4E2E-BBA1-6864F305DA26}" type="slidenum">
              <a:rPr lang="en-US" sz="1800" smtClean="0">
                <a:latin typeface="Baskerville Old Face" panose="02020602080505020303" pitchFamily="18" charset="0"/>
              </a:rPr>
              <a:pPr/>
              <a:t>5</a:t>
            </a:fld>
            <a:endParaRPr lang="en-US"/>
          </a:p>
        </p:txBody>
      </p:sp>
      <p:pic>
        <p:nvPicPr>
          <p:cNvPr id="6" name="ScreenRecording_07-02-2025 21-39-00_1">
            <a:hlinkClick r:id="" action="ppaction://media"/>
            <a:extLst>
              <a:ext uri="{FF2B5EF4-FFF2-40B4-BE49-F238E27FC236}">
                <a16:creationId xmlns:a16="http://schemas.microsoft.com/office/drawing/2014/main" id="{37596C88-C933-16B6-F75C-E345CFBB4E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9200"/>
            <a:ext cx="12191998" cy="5638799"/>
          </a:xfrm>
          <a:prstGeom prst="rect">
            <a:avLst/>
          </a:prstGeom>
        </p:spPr>
      </p:pic>
      <p:sp>
        <p:nvSpPr>
          <p:cNvPr id="7" name="Text Placeholder 6">
            <a:extLst>
              <a:ext uri="{FF2B5EF4-FFF2-40B4-BE49-F238E27FC236}">
                <a16:creationId xmlns:a16="http://schemas.microsoft.com/office/drawing/2014/main" id="{DD8738C2-290C-2F18-05BD-1A63F9B101B2}"/>
              </a:ext>
            </a:extLst>
          </p:cNvPr>
          <p:cNvSpPr>
            <a:spLocks noGrp="1"/>
          </p:cNvSpPr>
          <p:nvPr>
            <p:ph type="body" idx="1"/>
          </p:nvPr>
        </p:nvSpPr>
        <p:spPr>
          <a:xfrm>
            <a:off x="3655819" y="186828"/>
            <a:ext cx="4880361" cy="845545"/>
          </a:xfrm>
          <a:ln>
            <a:noFill/>
          </a:ln>
        </p:spPr>
        <p:txBody>
          <a:bodyPr>
            <a:noAutofit/>
          </a:bodyPr>
          <a:lstStyle/>
          <a:p>
            <a:pPr algn="ctr"/>
            <a:r>
              <a:rPr lang="en-US" sz="4000" u="sng">
                <a:latin typeface="Lucida Bright" panose="02040602050505020304" pitchFamily="18" charset="0"/>
              </a:rPr>
              <a:t>How Sweet It Is!</a:t>
            </a:r>
          </a:p>
          <a:p>
            <a:pPr algn="ctr"/>
            <a:endParaRPr lang="en-US" sz="4000">
              <a:latin typeface="Lucida Bright" panose="02040602050505020304" pitchFamily="18" charset="0"/>
            </a:endParaRPr>
          </a:p>
        </p:txBody>
      </p:sp>
      <p:pic>
        <p:nvPicPr>
          <p:cNvPr id="2" name="Graphic 1" descr="Candy cane with solid fill">
            <a:extLst>
              <a:ext uri="{FF2B5EF4-FFF2-40B4-BE49-F238E27FC236}">
                <a16:creationId xmlns:a16="http://schemas.microsoft.com/office/drawing/2014/main" id="{A7A2C7A0-7A00-BD4F-4765-CE3B5E6906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325" y="92990"/>
            <a:ext cx="577349" cy="577349"/>
          </a:xfrm>
          <a:prstGeom prst="rect">
            <a:avLst/>
          </a:prstGeom>
        </p:spPr>
      </p:pic>
    </p:spTree>
    <p:extLst>
      <p:ext uri="{BB962C8B-B14F-4D97-AF65-F5344CB8AC3E}">
        <p14:creationId xmlns:p14="http://schemas.microsoft.com/office/powerpoint/2010/main" val="4242547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715E97-DC21-0D08-D676-CF98774DAB97}"/>
              </a:ext>
            </a:extLst>
          </p:cNvPr>
          <p:cNvSpPr txBox="1"/>
          <p:nvPr/>
        </p:nvSpPr>
        <p:spPr>
          <a:xfrm>
            <a:off x="228600" y="478971"/>
            <a:ext cx="10637520" cy="5139869"/>
          </a:xfrm>
          <a:prstGeom prst="rect">
            <a:avLst/>
          </a:prstGeom>
          <a:noFill/>
        </p:spPr>
        <p:txBody>
          <a:bodyPr wrap="square">
            <a:spAutoFit/>
          </a:bodyPr>
          <a:lstStyle/>
          <a:p>
            <a:r>
              <a:rPr lang="en-US" sz="3200"/>
              <a:t>Animal Welfare Crimes</a:t>
            </a:r>
          </a:p>
          <a:p>
            <a:endParaRPr lang="en-US" sz="3200">
              <a:solidFill>
                <a:schemeClr val="accent6">
                  <a:lumMod val="60000"/>
                  <a:lumOff val="40000"/>
                </a:schemeClr>
              </a:solidFill>
            </a:endParaRPr>
          </a:p>
          <a:p>
            <a:r>
              <a:rPr lang="en-US" sz="2400"/>
              <a:t>Humane Methods of Livestock Slaughter Act, 7 U.S.C. §§ 1901-1907 (including violations cross-referenced under 21 U.S.C. §§ 601-626)</a:t>
            </a:r>
          </a:p>
          <a:p>
            <a:endParaRPr lang="en-US" sz="2400"/>
          </a:p>
          <a:p>
            <a:r>
              <a:rPr lang="en-US" sz="2400"/>
              <a:t>Animal Welfare Act, 7 U.S.C. §§ 2131-2159</a:t>
            </a:r>
          </a:p>
          <a:p>
            <a:endParaRPr lang="en-US" sz="2400"/>
          </a:p>
          <a:p>
            <a:r>
              <a:rPr lang="en-US" sz="2400"/>
              <a:t>Animal Fighting Prohibition Enforcement Act, 7 U.S.C. § 2156, 18 U.S.C. § 49</a:t>
            </a:r>
          </a:p>
          <a:p>
            <a:endParaRPr lang="en-US" sz="2400"/>
          </a:p>
          <a:p>
            <a:r>
              <a:rPr lang="en-US" sz="2400"/>
              <a:t>Horse Protection Act, 15 U.S.C. §§ 1821-1831</a:t>
            </a:r>
          </a:p>
          <a:p>
            <a:endParaRPr lang="en-US" sz="2400"/>
          </a:p>
          <a:p>
            <a:r>
              <a:rPr lang="en-US" sz="2400"/>
              <a:t>Animal Crush Video Prohibition Act, 18 U.S.C. § 48</a:t>
            </a:r>
          </a:p>
        </p:txBody>
      </p:sp>
      <p:sp>
        <p:nvSpPr>
          <p:cNvPr id="5" name="Slide Number Placeholder 5">
            <a:extLst>
              <a:ext uri="{FF2B5EF4-FFF2-40B4-BE49-F238E27FC236}">
                <a16:creationId xmlns:a16="http://schemas.microsoft.com/office/drawing/2014/main" id="{E60546B1-2A80-E0E9-7064-1E7A7F52B839}"/>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50</a:t>
            </a:fld>
            <a:endParaRPr lang="en-US" sz="1050">
              <a:latin typeface="Baskerville Old Face" panose="02020602080505020303" pitchFamily="18" charset="0"/>
            </a:endParaRPr>
          </a:p>
        </p:txBody>
      </p:sp>
    </p:spTree>
    <p:extLst>
      <p:ext uri="{BB962C8B-B14F-4D97-AF65-F5344CB8AC3E}">
        <p14:creationId xmlns:p14="http://schemas.microsoft.com/office/powerpoint/2010/main" val="1890252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2E34F-E0A7-ED05-9BCD-6551D40A842B}"/>
              </a:ext>
            </a:extLst>
          </p:cNvPr>
          <p:cNvSpPr>
            <a:spLocks noGrp="1"/>
          </p:cNvSpPr>
          <p:nvPr>
            <p:ph type="title"/>
          </p:nvPr>
        </p:nvSpPr>
        <p:spPr>
          <a:xfrm>
            <a:off x="219146" y="700087"/>
            <a:ext cx="10818782" cy="6022465"/>
          </a:xfrm>
        </p:spPr>
        <p:txBody>
          <a:bodyPr>
            <a:normAutofit fontScale="90000"/>
          </a:bodyPr>
          <a:lstStyle/>
          <a:p>
            <a:br>
              <a:rPr lang="en-US" sz="1400">
                <a:solidFill>
                  <a:schemeClr val="accent6">
                    <a:lumMod val="60000"/>
                    <a:lumOff val="40000"/>
                  </a:schemeClr>
                </a:solidFill>
              </a:rPr>
            </a:br>
            <a:r>
              <a:rPr lang="en-US" sz="1800" b="0"/>
              <a:t>Fish and Wildlife Coordination Act, 16 U.S.C. §§ 661-667e</a:t>
            </a:r>
            <a:br>
              <a:rPr lang="en-US" sz="1800" b="0"/>
            </a:br>
            <a:r>
              <a:rPr lang="en-US" sz="1800" b="0"/>
              <a:t>Bald and Golden Eagle Protection Act, 16 U.S.C. §§ 668-668</a:t>
            </a:r>
            <a:br>
              <a:rPr lang="en-US" sz="1800" b="0"/>
            </a:br>
            <a:r>
              <a:rPr lang="en-US" sz="1800" b="0"/>
              <a:t>National Wildlife Refuge System Administration Act, 16 U.S.C. §§ 668dd-668ee</a:t>
            </a:r>
            <a:br>
              <a:rPr lang="en-US" sz="1800" b="0"/>
            </a:br>
            <a:r>
              <a:rPr lang="en-US" sz="1800" b="0"/>
              <a:t>Sikes Act, 16 U.S.C. §§ 670a-670o</a:t>
            </a:r>
            <a:br>
              <a:rPr lang="en-US" sz="1800" b="0"/>
            </a:br>
            <a:r>
              <a:rPr lang="en-US" sz="1800" b="0"/>
              <a:t>Migratory Bird Treaty Act, 16 U.S.C. §§ 703-712</a:t>
            </a:r>
            <a:br>
              <a:rPr lang="en-US" sz="1800" b="0"/>
            </a:br>
            <a:r>
              <a:rPr lang="en-US" sz="1800" b="0"/>
              <a:t>Migratory Bird Conservation Act, 16 U.S.C. §§ 715-715r</a:t>
            </a:r>
            <a:br>
              <a:rPr lang="en-US" sz="1800" b="0"/>
            </a:br>
            <a:r>
              <a:rPr lang="en-US" sz="1800" b="0">
                <a:highlight>
                  <a:srgbClr val="FF0000"/>
                </a:highlight>
              </a:rPr>
              <a:t>Airborne Hunting Act, 16 U.S.C. §§ 742j-1</a:t>
            </a:r>
            <a:br>
              <a:rPr lang="en-US" sz="1800" b="0"/>
            </a:br>
            <a:r>
              <a:rPr lang="en-US" sz="1800" b="0"/>
              <a:t>Northern Pacific Halibut Act of 1982, 16 U.S.C. §§  773-773k</a:t>
            </a:r>
            <a:br>
              <a:rPr lang="en-US" sz="1800" b="0"/>
            </a:br>
            <a:r>
              <a:rPr lang="en-US" sz="1800" b="0"/>
              <a:t>Whaling Convention Act, 16 U.S.C. §§ 916-916</a:t>
            </a:r>
            <a:br>
              <a:rPr lang="en-US" sz="1800" b="0"/>
            </a:br>
            <a:r>
              <a:rPr lang="en-US" sz="1800" b="0"/>
              <a:t>Fur Seal Act of 1966, 16 U.S.C. §§ 1151-1175</a:t>
            </a:r>
            <a:br>
              <a:rPr lang="en-US" sz="1800" b="0"/>
            </a:br>
            <a:r>
              <a:rPr lang="en-US" sz="1800" b="0"/>
              <a:t>Marine Mammal Protection Act, 16 U.S.C. §§ 1361-1423h</a:t>
            </a:r>
            <a:br>
              <a:rPr lang="en-US" sz="1800" b="0"/>
            </a:br>
            <a:r>
              <a:rPr lang="en-US" sz="1800" b="0"/>
              <a:t>Endangered Species Act of 1973, 16 U.S.C. §§ 1531-1544</a:t>
            </a:r>
            <a:br>
              <a:rPr lang="en-US" sz="1800" b="0"/>
            </a:br>
            <a:r>
              <a:rPr lang="en-US" sz="1800" b="0"/>
              <a:t>Magnuson-Stevens Fishery Conservation and Management Act, 16 U.S.C. §§ 1801-1891d</a:t>
            </a:r>
            <a:br>
              <a:rPr lang="en-US" sz="1800" b="0"/>
            </a:br>
            <a:r>
              <a:rPr lang="en-US" sz="1800" b="0"/>
              <a:t>Antarctic Conservation Act, 16 U.S.C. §§ 2401-2413</a:t>
            </a:r>
            <a:br>
              <a:rPr lang="en-US" sz="1800" b="0"/>
            </a:br>
            <a:r>
              <a:rPr lang="en-US" sz="1800" b="0"/>
              <a:t>Antarctic Marine Living Resources Convention, 16 U.S.C. §§ 2431-2444</a:t>
            </a:r>
            <a:br>
              <a:rPr lang="en-US" sz="1800" b="0"/>
            </a:br>
            <a:r>
              <a:rPr lang="en-US" sz="1800" b="0"/>
              <a:t>Lacey Act Amendments of 1981 (Lacey Act), 16 U.S.C. §§ 3371-3378, 18 U.S.C. § 42</a:t>
            </a:r>
            <a:br>
              <a:rPr lang="en-US" sz="1800" b="0"/>
            </a:br>
            <a:r>
              <a:rPr lang="en-US" sz="1800" b="0"/>
              <a:t>Atlantic Salmon Convention Act, 16 U.S.C. §§ 3601-3608</a:t>
            </a:r>
            <a:br>
              <a:rPr lang="en-US" sz="1800" b="0"/>
            </a:br>
            <a:r>
              <a:rPr lang="en-US" sz="1800" b="0"/>
              <a:t>Pacific Salmon Fishing Act, 16 U.S.C. §§ 3631-3645</a:t>
            </a:r>
            <a:br>
              <a:rPr lang="en-US" sz="1800" b="0"/>
            </a:br>
            <a:r>
              <a:rPr lang="en-US" sz="1800" b="0"/>
              <a:t>African Elephant Conservation Act, 16 U.S.C. §§ 4201-4246</a:t>
            </a:r>
            <a:br>
              <a:rPr lang="en-US" sz="1800" b="0"/>
            </a:br>
            <a:r>
              <a:rPr lang="en-US" sz="1800" b="0"/>
              <a:t>Wild Exotic Bird Conservation Act, 16 U.S.C. §§ 4901-4916 </a:t>
            </a:r>
            <a:br>
              <a:rPr lang="en-US" sz="1800" b="0"/>
            </a:br>
            <a:r>
              <a:rPr lang="en-US" sz="1800" b="0"/>
              <a:t>North Pacific Anadromous Stocks Convention Act, 16 U.S.C. §§ 5001-5012</a:t>
            </a:r>
            <a:br>
              <a:rPr lang="en-US" sz="1800" b="0"/>
            </a:br>
            <a:r>
              <a:rPr lang="en-US" sz="1800" b="0"/>
              <a:t>Atlantic Coastal Fisheries Cooperative Management Act, 16 U.S.C. §§ 5101-5108</a:t>
            </a:r>
            <a:br>
              <a:rPr lang="en-US" sz="1800" b="0"/>
            </a:br>
            <a:r>
              <a:rPr lang="en-US" sz="1800" b="0">
                <a:highlight>
                  <a:srgbClr val="FF0000"/>
                </a:highlight>
              </a:rPr>
              <a:t>Rhinoceros and Tiger Conservation Act, 16 U.S.C. §§ 5301-5306</a:t>
            </a:r>
            <a:br>
              <a:rPr lang="en-US" sz="1800" b="0"/>
            </a:br>
            <a:r>
              <a:rPr lang="en-US" sz="1800" b="0"/>
              <a:t>High Seas Fishing Compliance Act, 16 U.S. C. §§ 5501-5509</a:t>
            </a:r>
            <a:br>
              <a:rPr lang="en-US" sz="1800" b="0"/>
            </a:br>
            <a:r>
              <a:rPr lang="en-US" sz="1800" b="0"/>
              <a:t>Northwest Atlantic Fisheries Convention Act, 16 U.S.C. §§ 5601-5612</a:t>
            </a:r>
            <a:br>
              <a:rPr lang="en-US" sz="1800" b="0"/>
            </a:br>
            <a:r>
              <a:rPr lang="en-US" sz="1800" b="0"/>
              <a:t>Hunting, fishing, trapping; disturbance or injury on wildlife refuge, 18 U.S.C. § 41</a:t>
            </a:r>
            <a:br>
              <a:rPr lang="en-US" sz="1800" b="0"/>
            </a:br>
            <a:endParaRPr lang="en-US" sz="1800" b="0"/>
          </a:p>
        </p:txBody>
      </p:sp>
      <p:sp>
        <p:nvSpPr>
          <p:cNvPr id="3" name="Text Placeholder 2">
            <a:extLst>
              <a:ext uri="{FF2B5EF4-FFF2-40B4-BE49-F238E27FC236}">
                <a16:creationId xmlns:a16="http://schemas.microsoft.com/office/drawing/2014/main" id="{5EEAB6C0-7F4D-2C28-BF19-146AE64960C6}"/>
              </a:ext>
            </a:extLst>
          </p:cNvPr>
          <p:cNvSpPr>
            <a:spLocks noGrp="1"/>
          </p:cNvSpPr>
          <p:nvPr>
            <p:ph type="body" idx="1"/>
          </p:nvPr>
        </p:nvSpPr>
        <p:spPr>
          <a:xfrm>
            <a:off x="340137" y="135448"/>
            <a:ext cx="9156289" cy="497305"/>
          </a:xfrm>
        </p:spPr>
        <p:txBody>
          <a:bodyPr>
            <a:normAutofit fontScale="92500" lnSpcReduction="20000"/>
          </a:bodyPr>
          <a:lstStyle/>
          <a:p>
            <a:r>
              <a:rPr lang="en-US" sz="2800">
                <a:solidFill>
                  <a:schemeClr val="tx1"/>
                </a:solidFill>
              </a:rPr>
              <a:t>Wildlife Crimes, Federal</a:t>
            </a:r>
          </a:p>
        </p:txBody>
      </p:sp>
      <p:sp>
        <p:nvSpPr>
          <p:cNvPr id="7" name="Slide Number Placeholder 5">
            <a:extLst>
              <a:ext uri="{FF2B5EF4-FFF2-40B4-BE49-F238E27FC236}">
                <a16:creationId xmlns:a16="http://schemas.microsoft.com/office/drawing/2014/main" id="{D060C4EE-FEF0-D243-86E4-390AD86880DB}"/>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51</a:t>
            </a:fld>
            <a:endParaRPr lang="en-US" sz="1050">
              <a:latin typeface="Baskerville Old Face" panose="02020602080505020303" pitchFamily="18" charset="0"/>
            </a:endParaRPr>
          </a:p>
        </p:txBody>
      </p:sp>
    </p:spTree>
    <p:extLst>
      <p:ext uri="{BB962C8B-B14F-4D97-AF65-F5344CB8AC3E}">
        <p14:creationId xmlns:p14="http://schemas.microsoft.com/office/powerpoint/2010/main" val="741021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3CE083-85B4-308C-01AF-2B1A75253D19}"/>
              </a:ext>
            </a:extLst>
          </p:cNvPr>
          <p:cNvSpPr txBox="1"/>
          <p:nvPr/>
        </p:nvSpPr>
        <p:spPr>
          <a:xfrm>
            <a:off x="340136" y="685523"/>
            <a:ext cx="10670763" cy="4585871"/>
          </a:xfrm>
          <a:prstGeom prst="rect">
            <a:avLst/>
          </a:prstGeom>
          <a:noFill/>
        </p:spPr>
        <p:txBody>
          <a:bodyPr wrap="square">
            <a:spAutoFit/>
          </a:bodyPr>
          <a:lstStyle/>
          <a:p>
            <a:r>
              <a:rPr lang="en-US" sz="3600"/>
              <a:t>Worker Safety Crimes</a:t>
            </a:r>
          </a:p>
          <a:p>
            <a:endParaRPr lang="en-US" sz="3600"/>
          </a:p>
          <a:p>
            <a:endParaRPr lang="en-US" sz="2800"/>
          </a:p>
          <a:p>
            <a:r>
              <a:rPr lang="en-US" sz="2400">
                <a:highlight>
                  <a:srgbClr val="FF0000"/>
                </a:highlight>
              </a:rPr>
              <a:t>Occupational Safety and Health Act</a:t>
            </a:r>
            <a:r>
              <a:rPr lang="en-US" sz="2400"/>
              <a:t> (OSHA), 29 U.S.C. §§ 651</a:t>
            </a:r>
          </a:p>
          <a:p>
            <a:r>
              <a:rPr lang="en-US" sz="2400"/>
              <a:t> </a:t>
            </a:r>
          </a:p>
          <a:p>
            <a:r>
              <a:rPr lang="en-US" sz="2400"/>
              <a:t>Migrant and Seasonal Agricultural Worker Protection Act, 29 U.S.C. §§ 1801-1872</a:t>
            </a:r>
          </a:p>
          <a:p>
            <a:endParaRPr lang="en-US" sz="2400"/>
          </a:p>
          <a:p>
            <a:r>
              <a:rPr lang="en-US" sz="2400"/>
              <a:t>Mine Safety and Health Act (MSHA) of 1977, 30 U.S.C. §§ 801-966</a:t>
            </a:r>
          </a:p>
          <a:p>
            <a:endParaRPr lang="en-US" sz="2400"/>
          </a:p>
          <a:p>
            <a:r>
              <a:rPr lang="en-US" sz="2400"/>
              <a:t>Atomic Energy Act, 42 U.S.C. §§ 2272-2297h–13</a:t>
            </a:r>
          </a:p>
        </p:txBody>
      </p:sp>
      <p:sp>
        <p:nvSpPr>
          <p:cNvPr id="5" name="Slide Number Placeholder 5">
            <a:extLst>
              <a:ext uri="{FF2B5EF4-FFF2-40B4-BE49-F238E27FC236}">
                <a16:creationId xmlns:a16="http://schemas.microsoft.com/office/drawing/2014/main" id="{29150A90-6177-E58A-6FC6-D2D90FF4F72A}"/>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52</a:t>
            </a:fld>
            <a:endParaRPr lang="en-US" sz="1050">
              <a:latin typeface="Baskerville Old Face" panose="02020602080505020303" pitchFamily="18" charset="0"/>
            </a:endParaRPr>
          </a:p>
        </p:txBody>
      </p:sp>
    </p:spTree>
    <p:extLst>
      <p:ext uri="{BB962C8B-B14F-4D97-AF65-F5344CB8AC3E}">
        <p14:creationId xmlns:p14="http://schemas.microsoft.com/office/powerpoint/2010/main" val="2261525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68B9FE-A0DC-C898-1141-01C773E94CF8}"/>
              </a:ext>
            </a:extLst>
          </p:cNvPr>
          <p:cNvSpPr txBox="1"/>
          <p:nvPr/>
        </p:nvSpPr>
        <p:spPr>
          <a:xfrm>
            <a:off x="860613" y="445673"/>
            <a:ext cx="10711542" cy="4339650"/>
          </a:xfrm>
          <a:prstGeom prst="rect">
            <a:avLst/>
          </a:prstGeom>
          <a:noFill/>
        </p:spPr>
        <p:txBody>
          <a:bodyPr wrap="square">
            <a:spAutoFit/>
          </a:bodyPr>
          <a:lstStyle/>
          <a:p>
            <a:r>
              <a:rPr lang="en-US" sz="2000" b="1"/>
              <a:t>5-11.106 - Foreign Vessel Matters; MOTR Protocols</a:t>
            </a:r>
          </a:p>
          <a:p>
            <a:endParaRPr lang="en-US" b="1"/>
          </a:p>
          <a:p>
            <a:r>
              <a:rPr lang="en-US" sz="1600"/>
              <a:t>Environmental crimes, including both pollution and wildlife crimes, may involve the interdiction at sea of foreign-flagged vessels. Because such actions may involve international treaties and laws and may adversely affect the foreign relations of the United States, they are covered by the </a:t>
            </a:r>
            <a:r>
              <a:rPr lang="en-US" sz="1600">
                <a:highlight>
                  <a:srgbClr val="0000FF"/>
                </a:highlight>
              </a:rPr>
              <a:t>Maritime Operational Threat Response (MOTR) Protocols which subsumes Presidential Directive 27 of January 19, 1978, establishing a mandatory consultation process among interested federal agencies for non-military incidents that could have such an adverse effect</a:t>
            </a:r>
          </a:p>
          <a:p>
            <a:endParaRPr lang="en-US" sz="1600"/>
          </a:p>
          <a:p>
            <a:r>
              <a:rPr lang="en-US" sz="1600"/>
              <a:t>In an environmental context, a potential maritime interdiction generally will be initiated by the Coast Guard, which notifies the Department of State, thereby setting in motion the coordination activities among the MOTR agencies involved. A conference call among the interested MOTR agencies is convened to discuss options and obtain interagency concurrence for an approved course of action. ECS participates in the MOTR coordination activities for situations involving potential pollution or wildlife crimes. When a particular district will be affected by a foreign-flagged vessel interdiction, that United States Attorney's Office is consulted. When MOTR coordination activities are unable to achieve interagency consensus on the course of action, the matter will be resolved by the White House. A proposed MOTR action cannot proceed without either consensus among the agencies or a resolution by the White House.</a:t>
            </a:r>
          </a:p>
        </p:txBody>
      </p:sp>
      <p:sp>
        <p:nvSpPr>
          <p:cNvPr id="8" name="TextBox 7">
            <a:extLst>
              <a:ext uri="{FF2B5EF4-FFF2-40B4-BE49-F238E27FC236}">
                <a16:creationId xmlns:a16="http://schemas.microsoft.com/office/drawing/2014/main" id="{21DB212B-171B-46BD-9BCC-15B8C8AD95DF}"/>
              </a:ext>
            </a:extLst>
          </p:cNvPr>
          <p:cNvSpPr txBox="1"/>
          <p:nvPr/>
        </p:nvSpPr>
        <p:spPr>
          <a:xfrm>
            <a:off x="110138" y="5543918"/>
            <a:ext cx="11971724" cy="830997"/>
          </a:xfrm>
          <a:prstGeom prst="rect">
            <a:avLst/>
          </a:prstGeom>
          <a:noFill/>
        </p:spPr>
        <p:txBody>
          <a:bodyPr wrap="square">
            <a:spAutoFit/>
          </a:bodyPr>
          <a:lstStyle/>
          <a:p>
            <a:r>
              <a:rPr lang="en-US" sz="1600" b="0" i="1">
                <a:effectLst/>
                <a:latin typeface="Google Sans"/>
              </a:rPr>
              <a:t>Presidential Directive 27 (PD-27), also known as "</a:t>
            </a:r>
            <a:r>
              <a:rPr lang="en-US" sz="1600" b="0" i="1">
                <a:effectLst/>
                <a:latin typeface="Google Sans"/>
                <a:hlinkClick r:id="rId2">
                  <a:extLst>
                    <a:ext uri="{A12FA001-AC4F-418D-AE19-62706E023703}">
                      <ahyp:hlinkClr xmlns:ahyp="http://schemas.microsoft.com/office/drawing/2018/hyperlinkcolor" val="tx"/>
                    </a:ext>
                  </a:extLst>
                </a:hlinkClick>
              </a:rPr>
              <a:t>NSC-27</a:t>
            </a:r>
            <a:r>
              <a:rPr lang="en-US" sz="1600" b="0" i="1">
                <a:effectLst/>
                <a:latin typeface="Google Sans"/>
              </a:rPr>
              <a:t>," was issued on January 19, 1978, and outlined procedures for dealing with non-military incidents that could impact US foreign relations. Specifically, it focused on developing a uniform and clearly understood process for responding to such incidents.</a:t>
            </a:r>
            <a:endParaRPr lang="en-US" sz="1600" i="1"/>
          </a:p>
        </p:txBody>
      </p:sp>
      <p:sp>
        <p:nvSpPr>
          <p:cNvPr id="5" name="Slide Number Placeholder 5">
            <a:extLst>
              <a:ext uri="{FF2B5EF4-FFF2-40B4-BE49-F238E27FC236}">
                <a16:creationId xmlns:a16="http://schemas.microsoft.com/office/drawing/2014/main" id="{5CD3DC56-1D4E-83BC-7F3A-48B9C293DF8F}"/>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53</a:t>
            </a:fld>
            <a:endParaRPr lang="en-US" sz="1050">
              <a:latin typeface="Baskerville Old Face" panose="02020602080505020303" pitchFamily="18" charset="0"/>
            </a:endParaRPr>
          </a:p>
        </p:txBody>
      </p:sp>
    </p:spTree>
    <p:extLst>
      <p:ext uri="{BB962C8B-B14F-4D97-AF65-F5344CB8AC3E}">
        <p14:creationId xmlns:p14="http://schemas.microsoft.com/office/powerpoint/2010/main" val="48218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F7D53D-BD03-2B8A-636C-C60958C65FAB}"/>
              </a:ext>
            </a:extLst>
          </p:cNvPr>
          <p:cNvSpPr txBox="1"/>
          <p:nvPr/>
        </p:nvSpPr>
        <p:spPr>
          <a:xfrm>
            <a:off x="192881" y="753265"/>
            <a:ext cx="11715750" cy="5386090"/>
          </a:xfrm>
          <a:prstGeom prst="rect">
            <a:avLst/>
          </a:prstGeom>
          <a:noFill/>
        </p:spPr>
        <p:txBody>
          <a:bodyPr wrap="square">
            <a:spAutoFit/>
          </a:bodyPr>
          <a:lstStyle/>
          <a:p>
            <a:pPr algn="l"/>
            <a:r>
              <a:rPr lang="en-US" sz="2800" b="1" i="0">
                <a:effectLst/>
                <a:latin typeface="Public Sans Web"/>
              </a:rPr>
              <a:t>Mine Safety and Health Act (MSHA) of 1977</a:t>
            </a:r>
            <a:r>
              <a:rPr lang="en-US" sz="2800" b="0" i="0">
                <a:effectLst/>
                <a:latin typeface="Public Sans Web"/>
              </a:rPr>
              <a:t>, 30 U.S.C. §§ 801-966</a:t>
            </a:r>
            <a:br>
              <a:rPr lang="en-US" sz="2800" b="0" i="0">
                <a:effectLst/>
                <a:latin typeface="Public Sans Web"/>
              </a:rPr>
            </a:br>
            <a:r>
              <a:rPr lang="en-US" sz="2800" b="1" i="0">
                <a:effectLst/>
                <a:latin typeface="Public Sans Web"/>
              </a:rPr>
              <a:t>Atomic Energy Act,</a:t>
            </a:r>
            <a:r>
              <a:rPr lang="en-US" sz="2800" b="0" i="0">
                <a:effectLst/>
                <a:latin typeface="Public Sans Web"/>
              </a:rPr>
              <a:t> 42 U.S.C. §§ 2272-2297h–13</a:t>
            </a:r>
          </a:p>
          <a:p>
            <a:pPr algn="l"/>
            <a:br>
              <a:rPr lang="en-US" sz="2400" b="0" i="0">
                <a:effectLst/>
                <a:latin typeface="Public Sans Web"/>
              </a:rPr>
            </a:br>
            <a:r>
              <a:rPr lang="en-US" sz="2400" b="0" i="0">
                <a:effectLst/>
                <a:latin typeface="Public Sans Web"/>
              </a:rPr>
              <a:t>*Due to the unique history of Mine Safety and Health Act (MSHA) enforcement, at the election of the United States Attorney, the responsibility for the investigation and prosecution of MSHA cases will rest with the United States Attorney’s Office.  When the United States Attorney makes such an election for a particular case, the United States Attorney’s Office will notify the Environmental Crimes Section of the election to prosecute the case (as required in JM 5-11.103), and of its disposition (as required in JM 5-11.108). </a:t>
            </a:r>
          </a:p>
          <a:p>
            <a:pPr algn="l"/>
            <a:endParaRPr lang="en-US" sz="2400">
              <a:latin typeface="Public Sans Web"/>
            </a:endParaRPr>
          </a:p>
          <a:p>
            <a:pPr algn="l"/>
            <a:r>
              <a:rPr lang="en-US" sz="2400" b="0" i="0">
                <a:effectLst/>
                <a:latin typeface="Public Sans Web"/>
              </a:rPr>
              <a:t>If a United States Attorney’s Office makes such an election to solely handle a MSHA case or matter within its district, it may also solely handle any appeal in the case or matter.  In such an appeal, the United States Attorney’s Office will provide reasonable notice to ENRD and a copy of the draft brief for comment prior to filing</a:t>
            </a:r>
          </a:p>
        </p:txBody>
      </p:sp>
      <p:sp>
        <p:nvSpPr>
          <p:cNvPr id="5" name="Slide Number Placeholder 5">
            <a:extLst>
              <a:ext uri="{FF2B5EF4-FFF2-40B4-BE49-F238E27FC236}">
                <a16:creationId xmlns:a16="http://schemas.microsoft.com/office/drawing/2014/main" id="{5DD2BC71-0B38-AF96-A1D3-C65ABE81A6A1}"/>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54</a:t>
            </a:fld>
            <a:endParaRPr lang="en-US" sz="1050">
              <a:latin typeface="Baskerville Old Face" panose="02020602080505020303" pitchFamily="18" charset="0"/>
            </a:endParaRPr>
          </a:p>
        </p:txBody>
      </p:sp>
    </p:spTree>
    <p:extLst>
      <p:ext uri="{BB962C8B-B14F-4D97-AF65-F5344CB8AC3E}">
        <p14:creationId xmlns:p14="http://schemas.microsoft.com/office/powerpoint/2010/main" val="2817276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9358-ECBE-E2BB-D272-90E6C5418C46}"/>
              </a:ext>
            </a:extLst>
          </p:cNvPr>
          <p:cNvSpPr>
            <a:spLocks noGrp="1"/>
          </p:cNvSpPr>
          <p:nvPr>
            <p:ph type="title"/>
          </p:nvPr>
        </p:nvSpPr>
        <p:spPr>
          <a:xfrm>
            <a:off x="500903" y="809378"/>
            <a:ext cx="11190193" cy="4911514"/>
          </a:xfrm>
        </p:spPr>
        <p:txBody>
          <a:bodyPr>
            <a:normAutofit fontScale="90000"/>
          </a:bodyPr>
          <a:lstStyle/>
          <a:p>
            <a:r>
              <a:rPr lang="en-US" sz="2800"/>
              <a:t>DOJ, justice Manual </a:t>
            </a:r>
            <a:r>
              <a:rPr lang="en-US" sz="2800">
                <a:highlight>
                  <a:srgbClr val="FF0000"/>
                </a:highlight>
              </a:rPr>
              <a:t>5-12.523 - Coordination with State Programs</a:t>
            </a:r>
            <a:br>
              <a:rPr lang="en-US" sz="2800">
                <a:highlight>
                  <a:srgbClr val="FF0000"/>
                </a:highlight>
              </a:rPr>
            </a:br>
            <a:br>
              <a:rPr lang="en-US" sz="2700" b="0"/>
            </a:br>
            <a:r>
              <a:rPr lang="en-US" sz="2700" b="0"/>
              <a:t>On the other hand, if federal interests will not be protected completely in state court, federal proceedings may be warranted. Where legal action in federal court appears warranted, the United States Attorney should continue to consult and, as appropriate, coordinate with relevant state authorities. Many federal environmental statutes employ cooperative federalism, under which states and tribes share responsibilities with the United States as co-regulators.  </a:t>
            </a:r>
            <a:br>
              <a:rPr lang="en-US" sz="2700" b="0"/>
            </a:br>
            <a:br>
              <a:rPr lang="en-US" sz="2700" b="0"/>
            </a:br>
            <a:br>
              <a:rPr lang="en-US" sz="2700" b="0"/>
            </a:br>
            <a:r>
              <a:rPr lang="en-US" sz="2700" b="0"/>
              <a:t>Some of the statutes identified in JM 5-12.100, e.g., 33 U.S.C. § 1319(b) and 42 U.S.C. § 7413(b), specifically require that notice of any federal civil action be given immediately to appropriate state officials. At least one statute, 33 U.S.C. § 1319(e), requires that a state be made a party to any enforcement action against one of its municipalities.</a:t>
            </a:r>
            <a:br>
              <a:rPr lang="en-US"/>
            </a:br>
            <a:endParaRPr lang="en-US"/>
          </a:p>
        </p:txBody>
      </p:sp>
      <p:sp>
        <p:nvSpPr>
          <p:cNvPr id="4" name="Slide Number Placeholder 5">
            <a:extLst>
              <a:ext uri="{FF2B5EF4-FFF2-40B4-BE49-F238E27FC236}">
                <a16:creationId xmlns:a16="http://schemas.microsoft.com/office/drawing/2014/main" id="{9EEAE5DE-A9C1-2A4C-FE9E-423688041BB5}"/>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55</a:t>
            </a:fld>
            <a:endParaRPr lang="en-US" sz="1050">
              <a:latin typeface="Baskerville Old Face" panose="02020602080505020303" pitchFamily="18" charset="0"/>
            </a:endParaRPr>
          </a:p>
        </p:txBody>
      </p:sp>
    </p:spTree>
    <p:extLst>
      <p:ext uri="{BB962C8B-B14F-4D97-AF65-F5344CB8AC3E}">
        <p14:creationId xmlns:p14="http://schemas.microsoft.com/office/powerpoint/2010/main" val="1902805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D3D493-F716-697E-BEF3-74769D64632E}"/>
              </a:ext>
            </a:extLst>
          </p:cNvPr>
          <p:cNvSpPr txBox="1"/>
          <p:nvPr/>
        </p:nvSpPr>
        <p:spPr>
          <a:xfrm>
            <a:off x="960381" y="0"/>
            <a:ext cx="10142290" cy="6340197"/>
          </a:xfrm>
          <a:prstGeom prst="rect">
            <a:avLst/>
          </a:prstGeom>
          <a:noFill/>
        </p:spPr>
        <p:txBody>
          <a:bodyPr wrap="square" rtlCol="0">
            <a:spAutoFit/>
          </a:bodyPr>
          <a:lstStyle/>
          <a:p>
            <a:r>
              <a:rPr lang="en-US" sz="2800" b="1"/>
              <a:t>TEXAS PENAL CODE</a:t>
            </a:r>
          </a:p>
          <a:p>
            <a:endParaRPr lang="en-US"/>
          </a:p>
          <a:p>
            <a:r>
              <a:rPr lang="en-US"/>
              <a:t>Sec. 6.02.  REQUIREMENT OF CULPABILITY.  (a)  Except as provided in Subsection (b), a person does not commit an offense unless he intentionally, knowingly, recklessly, or with criminal negligence engages in conduct as the definition of the offense requires.</a:t>
            </a:r>
          </a:p>
          <a:p>
            <a:endParaRPr lang="en-US"/>
          </a:p>
          <a:p>
            <a:r>
              <a:rPr lang="en-US"/>
              <a:t>(b)  If the definition of an offense does not prescribe a culpable mental state, a culpable mental state is nevertheless required unless the definition plainly dispenses with any mental element.</a:t>
            </a:r>
          </a:p>
          <a:p>
            <a:endParaRPr lang="en-US"/>
          </a:p>
          <a:p>
            <a:r>
              <a:rPr lang="en-US"/>
              <a:t>(c)  If the definition of an offense does not prescribe a culpable mental state, but one is nevertheless required under Subsection (b), intent, knowledge, or recklessness suffices to establish criminal responsibility.</a:t>
            </a:r>
          </a:p>
          <a:p>
            <a:endParaRPr lang="en-US"/>
          </a:p>
          <a:p>
            <a:r>
              <a:rPr lang="en-US"/>
              <a:t>(d)  Culpable mental states are classified according to relative degrees, from highest to lowest, as follows:</a:t>
            </a:r>
          </a:p>
          <a:p>
            <a:endParaRPr lang="en-US"/>
          </a:p>
          <a:p>
            <a:r>
              <a:rPr lang="en-US"/>
              <a:t>(1)  intentional;</a:t>
            </a:r>
          </a:p>
          <a:p>
            <a:r>
              <a:rPr lang="en-US"/>
              <a:t>(2)  knowing;</a:t>
            </a:r>
          </a:p>
          <a:p>
            <a:r>
              <a:rPr lang="en-US"/>
              <a:t>(3)  reckless;</a:t>
            </a:r>
          </a:p>
          <a:p>
            <a:r>
              <a:rPr lang="en-US"/>
              <a:t>(4)  criminal negligence.</a:t>
            </a:r>
          </a:p>
          <a:p>
            <a:endParaRPr lang="en-US"/>
          </a:p>
        </p:txBody>
      </p:sp>
      <p:sp>
        <p:nvSpPr>
          <p:cNvPr id="3" name="Slide Number Placeholder 5">
            <a:extLst>
              <a:ext uri="{FF2B5EF4-FFF2-40B4-BE49-F238E27FC236}">
                <a16:creationId xmlns:a16="http://schemas.microsoft.com/office/drawing/2014/main" id="{390EDE75-4C60-A8B4-EDE8-0684598663BA}"/>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56</a:t>
            </a:fld>
            <a:endParaRPr lang="en-US" sz="1050">
              <a:latin typeface="Baskerville Old Face" panose="02020602080505020303" pitchFamily="18" charset="0"/>
            </a:endParaRPr>
          </a:p>
        </p:txBody>
      </p:sp>
    </p:spTree>
    <p:extLst>
      <p:ext uri="{BB962C8B-B14F-4D97-AF65-F5344CB8AC3E}">
        <p14:creationId xmlns:p14="http://schemas.microsoft.com/office/powerpoint/2010/main" val="1363886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EB51-C910-7F22-0CAF-C798EBB78996}"/>
              </a:ext>
            </a:extLst>
          </p:cNvPr>
          <p:cNvSpPr>
            <a:spLocks noGrp="1"/>
          </p:cNvSpPr>
          <p:nvPr>
            <p:ph type="title"/>
          </p:nvPr>
        </p:nvSpPr>
        <p:spPr>
          <a:xfrm>
            <a:off x="1" y="-1416897"/>
            <a:ext cx="12108179" cy="6095577"/>
          </a:xfrm>
        </p:spPr>
        <p:txBody>
          <a:bodyPr>
            <a:normAutofit fontScale="90000"/>
          </a:bodyPr>
          <a:lstStyle/>
          <a:p>
            <a:br>
              <a:rPr lang="en-US"/>
            </a:br>
            <a:br>
              <a:rPr lang="en-US"/>
            </a:br>
            <a:br>
              <a:rPr lang="en-US" sz="2000"/>
            </a:br>
            <a:br>
              <a:rPr lang="en-US" sz="2000"/>
            </a:br>
            <a:r>
              <a:rPr lang="en-US" sz="3100"/>
              <a:t>TEXAS PENAL CODE</a:t>
            </a:r>
            <a:br>
              <a:rPr lang="en-US" sz="2000"/>
            </a:br>
            <a:br>
              <a:rPr lang="en-US" sz="2000"/>
            </a:br>
            <a:r>
              <a:rPr lang="en-US" sz="2000"/>
              <a:t>Sec. 6.03.  DEFINITIONS OF CULPABLE MENTAL STATES. </a:t>
            </a:r>
            <a:r>
              <a:rPr lang="en-US" sz="2000" b="0"/>
              <a:t> (a)  A person acts </a:t>
            </a:r>
            <a:r>
              <a:rPr lang="en-US" sz="2000" b="0">
                <a:highlight>
                  <a:srgbClr val="FF0000"/>
                </a:highlight>
              </a:rPr>
              <a:t>intentionally, or with intent</a:t>
            </a:r>
            <a:r>
              <a:rPr lang="en-US" sz="2000" b="0"/>
              <a:t>, with respect to the nature of his conduct or to a result of his conduct when it is his conscious objective or desire to engage in the conduct or cause the result.</a:t>
            </a:r>
            <a:br>
              <a:rPr lang="en-US" sz="2000" b="0"/>
            </a:br>
            <a:br>
              <a:rPr lang="en-US" sz="2000" b="0"/>
            </a:br>
            <a:r>
              <a:rPr lang="en-US" sz="2000" b="0"/>
              <a:t>(b)  A person acts </a:t>
            </a:r>
            <a:r>
              <a:rPr lang="en-US" sz="2000" b="0">
                <a:highlight>
                  <a:srgbClr val="FF0000"/>
                </a:highlight>
              </a:rPr>
              <a:t>knowingly, or with knowledge</a:t>
            </a:r>
            <a:r>
              <a:rPr lang="en-US" sz="2000" b="0"/>
              <a:t>, with respect to the nature of his conduct or to circumstances surrounding his conduct when he is aware of the nature of his conduct or that the circumstances exist.  A person acts knowingly, or with knowledge, with respect to a result of his conduct when he is aware that his conduct is reasonably certain to cause the result.</a:t>
            </a:r>
            <a:br>
              <a:rPr lang="en-US" sz="2000" b="0"/>
            </a:br>
            <a:br>
              <a:rPr lang="en-US" sz="2000" b="0"/>
            </a:br>
            <a:r>
              <a:rPr lang="en-US" sz="2000" b="0"/>
              <a:t>(c)  A person acts </a:t>
            </a:r>
            <a:r>
              <a:rPr lang="en-US" sz="2000" b="0">
                <a:highlight>
                  <a:srgbClr val="FF0000"/>
                </a:highlight>
              </a:rPr>
              <a:t>recklessly, or is reckless</a:t>
            </a:r>
            <a:r>
              <a:rPr lang="en-US" sz="2000" b="0"/>
              <a:t>, with respect to circumstances surrounding his conduct or the result of his conduct when he is aware of but consciously disregards a substantial and unjustifiable risk that the circumstances exist or the result will occur.  The risk must be of such a nature and degree that its disregard constitutes a gross deviation from the standard of care that an ordinary person would exercise under all the circumstances as viewed from the actor's standpoint.</a:t>
            </a:r>
            <a:br>
              <a:rPr lang="en-US" sz="2000" b="0"/>
            </a:br>
            <a:br>
              <a:rPr lang="en-US" sz="2000" b="0"/>
            </a:br>
            <a:r>
              <a:rPr lang="en-US" sz="2000" b="0"/>
              <a:t>(d)  A person acts with </a:t>
            </a:r>
            <a:r>
              <a:rPr lang="en-US" sz="2000" b="0">
                <a:highlight>
                  <a:srgbClr val="FF0000"/>
                </a:highlight>
              </a:rPr>
              <a:t>criminal negligence, or is criminally negligent</a:t>
            </a:r>
            <a:r>
              <a:rPr lang="en-US" sz="2000" b="0"/>
              <a:t>, with respect to circumstances surrounding his conduct or the result of his conduct when he ought to be aware of a substantial and </a:t>
            </a:r>
            <a:r>
              <a:rPr lang="en-US" sz="2200" b="0"/>
              <a:t>unjustifiable risk that the circumstances exist or the result will occur.  The risk must be of such a nature and degree that the failure to perceive it constitutes a gross deviation from the standard of care that an ordinary person would exercise under all the circumstances as viewed from the actor's standpoint</a:t>
            </a:r>
            <a:r>
              <a:rPr lang="en-US" sz="2200"/>
              <a:t>.</a:t>
            </a:r>
            <a:br>
              <a:rPr lang="en-US" sz="2200"/>
            </a:br>
            <a:br>
              <a:rPr lang="en-US" sz="2200"/>
            </a:br>
            <a:br>
              <a:rPr lang="en-US" sz="2200"/>
            </a:br>
            <a:br>
              <a:rPr lang="en-US"/>
            </a:br>
            <a:br>
              <a:rPr lang="en-US"/>
            </a:br>
            <a:br>
              <a:rPr lang="en-US"/>
            </a:br>
            <a:br>
              <a:rPr lang="en-US"/>
            </a:br>
            <a:br>
              <a:rPr lang="en-US"/>
            </a:br>
            <a:endParaRPr lang="en-US"/>
          </a:p>
        </p:txBody>
      </p:sp>
      <p:sp>
        <p:nvSpPr>
          <p:cNvPr id="6" name="Slide Number Placeholder 5">
            <a:extLst>
              <a:ext uri="{FF2B5EF4-FFF2-40B4-BE49-F238E27FC236}">
                <a16:creationId xmlns:a16="http://schemas.microsoft.com/office/drawing/2014/main" id="{EB2C2854-0E43-3C3F-60F0-0CDCE4C68018}"/>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57</a:t>
            </a:fld>
            <a:endParaRPr lang="en-US" sz="1050">
              <a:latin typeface="Baskerville Old Face" panose="02020602080505020303" pitchFamily="18" charset="0"/>
            </a:endParaRPr>
          </a:p>
        </p:txBody>
      </p:sp>
    </p:spTree>
    <p:extLst>
      <p:ext uri="{BB962C8B-B14F-4D97-AF65-F5344CB8AC3E}">
        <p14:creationId xmlns:p14="http://schemas.microsoft.com/office/powerpoint/2010/main" val="3406788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CD6FBC-59E7-A9EB-A257-2D3539F63E7F}"/>
              </a:ext>
            </a:extLst>
          </p:cNvPr>
          <p:cNvSpPr txBox="1"/>
          <p:nvPr/>
        </p:nvSpPr>
        <p:spPr>
          <a:xfrm>
            <a:off x="254522" y="511790"/>
            <a:ext cx="11833719" cy="5262979"/>
          </a:xfrm>
          <a:prstGeom prst="rect">
            <a:avLst/>
          </a:prstGeom>
          <a:noFill/>
        </p:spPr>
        <p:txBody>
          <a:bodyPr wrap="square">
            <a:spAutoFit/>
          </a:bodyPr>
          <a:lstStyle/>
          <a:p>
            <a:r>
              <a:rPr lang="en-US" sz="2400">
                <a:highlight>
                  <a:srgbClr val="FF0000"/>
                </a:highlight>
              </a:rPr>
              <a:t>Texas Commission on Environmental Quality’s (TCEQ) Environmental Crimes Unit </a:t>
            </a:r>
          </a:p>
          <a:p>
            <a:endParaRPr lang="en-US" sz="2400">
              <a:highlight>
                <a:srgbClr val="FF0000"/>
              </a:highlight>
            </a:endParaRPr>
          </a:p>
          <a:p>
            <a:endParaRPr lang="en-US" sz="2400">
              <a:highlight>
                <a:srgbClr val="FF0000"/>
              </a:highlight>
            </a:endParaRPr>
          </a:p>
          <a:p>
            <a:r>
              <a:rPr lang="en-US" sz="2400"/>
              <a:t>provides technical support and criminal investigative expertise in multi-agency investigations. TCEQ’s Environmental Crimes Unit is comprised of several criminal investigators positioned throughout the state. In addition to investigating crimes, this unit also serves as a resource for and provides training to local, state, and federal law enforcement officers on criminal environmental violations. </a:t>
            </a:r>
          </a:p>
          <a:p>
            <a:endParaRPr lang="en-US" sz="2400"/>
          </a:p>
          <a:p>
            <a:r>
              <a:rPr lang="en-US" sz="2400"/>
              <a:t>Recognition of environmental crime as a threat to public safety and to encourage and support enforcement of environmental statutes at the state level. Several members of TCEQ’s Environmental Crimes Unit volunteer with the Southern Environmental Enforcement Network (SEEN) to provide training not only to law enforcement, but also to local prosecutors</a:t>
            </a:r>
            <a:r>
              <a:rPr lang="en-US"/>
              <a:t>.</a:t>
            </a:r>
          </a:p>
        </p:txBody>
      </p:sp>
      <p:sp>
        <p:nvSpPr>
          <p:cNvPr id="5" name="Slide Number Placeholder 5">
            <a:extLst>
              <a:ext uri="{FF2B5EF4-FFF2-40B4-BE49-F238E27FC236}">
                <a16:creationId xmlns:a16="http://schemas.microsoft.com/office/drawing/2014/main" id="{8F6DFC5A-4C18-F2F2-CC3D-B880A63BE5CD}"/>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58</a:t>
            </a:fld>
            <a:endParaRPr lang="en-US" sz="1050">
              <a:latin typeface="Baskerville Old Face" panose="02020602080505020303" pitchFamily="18" charset="0"/>
            </a:endParaRPr>
          </a:p>
        </p:txBody>
      </p:sp>
    </p:spTree>
    <p:extLst>
      <p:ext uri="{BB962C8B-B14F-4D97-AF65-F5344CB8AC3E}">
        <p14:creationId xmlns:p14="http://schemas.microsoft.com/office/powerpoint/2010/main" val="3386083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2A7BC-5167-D6E3-8BAA-298728AA5CBB}"/>
              </a:ext>
            </a:extLst>
          </p:cNvPr>
          <p:cNvSpPr>
            <a:spLocks noGrp="1"/>
          </p:cNvSpPr>
          <p:nvPr>
            <p:ph type="title"/>
          </p:nvPr>
        </p:nvSpPr>
        <p:spPr>
          <a:xfrm>
            <a:off x="308387" y="757766"/>
            <a:ext cx="11525332" cy="2406539"/>
          </a:xfrm>
        </p:spPr>
        <p:txBody>
          <a:bodyPr>
            <a:normAutofit/>
          </a:bodyPr>
          <a:lstStyle/>
          <a:p>
            <a:r>
              <a:rPr lang="en-US" sz="4800"/>
              <a:t>Where are we focused? </a:t>
            </a:r>
            <a:br>
              <a:rPr lang="en-US" sz="4800"/>
            </a:br>
            <a:br>
              <a:rPr lang="en-US" sz="4800"/>
            </a:br>
            <a:r>
              <a:rPr lang="en-US" sz="4800"/>
              <a:t> Where are we headed?</a:t>
            </a:r>
          </a:p>
        </p:txBody>
      </p:sp>
      <p:sp>
        <p:nvSpPr>
          <p:cNvPr id="3" name="Slide Number Placeholder 2">
            <a:extLst>
              <a:ext uri="{FF2B5EF4-FFF2-40B4-BE49-F238E27FC236}">
                <a16:creationId xmlns:a16="http://schemas.microsoft.com/office/drawing/2014/main" id="{B9E2FFAF-7793-C97A-F388-6F6878D4F78E}"/>
              </a:ext>
            </a:extLst>
          </p:cNvPr>
          <p:cNvSpPr>
            <a:spLocks noGrp="1"/>
          </p:cNvSpPr>
          <p:nvPr>
            <p:ph type="sldNum" sz="quarter" idx="12"/>
          </p:nvPr>
        </p:nvSpPr>
        <p:spPr/>
        <p:txBody>
          <a:bodyPr/>
          <a:lstStyle/>
          <a:p>
            <a:fld id="{6E91CC32-6A6B-4E2E-BBA1-6864F305DA26}" type="slidenum">
              <a:rPr lang="en-US" smtClean="0"/>
              <a:t>59</a:t>
            </a:fld>
            <a:endParaRPr lang="en-US"/>
          </a:p>
        </p:txBody>
      </p:sp>
      <p:sp>
        <p:nvSpPr>
          <p:cNvPr id="4" name="TextBox 3">
            <a:extLst>
              <a:ext uri="{FF2B5EF4-FFF2-40B4-BE49-F238E27FC236}">
                <a16:creationId xmlns:a16="http://schemas.microsoft.com/office/drawing/2014/main" id="{AAA6E95C-25CA-3E9A-EAA6-5A62B8AD8E0C}"/>
              </a:ext>
            </a:extLst>
          </p:cNvPr>
          <p:cNvSpPr txBox="1"/>
          <p:nvPr/>
        </p:nvSpPr>
        <p:spPr>
          <a:xfrm>
            <a:off x="229525" y="5546558"/>
            <a:ext cx="11736546" cy="707886"/>
          </a:xfrm>
          <a:prstGeom prst="rect">
            <a:avLst/>
          </a:prstGeom>
          <a:noFill/>
        </p:spPr>
        <p:txBody>
          <a:bodyPr wrap="square" rtlCol="0">
            <a:spAutoFit/>
          </a:bodyPr>
          <a:lstStyle/>
          <a:p>
            <a:r>
              <a:rPr lang="en-US" sz="4000"/>
              <a:t>Noticeably ABSENT:  certainly not in the top 10</a:t>
            </a:r>
          </a:p>
        </p:txBody>
      </p:sp>
    </p:spTree>
    <p:extLst>
      <p:ext uri="{BB962C8B-B14F-4D97-AF65-F5344CB8AC3E}">
        <p14:creationId xmlns:p14="http://schemas.microsoft.com/office/powerpoint/2010/main" val="246357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89952-BB80-A0D1-8B64-9F6956A20F52}"/>
              </a:ext>
            </a:extLst>
          </p:cNvPr>
          <p:cNvSpPr>
            <a:spLocks noGrp="1"/>
          </p:cNvSpPr>
          <p:nvPr>
            <p:ph type="ctrTitle"/>
          </p:nvPr>
        </p:nvSpPr>
        <p:spPr>
          <a:xfrm>
            <a:off x="262197" y="117550"/>
            <a:ext cx="11667604" cy="950442"/>
          </a:xfrm>
        </p:spPr>
        <p:txBody>
          <a:bodyPr anchor="b">
            <a:normAutofit/>
          </a:bodyPr>
          <a:lstStyle/>
          <a:p>
            <a:r>
              <a:rPr lang="en-US" sz="4800"/>
              <a:t>Q:  What’s so “sweet” about this topic?</a:t>
            </a:r>
          </a:p>
        </p:txBody>
      </p:sp>
      <p:sp>
        <p:nvSpPr>
          <p:cNvPr id="3" name="Subtitle 2">
            <a:extLst>
              <a:ext uri="{FF2B5EF4-FFF2-40B4-BE49-F238E27FC236}">
                <a16:creationId xmlns:a16="http://schemas.microsoft.com/office/drawing/2014/main" id="{2B619C12-9B5D-41B4-6180-6A8686BA0FF5}"/>
              </a:ext>
            </a:extLst>
          </p:cNvPr>
          <p:cNvSpPr>
            <a:spLocks noGrp="1"/>
          </p:cNvSpPr>
          <p:nvPr>
            <p:ph type="subTitle" idx="1"/>
          </p:nvPr>
        </p:nvSpPr>
        <p:spPr>
          <a:xfrm>
            <a:off x="378138" y="5588794"/>
            <a:ext cx="11706911" cy="827173"/>
          </a:xfrm>
        </p:spPr>
        <p:txBody>
          <a:bodyPr anchor="t">
            <a:noAutofit/>
          </a:bodyPr>
          <a:lstStyle/>
          <a:p>
            <a:r>
              <a:rPr lang="en-US" sz="2600"/>
              <a:t> A: It all depends on which side you are on and/or your definition of sweet.</a:t>
            </a:r>
          </a:p>
        </p:txBody>
      </p:sp>
      <p:sp>
        <p:nvSpPr>
          <p:cNvPr id="14" name="Slide Number Placeholder 5">
            <a:extLst>
              <a:ext uri="{FF2B5EF4-FFF2-40B4-BE49-F238E27FC236}">
                <a16:creationId xmlns:a16="http://schemas.microsoft.com/office/drawing/2014/main" id="{8B2E19C5-C8FE-6330-F121-1FB7070C4A99}"/>
              </a:ext>
            </a:extLst>
          </p:cNvPr>
          <p:cNvSpPr>
            <a:spLocks noGrp="1"/>
          </p:cNvSpPr>
          <p:nvPr>
            <p:ph type="sldNum" sz="quarter" idx="12"/>
          </p:nvPr>
        </p:nvSpPr>
        <p:spPr>
          <a:xfrm>
            <a:off x="11798610" y="6232062"/>
            <a:ext cx="286439" cy="569045"/>
          </a:xfrm>
          <a:ln>
            <a:noFill/>
          </a:ln>
          <a:effectLst/>
        </p:spPr>
        <p:txBody>
          <a:bodyPr/>
          <a:lstStyle/>
          <a:p>
            <a:fld id="{6E91CC32-6A6B-4E2E-BBA1-6864F305DA26}" type="slidenum">
              <a:rPr lang="en-US" sz="1600" smtClean="0">
                <a:latin typeface="Baskerville Old Face" panose="02020602080505020303" pitchFamily="18" charset="0"/>
              </a:rPr>
              <a:t>6</a:t>
            </a:fld>
            <a:endParaRPr lang="en-US" sz="1050">
              <a:latin typeface="Baskerville Old Face" panose="02020602080505020303" pitchFamily="18" charset="0"/>
            </a:endParaRPr>
          </a:p>
        </p:txBody>
      </p:sp>
      <p:sp>
        <p:nvSpPr>
          <p:cNvPr id="8" name="Arrow: Right 7">
            <a:extLst>
              <a:ext uri="{FF2B5EF4-FFF2-40B4-BE49-F238E27FC236}">
                <a16:creationId xmlns:a16="http://schemas.microsoft.com/office/drawing/2014/main" id="{953A7190-E6E0-1B7A-BECA-764398B973BB}"/>
              </a:ext>
            </a:extLst>
          </p:cNvPr>
          <p:cNvSpPr/>
          <p:nvPr/>
        </p:nvSpPr>
        <p:spPr>
          <a:xfrm rot="19629604">
            <a:off x="99322" y="2937778"/>
            <a:ext cx="2754057" cy="1956306"/>
          </a:xfrm>
          <a:prstGeom prst="rightArrow">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BC078A-712A-F917-ABFB-0A9FAB10B92C}"/>
              </a:ext>
            </a:extLst>
          </p:cNvPr>
          <p:cNvSpPr txBox="1"/>
          <p:nvPr/>
        </p:nvSpPr>
        <p:spPr>
          <a:xfrm rot="19664481">
            <a:off x="205514" y="3561988"/>
            <a:ext cx="2541671" cy="707886"/>
          </a:xfrm>
          <a:prstGeom prst="rect">
            <a:avLst/>
          </a:prstGeom>
          <a:noFill/>
        </p:spPr>
        <p:txBody>
          <a:bodyPr wrap="square" rtlCol="0">
            <a:spAutoFit/>
          </a:bodyPr>
          <a:lstStyle/>
          <a:p>
            <a:r>
              <a:rPr lang="en-US" sz="2000"/>
              <a:t>ENVIRONMENTAL BAD GUY</a:t>
            </a:r>
          </a:p>
        </p:txBody>
      </p:sp>
      <p:pic>
        <p:nvPicPr>
          <p:cNvPr id="17" name="Picture 16" descr="Eyes on a candy">
            <a:extLst>
              <a:ext uri="{FF2B5EF4-FFF2-40B4-BE49-F238E27FC236}">
                <a16:creationId xmlns:a16="http://schemas.microsoft.com/office/drawing/2014/main" id="{A3B60963-17C5-0373-C79B-D63142D2B62E}"/>
              </a:ext>
            </a:extLst>
          </p:cNvPr>
          <p:cNvPicPr>
            <a:picLocks noChangeAspect="1"/>
          </p:cNvPicPr>
          <p:nvPr/>
        </p:nvPicPr>
        <p:blipFill>
          <a:blip r:embed="rId2">
            <a:extLst>
              <a:ext uri="{28A0092B-C50C-407E-A947-70E740481C1C}">
                <a14:useLocalDpi xmlns:a14="http://schemas.microsoft.com/office/drawing/2010/main" val="0"/>
              </a:ext>
            </a:extLst>
          </a:blip>
          <a:srcRect l="10446" t="15176" r="14122" b="10099"/>
          <a:stretch>
            <a:fillRect/>
          </a:stretch>
        </p:blipFill>
        <p:spPr>
          <a:xfrm>
            <a:off x="2747959" y="1317244"/>
            <a:ext cx="6696079" cy="4214340"/>
          </a:xfrm>
          <a:prstGeom prst="rect">
            <a:avLst/>
          </a:prstGeom>
        </p:spPr>
      </p:pic>
    </p:spTree>
    <p:extLst>
      <p:ext uri="{BB962C8B-B14F-4D97-AF65-F5344CB8AC3E}">
        <p14:creationId xmlns:p14="http://schemas.microsoft.com/office/powerpoint/2010/main" val="3267209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2E5CE0-399E-54F0-EDF9-5EA13C34A0CF}"/>
              </a:ext>
            </a:extLst>
          </p:cNvPr>
          <p:cNvSpPr txBox="1"/>
          <p:nvPr/>
        </p:nvSpPr>
        <p:spPr>
          <a:xfrm>
            <a:off x="605835" y="260066"/>
            <a:ext cx="10798116" cy="954107"/>
          </a:xfrm>
          <a:prstGeom prst="rect">
            <a:avLst/>
          </a:prstGeom>
          <a:noFill/>
        </p:spPr>
        <p:txBody>
          <a:bodyPr wrap="square">
            <a:spAutoFit/>
          </a:bodyPr>
          <a:lstStyle/>
          <a:p>
            <a:r>
              <a:rPr lang="en-US" sz="2000" b="1">
                <a:effectLst/>
                <a:latin typeface="Aptos" panose="020B0004020202020204" pitchFamily="34" charset="0"/>
                <a:ea typeface="Aptos" panose="020B0004020202020204" pitchFamily="34" charset="0"/>
                <a:cs typeface="Times New Roman" panose="02020603050405020304" pitchFamily="18" charset="0"/>
              </a:rPr>
              <a:t>Matthew R. Galeotti</a:t>
            </a:r>
            <a:r>
              <a:rPr lang="en-US" sz="1800" b="1">
                <a:effectLst/>
                <a:latin typeface="Aptos" panose="020B0004020202020204" pitchFamily="34" charset="0"/>
                <a:ea typeface="Aptos" panose="020B0004020202020204" pitchFamily="34" charset="0"/>
                <a:cs typeface="Times New Roman" panose="02020603050405020304" pitchFamily="18" charset="0"/>
              </a:rPr>
              <a:t>, </a:t>
            </a:r>
            <a:r>
              <a:rPr lang="en-US" sz="1800">
                <a:effectLst/>
                <a:latin typeface="Aptos" panose="020B0004020202020204" pitchFamily="34" charset="0"/>
                <a:ea typeface="Aptos" panose="020B0004020202020204" pitchFamily="34" charset="0"/>
                <a:cs typeface="Times New Roman" panose="02020603050405020304" pitchFamily="18" charset="0"/>
              </a:rPr>
              <a:t>Head of the Criminal Division at the US Department of Justice, issued a memorandum outlining the Department’s renewed enforcement priorities and updating policies regarding the prosecution of corporate and white-collar crime.  					</a:t>
            </a:r>
            <a:r>
              <a:rPr lang="en-US" sz="1800" b="1">
                <a:effectLst/>
                <a:latin typeface="Aptos" panose="020B0004020202020204" pitchFamily="34" charset="0"/>
                <a:ea typeface="Aptos" panose="020B0004020202020204" pitchFamily="34" charset="0"/>
                <a:cs typeface="Times New Roman" panose="02020603050405020304" pitchFamily="18" charset="0"/>
              </a:rPr>
              <a:t>MAY 12, 2025</a:t>
            </a:r>
            <a:endParaRPr lang="en-US" b="1"/>
          </a:p>
        </p:txBody>
      </p:sp>
      <p:sp>
        <p:nvSpPr>
          <p:cNvPr id="8" name="TextBox 7">
            <a:extLst>
              <a:ext uri="{FF2B5EF4-FFF2-40B4-BE49-F238E27FC236}">
                <a16:creationId xmlns:a16="http://schemas.microsoft.com/office/drawing/2014/main" id="{C0455147-679A-84F4-B9CC-05E797969C05}"/>
              </a:ext>
            </a:extLst>
          </p:cNvPr>
          <p:cNvSpPr txBox="1"/>
          <p:nvPr/>
        </p:nvSpPr>
        <p:spPr>
          <a:xfrm>
            <a:off x="594232" y="1913013"/>
            <a:ext cx="11003536" cy="646331"/>
          </a:xfrm>
          <a:prstGeom prst="rect">
            <a:avLst/>
          </a:prstGeom>
          <a:noFill/>
        </p:spPr>
        <p:txBody>
          <a:bodyPr wrap="square">
            <a:spAutoFit/>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Material Support by Corporations to Cartels, Transnational Criminal Organizations (TCOs) and Foreign Terrorist Organizations (FTOs)</a:t>
            </a:r>
            <a:endParaRPr lang="en-US"/>
          </a:p>
        </p:txBody>
      </p:sp>
      <p:sp>
        <p:nvSpPr>
          <p:cNvPr id="10" name="TextBox 9">
            <a:extLst>
              <a:ext uri="{FF2B5EF4-FFF2-40B4-BE49-F238E27FC236}">
                <a16:creationId xmlns:a16="http://schemas.microsoft.com/office/drawing/2014/main" id="{5DC0C342-01B8-E40F-29FB-40519A86D063}"/>
              </a:ext>
            </a:extLst>
          </p:cNvPr>
          <p:cNvSpPr txBox="1"/>
          <p:nvPr/>
        </p:nvSpPr>
        <p:spPr>
          <a:xfrm>
            <a:off x="559942" y="2646091"/>
            <a:ext cx="11072116" cy="369332"/>
          </a:xfrm>
          <a:prstGeom prst="rect">
            <a:avLst/>
          </a:prstGeom>
          <a:noFill/>
        </p:spPr>
        <p:txBody>
          <a:bodyPr wrap="square">
            <a:spAutoFit/>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Waste, Fraud and Abuse (Health Care Fraud and Federal Program and Procurement Fraud)</a:t>
            </a:r>
            <a:endParaRPr lang="en-US"/>
          </a:p>
        </p:txBody>
      </p:sp>
      <p:sp>
        <p:nvSpPr>
          <p:cNvPr id="12" name="TextBox 11">
            <a:extLst>
              <a:ext uri="{FF2B5EF4-FFF2-40B4-BE49-F238E27FC236}">
                <a16:creationId xmlns:a16="http://schemas.microsoft.com/office/drawing/2014/main" id="{A8E601E7-8FB8-A38C-EDF8-044ECA853EFB}"/>
              </a:ext>
            </a:extLst>
          </p:cNvPr>
          <p:cNvSpPr txBox="1"/>
          <p:nvPr/>
        </p:nvSpPr>
        <p:spPr>
          <a:xfrm>
            <a:off x="559014" y="3059668"/>
            <a:ext cx="8915400" cy="369332"/>
          </a:xfrm>
          <a:prstGeom prst="rect">
            <a:avLst/>
          </a:prstGeom>
          <a:noFill/>
        </p:spPr>
        <p:txBody>
          <a:bodyPr wrap="square">
            <a:spAutoFit/>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Trade and Customs Fraud, Including Tariff and Sanctions Evasion</a:t>
            </a:r>
            <a:endParaRPr lang="en-US"/>
          </a:p>
        </p:txBody>
      </p:sp>
      <p:sp>
        <p:nvSpPr>
          <p:cNvPr id="14" name="TextBox 13">
            <a:extLst>
              <a:ext uri="{FF2B5EF4-FFF2-40B4-BE49-F238E27FC236}">
                <a16:creationId xmlns:a16="http://schemas.microsoft.com/office/drawing/2014/main" id="{61A09FC7-F502-EA33-9A93-C61056F24696}"/>
              </a:ext>
            </a:extLst>
          </p:cNvPr>
          <p:cNvSpPr txBox="1"/>
          <p:nvPr/>
        </p:nvSpPr>
        <p:spPr>
          <a:xfrm>
            <a:off x="559014" y="3429000"/>
            <a:ext cx="6097280" cy="369332"/>
          </a:xfrm>
          <a:prstGeom prst="rect">
            <a:avLst/>
          </a:prstGeom>
          <a:noFill/>
        </p:spPr>
        <p:txBody>
          <a:bodyPr wrap="square">
            <a:spAutoFit/>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Fraud Perpetuated Through Variable Interest Entities (VIEs)</a:t>
            </a:r>
            <a:endParaRPr lang="en-US"/>
          </a:p>
        </p:txBody>
      </p:sp>
      <p:sp>
        <p:nvSpPr>
          <p:cNvPr id="16" name="TextBox 15">
            <a:extLst>
              <a:ext uri="{FF2B5EF4-FFF2-40B4-BE49-F238E27FC236}">
                <a16:creationId xmlns:a16="http://schemas.microsoft.com/office/drawing/2014/main" id="{C8917C61-0C82-E84A-B7AB-4E3688325A5B}"/>
              </a:ext>
            </a:extLst>
          </p:cNvPr>
          <p:cNvSpPr txBox="1"/>
          <p:nvPr/>
        </p:nvSpPr>
        <p:spPr>
          <a:xfrm>
            <a:off x="559014" y="3858862"/>
            <a:ext cx="6097280" cy="369332"/>
          </a:xfrm>
          <a:prstGeom prst="rect">
            <a:avLst/>
          </a:prstGeom>
          <a:noFill/>
        </p:spPr>
        <p:txBody>
          <a:bodyPr wrap="square">
            <a:spAutoFit/>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Fraud that Victimizes US Investors, Individuals and Markets</a:t>
            </a:r>
            <a:endParaRPr lang="en-US"/>
          </a:p>
        </p:txBody>
      </p:sp>
      <p:sp>
        <p:nvSpPr>
          <p:cNvPr id="18" name="TextBox 17">
            <a:extLst>
              <a:ext uri="{FF2B5EF4-FFF2-40B4-BE49-F238E27FC236}">
                <a16:creationId xmlns:a16="http://schemas.microsoft.com/office/drawing/2014/main" id="{CBD3582E-3BE8-AD8B-E9B8-C3156334437F}"/>
              </a:ext>
            </a:extLst>
          </p:cNvPr>
          <p:cNvSpPr txBox="1"/>
          <p:nvPr/>
        </p:nvSpPr>
        <p:spPr>
          <a:xfrm>
            <a:off x="559014" y="4228194"/>
            <a:ext cx="6097280" cy="369332"/>
          </a:xfrm>
          <a:prstGeom prst="rect">
            <a:avLst/>
          </a:prstGeom>
          <a:noFill/>
        </p:spPr>
        <p:txBody>
          <a:bodyPr wrap="square">
            <a:spAutoFit/>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Conduct that Threatens US National Security</a:t>
            </a:r>
            <a:endParaRPr lang="en-US"/>
          </a:p>
        </p:txBody>
      </p:sp>
      <p:sp>
        <p:nvSpPr>
          <p:cNvPr id="20" name="TextBox 19">
            <a:extLst>
              <a:ext uri="{FF2B5EF4-FFF2-40B4-BE49-F238E27FC236}">
                <a16:creationId xmlns:a16="http://schemas.microsoft.com/office/drawing/2014/main" id="{953D47EE-3AF8-1F00-B4B1-B31922CF46B8}"/>
              </a:ext>
            </a:extLst>
          </p:cNvPr>
          <p:cNvSpPr txBox="1"/>
          <p:nvPr/>
        </p:nvSpPr>
        <p:spPr>
          <a:xfrm>
            <a:off x="505225" y="4591514"/>
            <a:ext cx="6097280" cy="369332"/>
          </a:xfrm>
          <a:prstGeom prst="rect">
            <a:avLst/>
          </a:prstGeom>
          <a:noFill/>
        </p:spPr>
        <p:txBody>
          <a:bodyPr wrap="square">
            <a:spAutoFit/>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Complex Money Laundering</a:t>
            </a:r>
            <a:endParaRPr lang="en-US"/>
          </a:p>
        </p:txBody>
      </p:sp>
      <p:sp>
        <p:nvSpPr>
          <p:cNvPr id="22" name="TextBox 21">
            <a:extLst>
              <a:ext uri="{FF2B5EF4-FFF2-40B4-BE49-F238E27FC236}">
                <a16:creationId xmlns:a16="http://schemas.microsoft.com/office/drawing/2014/main" id="{C9E8CF11-AEC0-0F22-DC1A-9F983DC08D2D}"/>
              </a:ext>
            </a:extLst>
          </p:cNvPr>
          <p:cNvSpPr txBox="1"/>
          <p:nvPr/>
        </p:nvSpPr>
        <p:spPr>
          <a:xfrm>
            <a:off x="505225" y="4910216"/>
            <a:ext cx="10898726" cy="369332"/>
          </a:xfrm>
          <a:prstGeom prst="rect">
            <a:avLst/>
          </a:prstGeom>
          <a:noFill/>
        </p:spPr>
        <p:txBody>
          <a:bodyPr wrap="square">
            <a:spAutoFit/>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Violations of the Controlled Substances Act and the Federal Food, Drug, and Cosmetic Act (FDCA)</a:t>
            </a:r>
            <a:endParaRPr lang="en-US"/>
          </a:p>
        </p:txBody>
      </p:sp>
      <p:sp>
        <p:nvSpPr>
          <p:cNvPr id="24" name="TextBox 23">
            <a:extLst>
              <a:ext uri="{FF2B5EF4-FFF2-40B4-BE49-F238E27FC236}">
                <a16:creationId xmlns:a16="http://schemas.microsoft.com/office/drawing/2014/main" id="{320A8A85-389E-4D8C-6399-BB68D8D5465D}"/>
              </a:ext>
            </a:extLst>
          </p:cNvPr>
          <p:cNvSpPr txBox="1"/>
          <p:nvPr/>
        </p:nvSpPr>
        <p:spPr>
          <a:xfrm>
            <a:off x="486133" y="5348786"/>
            <a:ext cx="9894996" cy="369332"/>
          </a:xfrm>
          <a:prstGeom prst="rect">
            <a:avLst/>
          </a:prstGeom>
          <a:noFill/>
        </p:spPr>
        <p:txBody>
          <a:bodyPr wrap="square">
            <a:spAutoFit/>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Bribery and Associated Money Laundering Impacting U.S. National Interests</a:t>
            </a:r>
            <a:endParaRPr lang="en-US"/>
          </a:p>
        </p:txBody>
      </p:sp>
      <p:sp>
        <p:nvSpPr>
          <p:cNvPr id="26" name="TextBox 25">
            <a:extLst>
              <a:ext uri="{FF2B5EF4-FFF2-40B4-BE49-F238E27FC236}">
                <a16:creationId xmlns:a16="http://schemas.microsoft.com/office/drawing/2014/main" id="{5221E28A-2677-A969-1BF8-847FC6652B13}"/>
              </a:ext>
            </a:extLst>
          </p:cNvPr>
          <p:cNvSpPr txBox="1"/>
          <p:nvPr/>
        </p:nvSpPr>
        <p:spPr>
          <a:xfrm>
            <a:off x="486133" y="5703398"/>
            <a:ext cx="6097280" cy="369332"/>
          </a:xfrm>
          <a:prstGeom prst="rect">
            <a:avLst/>
          </a:prstGeom>
          <a:noFill/>
        </p:spPr>
        <p:txBody>
          <a:bodyPr wrap="square">
            <a:spAutoFit/>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Crimes Involving Digital Assets</a:t>
            </a:r>
            <a:endParaRPr lang="en-US"/>
          </a:p>
        </p:txBody>
      </p:sp>
      <p:sp>
        <p:nvSpPr>
          <p:cNvPr id="28" name="TextBox 27">
            <a:extLst>
              <a:ext uri="{FF2B5EF4-FFF2-40B4-BE49-F238E27FC236}">
                <a16:creationId xmlns:a16="http://schemas.microsoft.com/office/drawing/2014/main" id="{9E20E39D-A01D-2930-0A42-EBB81A13BA13}"/>
              </a:ext>
            </a:extLst>
          </p:cNvPr>
          <p:cNvSpPr txBox="1"/>
          <p:nvPr/>
        </p:nvSpPr>
        <p:spPr>
          <a:xfrm>
            <a:off x="2718227" y="1286578"/>
            <a:ext cx="6097280" cy="369332"/>
          </a:xfrm>
          <a:prstGeom prst="rect">
            <a:avLst/>
          </a:prstGeom>
          <a:noFill/>
        </p:spPr>
        <p:txBody>
          <a:bodyPr wrap="square">
            <a:spAutoFit/>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“the most urgent criminal threats to the country,”</a:t>
            </a:r>
            <a:endParaRPr lang="en-US"/>
          </a:p>
        </p:txBody>
      </p:sp>
      <p:sp>
        <p:nvSpPr>
          <p:cNvPr id="5" name="Slide Number Placeholder 5">
            <a:extLst>
              <a:ext uri="{FF2B5EF4-FFF2-40B4-BE49-F238E27FC236}">
                <a16:creationId xmlns:a16="http://schemas.microsoft.com/office/drawing/2014/main" id="{E7A1FD8A-AA06-35E5-6876-D36B939B7F27}"/>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60</a:t>
            </a:fld>
            <a:endParaRPr lang="en-US" sz="1050">
              <a:latin typeface="Baskerville Old Face" panose="02020602080505020303" pitchFamily="18" charset="0"/>
            </a:endParaRPr>
          </a:p>
        </p:txBody>
      </p:sp>
    </p:spTree>
    <p:extLst>
      <p:ext uri="{BB962C8B-B14F-4D97-AF65-F5344CB8AC3E}">
        <p14:creationId xmlns:p14="http://schemas.microsoft.com/office/powerpoint/2010/main" val="2304079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3956B-1B9D-C534-F419-83DC0BB7AB8F}"/>
              </a:ext>
            </a:extLst>
          </p:cNvPr>
          <p:cNvSpPr txBox="1"/>
          <p:nvPr/>
        </p:nvSpPr>
        <p:spPr>
          <a:xfrm>
            <a:off x="142614" y="100668"/>
            <a:ext cx="11761364" cy="6369501"/>
          </a:xfrm>
          <a:prstGeom prst="rect">
            <a:avLst/>
          </a:prstGeom>
          <a:noFill/>
        </p:spPr>
        <p:txBody>
          <a:bodyPr wrap="square">
            <a:spAutoFit/>
          </a:bodyPr>
          <a:lstStyle/>
          <a:p>
            <a:r>
              <a:rPr lang="en-US" sz="1600"/>
              <a:t>“Prioritization and Associated Policy Changes To combat these harms, the Criminal Division will prioritize investigating and prosecuting white-collar crimes in the following high-impact areas: </a:t>
            </a:r>
          </a:p>
          <a:p>
            <a:pPr>
              <a:lnSpc>
                <a:spcPct val="150000"/>
              </a:lnSpc>
            </a:pPr>
            <a:endParaRPr lang="en-US" sz="1200"/>
          </a:p>
          <a:p>
            <a:pPr marL="228600" indent="-228600">
              <a:lnSpc>
                <a:spcPct val="150000"/>
              </a:lnSpc>
              <a:buAutoNum type="arabicPeriod"/>
            </a:pPr>
            <a:r>
              <a:rPr lang="en-US" sz="1200"/>
              <a:t>Waste, fraud, and abuse, including health care fraud and federal program and procurement fraud that harm the public fiscally; </a:t>
            </a:r>
          </a:p>
          <a:p>
            <a:pPr marL="228600" indent="-228600">
              <a:lnSpc>
                <a:spcPct val="150000"/>
              </a:lnSpc>
              <a:buAutoNum type="arabicPeriod"/>
            </a:pPr>
            <a:r>
              <a:rPr lang="en-US" sz="1200"/>
              <a:t>Trade and customs fraud, including tariff evasion; </a:t>
            </a:r>
          </a:p>
          <a:p>
            <a:pPr marL="228600" indent="-228600">
              <a:lnSpc>
                <a:spcPct val="150000"/>
              </a:lnSpc>
              <a:buAutoNum type="arabicPeriod"/>
            </a:pPr>
            <a:r>
              <a:rPr lang="en-US" sz="1200"/>
              <a:t>Fraud perpetrated through VIEs, including, but not limited to, offering fraud, “ramp and dumps,” elder fraud, securities fraud, and other market manipulation schemes;</a:t>
            </a:r>
          </a:p>
          <a:p>
            <a:pPr marL="228600" indent="-228600">
              <a:lnSpc>
                <a:spcPct val="150000"/>
              </a:lnSpc>
              <a:buAutoNum type="arabicPeriod"/>
            </a:pPr>
            <a:r>
              <a:rPr lang="en-US" sz="1200"/>
              <a:t>Fraud that victimizes U.S. investors, individuals, and markets including, but not limited to, Ponzi schemes, investment fraud, elder fraud, servicemember fraud, and fraud that threatens the health and safety of consumers;</a:t>
            </a:r>
          </a:p>
          <a:p>
            <a:pPr marL="228600" indent="-228600">
              <a:lnSpc>
                <a:spcPct val="150000"/>
              </a:lnSpc>
              <a:buAutoNum type="arabicPeriod"/>
            </a:pPr>
            <a:r>
              <a:rPr lang="en-US" sz="1200"/>
              <a:t>Conduct that threatens the country’s national security, including threats to the U.S. financial system by gatekeepers, such as financial institutions and their insiders that commit sanctions violations or enable transactions by Cartels, Transnational Criminal Organizations, hostile nation-states, and/or foreign terrorist organizations; </a:t>
            </a:r>
          </a:p>
          <a:p>
            <a:pPr marL="228600" indent="-228600">
              <a:lnSpc>
                <a:spcPct val="150000"/>
              </a:lnSpc>
              <a:buAutoNum type="arabicPeriod"/>
            </a:pPr>
            <a:r>
              <a:rPr lang="en-US" sz="1200"/>
              <a:t>Material support by corporations to foreign terrorist organizations, including recently designated Cartels and TCOs;</a:t>
            </a:r>
          </a:p>
          <a:p>
            <a:pPr marL="228600" indent="-228600">
              <a:lnSpc>
                <a:spcPct val="150000"/>
              </a:lnSpc>
              <a:buAutoNum type="arabicPeriod"/>
            </a:pPr>
            <a:r>
              <a:rPr lang="en-US" sz="1200"/>
              <a:t>Complex money laundering, including Chinese Money Laundering Organizations, and other organizations involved in laundering funds used in the manufacturing of illegal drugs;</a:t>
            </a:r>
          </a:p>
          <a:p>
            <a:pPr marL="228600" indent="-228600">
              <a:lnSpc>
                <a:spcPct val="150000"/>
              </a:lnSpc>
              <a:buAutoNum type="arabicPeriod"/>
            </a:pPr>
            <a:r>
              <a:rPr lang="en-US" sz="1200"/>
              <a:t>Violations of the Controlled Substances Act and the Federal Food, Drug, and Cosmetic Act (FDCA), including the unlawful manufacture and distribution of chemicals and equipment used to create counterfeit pills laced with fentanyl and unlawful distribution of opioids by medical professionals and companies;</a:t>
            </a:r>
          </a:p>
          <a:p>
            <a:pPr marL="228600" indent="-228600">
              <a:lnSpc>
                <a:spcPct val="150000"/>
              </a:lnSpc>
              <a:buAutoNum type="arabicPeriod"/>
            </a:pPr>
            <a:r>
              <a:rPr lang="en-US" sz="1200"/>
              <a:t>Bribery and associated money laundering that impact U.S. national interests, undermine U.S. national security, harm the competitiveness of U.S. businesses, and enrich foreign corrupt officials;</a:t>
            </a:r>
          </a:p>
          <a:p>
            <a:pPr marL="228600" indent="-228600">
              <a:lnSpc>
                <a:spcPct val="150000"/>
              </a:lnSpc>
              <a:buAutoNum type="arabicPeriod"/>
            </a:pPr>
            <a:r>
              <a:rPr lang="en-US" sz="1200"/>
              <a:t> As provided by the Digital Assets DAG Memorandum: crimes (1) involving digital assets that victimize investors and consumers; (2) that use digital assets in furtherance of other criminal conduct; and (3) willful violations that facilitate significant criminal activity. Cases impacting victims, involving cartels, TCOs, 6 See Executive Order 14209, Pausing Foreign Corrupt Practices Act Enforcement to Further American Economic and National Security (Feb. 10, 2025); Cartels and TCOs AG Memorandum. 5 or terrorist groups, or facilitating drug money laundering or sanctions evasion shall receive highest priority.</a:t>
            </a:r>
          </a:p>
        </p:txBody>
      </p:sp>
      <p:sp>
        <p:nvSpPr>
          <p:cNvPr id="5" name="Slide Number Placeholder 5">
            <a:extLst>
              <a:ext uri="{FF2B5EF4-FFF2-40B4-BE49-F238E27FC236}">
                <a16:creationId xmlns:a16="http://schemas.microsoft.com/office/drawing/2014/main" id="{17AB09D4-6F90-177B-BAAB-67FC7E649EBA}"/>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61</a:t>
            </a:fld>
            <a:endParaRPr lang="en-US" sz="1050">
              <a:latin typeface="Baskerville Old Face" panose="02020602080505020303" pitchFamily="18" charset="0"/>
            </a:endParaRPr>
          </a:p>
        </p:txBody>
      </p:sp>
    </p:spTree>
    <p:extLst>
      <p:ext uri="{BB962C8B-B14F-4D97-AF65-F5344CB8AC3E}">
        <p14:creationId xmlns:p14="http://schemas.microsoft.com/office/powerpoint/2010/main" val="1409026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D68F14-3BC9-92EF-5455-22828970F8AB}"/>
              </a:ext>
            </a:extLst>
          </p:cNvPr>
          <p:cNvSpPr txBox="1"/>
          <p:nvPr/>
        </p:nvSpPr>
        <p:spPr>
          <a:xfrm>
            <a:off x="243328" y="381423"/>
            <a:ext cx="11590391" cy="6186309"/>
          </a:xfrm>
          <a:prstGeom prst="rect">
            <a:avLst/>
          </a:prstGeom>
          <a:noFill/>
        </p:spPr>
        <p:txBody>
          <a:bodyPr wrap="square">
            <a:spAutoFit/>
          </a:bodyPr>
          <a:lstStyle/>
          <a:p>
            <a:r>
              <a:rPr lang="en-US"/>
              <a:t>A.  State enforcement agencies may be valuable sources of information on suspected violations of federal environmental statutes. United States Attorneys may be in a position to assist in apprising state officials of the nature of the federal enforcement program within the district or state and in developing methods for exchanging information on suspected violations;</a:t>
            </a:r>
          </a:p>
          <a:p>
            <a:endParaRPr lang="en-US"/>
          </a:p>
          <a:p>
            <a:r>
              <a:rPr lang="en-US"/>
              <a:t>B.  State authorities often possess evidentiary materials that are relevant to pending federal investigations and court proceedings. United States Attorneys should be aware of the nature and extent of the states' investigatory resources and should make provision in appropriate circumstances for the exchange of information on pending cases with state authorities;</a:t>
            </a:r>
          </a:p>
          <a:p>
            <a:endParaRPr lang="en-US"/>
          </a:p>
          <a:p>
            <a:r>
              <a:rPr lang="en-US"/>
              <a:t>C.  Frequently a particular activity constitutes a violation of both federal and state laws. When state officials are proceeding with an environmental enforcement case that may include violations of federal law, the United States Attorney in the affected district should monitor that state activity. If it appears that all federal interests in the case will be vindicated in the state court action, action in federal court may be an unnecessary duplication of effort. On the other hand, if federal interests will not be protected completely in state court, federal proceedings may be warranted. </a:t>
            </a:r>
          </a:p>
          <a:p>
            <a:endParaRPr lang="en-US"/>
          </a:p>
          <a:p>
            <a:r>
              <a:rPr lang="en-US"/>
              <a:t>D.  A number of United States Attorneys' Offices have found that task forces, which include personnel from state and local agencies and from other federal agencies, are very effective means of coordinating efforts with state and local governments and making optimal use of available resources. Task force formats vary among offices, and ECS can advise United States Attorneys' Offices of other offices that are willing to share the lessons of their experiences.</a:t>
            </a:r>
          </a:p>
        </p:txBody>
      </p:sp>
      <p:sp>
        <p:nvSpPr>
          <p:cNvPr id="5" name="Slide Number Placeholder 5">
            <a:extLst>
              <a:ext uri="{FF2B5EF4-FFF2-40B4-BE49-F238E27FC236}">
                <a16:creationId xmlns:a16="http://schemas.microsoft.com/office/drawing/2014/main" id="{FD75D338-4030-5694-0A10-34FFFA4C4668}"/>
              </a:ext>
            </a:extLst>
          </p:cNvPr>
          <p:cNvSpPr>
            <a:spLocks noGrp="1"/>
          </p:cNvSpPr>
          <p:nvPr>
            <p:ph type="sldNum" sz="quarter" idx="12"/>
          </p:nvPr>
        </p:nvSpPr>
        <p:spPr>
          <a:xfrm>
            <a:off x="11611779" y="6221896"/>
            <a:ext cx="444386" cy="569045"/>
          </a:xfrm>
        </p:spPr>
        <p:txBody>
          <a:bodyPr/>
          <a:lstStyle/>
          <a:p>
            <a:fld id="{6E91CC32-6A6B-4E2E-BBA1-6864F305DA26}" type="slidenum">
              <a:rPr lang="en-US" sz="1600" smtClean="0">
                <a:latin typeface="Baskerville Old Face" panose="02020602080505020303" pitchFamily="18" charset="0"/>
              </a:rPr>
              <a:t>62</a:t>
            </a:fld>
            <a:endParaRPr lang="en-US" sz="1050">
              <a:latin typeface="Baskerville Old Face" panose="02020602080505020303" pitchFamily="18" charset="0"/>
            </a:endParaRPr>
          </a:p>
        </p:txBody>
      </p:sp>
    </p:spTree>
    <p:extLst>
      <p:ext uri="{BB962C8B-B14F-4D97-AF65-F5344CB8AC3E}">
        <p14:creationId xmlns:p14="http://schemas.microsoft.com/office/powerpoint/2010/main" val="946817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DC18E-33B3-F719-375F-5B302D27E790}"/>
              </a:ext>
            </a:extLst>
          </p:cNvPr>
          <p:cNvSpPr>
            <a:spLocks noGrp="1"/>
          </p:cNvSpPr>
          <p:nvPr>
            <p:ph type="title"/>
          </p:nvPr>
        </p:nvSpPr>
        <p:spPr>
          <a:xfrm>
            <a:off x="308387" y="757765"/>
            <a:ext cx="11361837" cy="5945251"/>
          </a:xfrm>
        </p:spPr>
        <p:txBody>
          <a:bodyPr>
            <a:normAutofit/>
          </a:bodyPr>
          <a:lstStyle/>
          <a:p>
            <a:pPr algn="ctr"/>
            <a:r>
              <a:rPr lang="en-US" sz="5400"/>
              <a:t>Why do we do what we do?</a:t>
            </a:r>
            <a:br>
              <a:rPr lang="en-US"/>
            </a:br>
            <a:br>
              <a:rPr lang="en-US"/>
            </a:br>
            <a:br>
              <a:rPr lang="en-US"/>
            </a:br>
            <a:r>
              <a:rPr lang="en-US"/>
              <a:t>Love of the environment?</a:t>
            </a:r>
            <a:br>
              <a:rPr lang="en-US"/>
            </a:br>
            <a:r>
              <a:rPr lang="en-US"/>
              <a:t>Cutting the cost of business at nature’s expense?</a:t>
            </a:r>
            <a:br>
              <a:rPr lang="en-US"/>
            </a:br>
            <a:r>
              <a:rPr lang="en-US"/>
              <a:t>We’re in position to help the world?</a:t>
            </a:r>
            <a:br>
              <a:rPr lang="en-US"/>
            </a:br>
            <a:r>
              <a:rPr lang="en-US"/>
              <a:t>Too many bad guys doing bad things? Somebody has to step up?</a:t>
            </a:r>
          </a:p>
        </p:txBody>
      </p:sp>
      <p:sp>
        <p:nvSpPr>
          <p:cNvPr id="3" name="Slide Number Placeholder 2">
            <a:extLst>
              <a:ext uri="{FF2B5EF4-FFF2-40B4-BE49-F238E27FC236}">
                <a16:creationId xmlns:a16="http://schemas.microsoft.com/office/drawing/2014/main" id="{57F91A5C-B116-79C3-2B16-7CBBA2BE453C}"/>
              </a:ext>
            </a:extLst>
          </p:cNvPr>
          <p:cNvSpPr>
            <a:spLocks noGrp="1"/>
          </p:cNvSpPr>
          <p:nvPr>
            <p:ph type="sldNum" sz="quarter" idx="12"/>
          </p:nvPr>
        </p:nvSpPr>
        <p:spPr/>
        <p:txBody>
          <a:bodyPr/>
          <a:lstStyle/>
          <a:p>
            <a:fld id="{6E91CC32-6A6B-4E2E-BBA1-6864F305DA26}" type="slidenum">
              <a:rPr lang="en-US" smtClean="0"/>
              <a:t>63</a:t>
            </a:fld>
            <a:endParaRPr lang="en-US"/>
          </a:p>
        </p:txBody>
      </p:sp>
    </p:spTree>
    <p:extLst>
      <p:ext uri="{BB962C8B-B14F-4D97-AF65-F5344CB8AC3E}">
        <p14:creationId xmlns:p14="http://schemas.microsoft.com/office/powerpoint/2010/main" val="1705795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5F8D85-B104-79EF-8563-45BC60B114AF}"/>
              </a:ext>
            </a:extLst>
          </p:cNvPr>
          <p:cNvSpPr>
            <a:spLocks noGrp="1"/>
          </p:cNvSpPr>
          <p:nvPr>
            <p:ph type="sldNum" sz="quarter" idx="12"/>
          </p:nvPr>
        </p:nvSpPr>
        <p:spPr>
          <a:xfrm>
            <a:off x="11217349" y="6113722"/>
            <a:ext cx="616370" cy="677220"/>
          </a:xfrm>
        </p:spPr>
        <p:txBody>
          <a:bodyPr/>
          <a:lstStyle/>
          <a:p>
            <a:fld id="{6E91CC32-6A6B-4E2E-BBA1-6864F305DA26}" type="slidenum">
              <a:rPr lang="en-US" sz="1600" smtClean="0">
                <a:latin typeface="Baskerville Old Face" panose="02020602080505020303" pitchFamily="18" charset="0"/>
              </a:rPr>
              <a:t>64</a:t>
            </a:fld>
            <a:endParaRPr lang="en-US">
              <a:latin typeface="Baskerville Old Face" panose="02020602080505020303" pitchFamily="18" charset="0"/>
            </a:endParaRPr>
          </a:p>
        </p:txBody>
      </p:sp>
      <p:pic>
        <p:nvPicPr>
          <p:cNvPr id="3" name="Picture 2">
            <a:extLst>
              <a:ext uri="{FF2B5EF4-FFF2-40B4-BE49-F238E27FC236}">
                <a16:creationId xmlns:a16="http://schemas.microsoft.com/office/drawing/2014/main" id="{1C35E148-0955-CF45-8C41-865897E1BCF8}"/>
              </a:ext>
            </a:extLst>
          </p:cNvPr>
          <p:cNvPicPr>
            <a:picLocks noChangeAspect="1"/>
          </p:cNvPicPr>
          <p:nvPr/>
        </p:nvPicPr>
        <p:blipFill>
          <a:blip r:embed="rId2"/>
          <a:srcRect l="5358" t="35477" r="3482" b="35448"/>
          <a:stretch>
            <a:fillRect/>
          </a:stretch>
        </p:blipFill>
        <p:spPr>
          <a:xfrm>
            <a:off x="929753" y="1819943"/>
            <a:ext cx="10453896" cy="3218113"/>
          </a:xfrm>
          <a:prstGeom prst="rect">
            <a:avLst/>
          </a:prstGeom>
        </p:spPr>
      </p:pic>
      <p:sp>
        <p:nvSpPr>
          <p:cNvPr id="4" name="TextBox 3">
            <a:extLst>
              <a:ext uri="{FF2B5EF4-FFF2-40B4-BE49-F238E27FC236}">
                <a16:creationId xmlns:a16="http://schemas.microsoft.com/office/drawing/2014/main" id="{F5C0B552-6A68-9A7E-0F60-930B370DAC02}"/>
              </a:ext>
            </a:extLst>
          </p:cNvPr>
          <p:cNvSpPr txBox="1"/>
          <p:nvPr/>
        </p:nvSpPr>
        <p:spPr>
          <a:xfrm>
            <a:off x="1169222" y="405668"/>
            <a:ext cx="8480671" cy="1323439"/>
          </a:xfrm>
          <a:prstGeom prst="rect">
            <a:avLst/>
          </a:prstGeom>
          <a:noFill/>
        </p:spPr>
        <p:txBody>
          <a:bodyPr wrap="square" rtlCol="0">
            <a:spAutoFit/>
          </a:bodyPr>
          <a:lstStyle/>
          <a:p>
            <a:r>
              <a:rPr lang="en-US" sz="8000">
                <a:latin typeface="Baskerville Old Face" panose="02020602080505020303" pitchFamily="18" charset="0"/>
              </a:rPr>
              <a:t>It’s</a:t>
            </a:r>
          </a:p>
        </p:txBody>
      </p:sp>
      <p:sp>
        <p:nvSpPr>
          <p:cNvPr id="8" name="TextBox 7">
            <a:extLst>
              <a:ext uri="{FF2B5EF4-FFF2-40B4-BE49-F238E27FC236}">
                <a16:creationId xmlns:a16="http://schemas.microsoft.com/office/drawing/2014/main" id="{568838EC-0C28-40BE-0CA3-D72346161281}"/>
              </a:ext>
            </a:extLst>
          </p:cNvPr>
          <p:cNvSpPr txBox="1"/>
          <p:nvPr/>
        </p:nvSpPr>
        <p:spPr>
          <a:xfrm>
            <a:off x="4712134" y="5964335"/>
            <a:ext cx="2262103" cy="646331"/>
          </a:xfrm>
          <a:prstGeom prst="rect">
            <a:avLst/>
          </a:prstGeom>
          <a:noFill/>
        </p:spPr>
        <p:txBody>
          <a:bodyPr wrap="square">
            <a:spAutoFit/>
          </a:bodyPr>
          <a:lstStyle/>
          <a:p>
            <a:r>
              <a:rPr lang="en-US" sz="1800">
                <a:latin typeface="Baskerville Old Face" panose="02020602080505020303" pitchFamily="18" charset="0"/>
              </a:rPr>
              <a:t>Hinton | Bailey, PC</a:t>
            </a:r>
          </a:p>
          <a:p>
            <a:pPr algn="l"/>
            <a:r>
              <a:rPr lang="en-US" sz="1800">
                <a:latin typeface="Baskerville Old Face" panose="02020602080505020303" pitchFamily="18" charset="0"/>
              </a:rPr>
              <a:t> Joe Bailey       2025</a:t>
            </a:r>
            <a:endParaRPr lang="en-US"/>
          </a:p>
        </p:txBody>
      </p:sp>
      <p:pic>
        <p:nvPicPr>
          <p:cNvPr id="5" name="Graphic 4" descr="Candy cane with solid fill">
            <a:extLst>
              <a:ext uri="{FF2B5EF4-FFF2-40B4-BE49-F238E27FC236}">
                <a16:creationId xmlns:a16="http://schemas.microsoft.com/office/drawing/2014/main" id="{4DA91750-B388-D459-E186-1979C98CCD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750235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E46DD9-92D7-BCA6-45B3-305B13650ABD}"/>
              </a:ext>
            </a:extLst>
          </p:cNvPr>
          <p:cNvSpPr>
            <a:spLocks noGrp="1"/>
          </p:cNvSpPr>
          <p:nvPr>
            <p:ph type="sldNum" sz="quarter" idx="12"/>
          </p:nvPr>
        </p:nvSpPr>
        <p:spPr/>
        <p:txBody>
          <a:bodyPr/>
          <a:lstStyle/>
          <a:p>
            <a:fld id="{6E91CC32-6A6B-4E2E-BBA1-6864F305DA26}" type="slidenum">
              <a:rPr lang="en-US" smtClean="0"/>
              <a:t>65</a:t>
            </a:fld>
            <a:endParaRPr lang="en-US"/>
          </a:p>
        </p:txBody>
      </p:sp>
      <p:pic>
        <p:nvPicPr>
          <p:cNvPr id="7" name="Content Placeholder 6" descr="A group of candy canes&#10;&#10;AI-generated content may be incorrect.">
            <a:extLst>
              <a:ext uri="{FF2B5EF4-FFF2-40B4-BE49-F238E27FC236}">
                <a16:creationId xmlns:a16="http://schemas.microsoft.com/office/drawing/2014/main" id="{10C10789-F9CA-13FD-7393-D758AC908E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355" y="233304"/>
            <a:ext cx="2993456" cy="3192241"/>
          </a:xfrm>
        </p:spPr>
      </p:pic>
      <p:pic>
        <p:nvPicPr>
          <p:cNvPr id="2" name="Picture 1" descr="A group of colorful lollipops&#10;&#10;AI-generated content may be incorrect.">
            <a:extLst>
              <a:ext uri="{FF2B5EF4-FFF2-40B4-BE49-F238E27FC236}">
                <a16:creationId xmlns:a16="http://schemas.microsoft.com/office/drawing/2014/main" id="{38D20687-9F65-1FC4-518B-D8C0370C29D4}"/>
              </a:ext>
            </a:extLst>
          </p:cNvPr>
          <p:cNvPicPr>
            <a:picLocks noChangeAspect="1"/>
          </p:cNvPicPr>
          <p:nvPr/>
        </p:nvPicPr>
        <p:blipFill>
          <a:blip r:embed="rId3">
            <a:extLst>
              <a:ext uri="{28A0092B-C50C-407E-A947-70E740481C1C}">
                <a14:useLocalDpi xmlns:a14="http://schemas.microsoft.com/office/drawing/2010/main" val="0"/>
              </a:ext>
            </a:extLst>
          </a:blip>
          <a:srcRect b="9401"/>
          <a:stretch>
            <a:fillRect/>
          </a:stretch>
        </p:blipFill>
        <p:spPr>
          <a:xfrm>
            <a:off x="9209432" y="572385"/>
            <a:ext cx="2703434" cy="2856615"/>
          </a:xfrm>
          <a:prstGeom prst="rect">
            <a:avLst/>
          </a:prstGeom>
          <a:ln w="57150">
            <a:solidFill>
              <a:srgbClr val="FF0000"/>
            </a:solidFill>
          </a:ln>
        </p:spPr>
      </p:pic>
      <p:pic>
        <p:nvPicPr>
          <p:cNvPr id="6" name="Content Placeholder 5" descr="A drawing of colorful plants&#10;&#10;AI-generated content may be incorrect.">
            <a:extLst>
              <a:ext uri="{FF2B5EF4-FFF2-40B4-BE49-F238E27FC236}">
                <a16:creationId xmlns:a16="http://schemas.microsoft.com/office/drawing/2014/main" id="{CD567023-241B-C195-6979-495607BF5B76}"/>
              </a:ext>
            </a:extLst>
          </p:cNvPr>
          <p:cNvPicPr>
            <a:picLocks noChangeAspect="1"/>
          </p:cNvPicPr>
          <p:nvPr/>
        </p:nvPicPr>
        <p:blipFill>
          <a:blip r:embed="rId4">
            <a:extLst>
              <a:ext uri="{28A0092B-C50C-407E-A947-70E740481C1C}">
                <a14:useLocalDpi xmlns:a14="http://schemas.microsoft.com/office/drawing/2010/main" val="0"/>
              </a:ext>
            </a:extLst>
          </a:blip>
          <a:srcRect b="11048"/>
          <a:stretch>
            <a:fillRect/>
          </a:stretch>
        </p:blipFill>
        <p:spPr>
          <a:xfrm>
            <a:off x="9209432" y="4127679"/>
            <a:ext cx="2703434" cy="1888111"/>
          </a:xfrm>
          <a:prstGeom prst="rect">
            <a:avLst/>
          </a:prstGeom>
          <a:ln w="57150">
            <a:solidFill>
              <a:schemeClr val="tx2">
                <a:lumMod val="50000"/>
              </a:schemeClr>
            </a:solidFill>
          </a:ln>
        </p:spPr>
      </p:pic>
      <p:sp>
        <p:nvSpPr>
          <p:cNvPr id="3" name="TextBox 2">
            <a:extLst>
              <a:ext uri="{FF2B5EF4-FFF2-40B4-BE49-F238E27FC236}">
                <a16:creationId xmlns:a16="http://schemas.microsoft.com/office/drawing/2014/main" id="{CE12E936-7E8C-4DA4-EB11-66B3A0126F44}"/>
              </a:ext>
            </a:extLst>
          </p:cNvPr>
          <p:cNvSpPr txBox="1"/>
          <p:nvPr/>
        </p:nvSpPr>
        <p:spPr>
          <a:xfrm>
            <a:off x="2817020" y="3071602"/>
            <a:ext cx="5365925" cy="707886"/>
          </a:xfrm>
          <a:prstGeom prst="rect">
            <a:avLst/>
          </a:prstGeom>
          <a:noFill/>
        </p:spPr>
        <p:txBody>
          <a:bodyPr wrap="square" rtlCol="0">
            <a:spAutoFit/>
          </a:bodyPr>
          <a:lstStyle/>
          <a:p>
            <a:r>
              <a:rPr lang="en-US" sz="4000" b="1"/>
              <a:t>HUGE THANK YOU !</a:t>
            </a:r>
          </a:p>
        </p:txBody>
      </p:sp>
      <p:sp>
        <p:nvSpPr>
          <p:cNvPr id="5" name="TextBox 4">
            <a:extLst>
              <a:ext uri="{FF2B5EF4-FFF2-40B4-BE49-F238E27FC236}">
                <a16:creationId xmlns:a16="http://schemas.microsoft.com/office/drawing/2014/main" id="{FEBE4838-0988-0232-6802-10659128FC9C}"/>
              </a:ext>
            </a:extLst>
          </p:cNvPr>
          <p:cNvSpPr txBox="1"/>
          <p:nvPr/>
        </p:nvSpPr>
        <p:spPr>
          <a:xfrm>
            <a:off x="323508" y="4017074"/>
            <a:ext cx="8734926" cy="2246769"/>
          </a:xfrm>
          <a:prstGeom prst="rect">
            <a:avLst/>
          </a:prstGeom>
          <a:noFill/>
        </p:spPr>
        <p:txBody>
          <a:bodyPr wrap="square" rtlCol="0">
            <a:spAutoFit/>
          </a:bodyPr>
          <a:lstStyle/>
          <a:p>
            <a:r>
              <a:rPr lang="en-US" sz="2800"/>
              <a:t>To my children for their inspiration, innate artistic abilities, shameless jocularity, original artwork and technical skills in helping me with putting this </a:t>
            </a:r>
            <a:r>
              <a:rPr lang="en-US" sz="2800" err="1"/>
              <a:t>PPt</a:t>
            </a:r>
            <a:r>
              <a:rPr lang="en-US" sz="2800"/>
              <a:t> together.  The journey was quite fun.</a:t>
            </a:r>
          </a:p>
          <a:p>
            <a:r>
              <a:rPr lang="en-US" sz="2800" err="1"/>
              <a:t>jb</a:t>
            </a:r>
            <a:endParaRPr lang="en-US" sz="2800"/>
          </a:p>
        </p:txBody>
      </p:sp>
      <p:pic>
        <p:nvPicPr>
          <p:cNvPr id="8" name="Graphic 7" descr="Candy cane with solid fill">
            <a:extLst>
              <a:ext uri="{FF2B5EF4-FFF2-40B4-BE49-F238E27FC236}">
                <a16:creationId xmlns:a16="http://schemas.microsoft.com/office/drawing/2014/main" id="{A6C48AA7-DF17-6D42-467E-5B3EE0824E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3624865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E197FE-CA43-39F3-336C-419E8B84A161}"/>
              </a:ext>
            </a:extLst>
          </p:cNvPr>
          <p:cNvSpPr>
            <a:spLocks noGrp="1"/>
          </p:cNvSpPr>
          <p:nvPr>
            <p:ph type="sldNum" sz="quarter" idx="12"/>
          </p:nvPr>
        </p:nvSpPr>
        <p:spPr/>
        <p:txBody>
          <a:bodyPr/>
          <a:lstStyle/>
          <a:p>
            <a:fld id="{6E91CC32-6A6B-4E2E-BBA1-6864F305DA26}" type="slidenum">
              <a:rPr lang="en-US" smtClean="0"/>
              <a:t>7</a:t>
            </a:fld>
            <a:endParaRPr lang="en-US"/>
          </a:p>
        </p:txBody>
      </p:sp>
      <p:sp>
        <p:nvSpPr>
          <p:cNvPr id="3" name="TextBox 2">
            <a:extLst>
              <a:ext uri="{FF2B5EF4-FFF2-40B4-BE49-F238E27FC236}">
                <a16:creationId xmlns:a16="http://schemas.microsoft.com/office/drawing/2014/main" id="{ED01A88D-667B-16ED-FC85-3BBB0D64E571}"/>
              </a:ext>
            </a:extLst>
          </p:cNvPr>
          <p:cNvSpPr txBox="1"/>
          <p:nvPr/>
        </p:nvSpPr>
        <p:spPr>
          <a:xfrm>
            <a:off x="481358" y="1659285"/>
            <a:ext cx="11229283" cy="3539430"/>
          </a:xfrm>
          <a:prstGeom prst="rect">
            <a:avLst/>
          </a:prstGeom>
          <a:noFill/>
        </p:spPr>
        <p:txBody>
          <a:bodyPr wrap="square" rtlCol="0">
            <a:spAutoFit/>
          </a:bodyPr>
          <a:lstStyle/>
          <a:p>
            <a:r>
              <a:rPr lang="en-US" sz="3200"/>
              <a:t>Premise:  Many (Most? Virtually all?) environmental civil cases have the </a:t>
            </a:r>
            <a:r>
              <a:rPr lang="en-US" sz="3200" i="1"/>
              <a:t>potential</a:t>
            </a:r>
            <a:r>
              <a:rPr lang="en-US" sz="3200"/>
              <a:t> for criminal liability.</a:t>
            </a:r>
          </a:p>
          <a:p>
            <a:endParaRPr lang="en-US" sz="3200"/>
          </a:p>
          <a:p>
            <a:endParaRPr lang="en-US" sz="3200"/>
          </a:p>
          <a:p>
            <a:endParaRPr lang="en-US" sz="3200"/>
          </a:p>
          <a:p>
            <a:r>
              <a:rPr lang="en-US" sz="3200"/>
              <a:t>Premise:  Even the best, the law-abiding, the honest and the righteous can have problems—sometimes.</a:t>
            </a:r>
          </a:p>
        </p:txBody>
      </p:sp>
      <p:pic>
        <p:nvPicPr>
          <p:cNvPr id="4" name="Graphic 3" descr="Candy cane with solid fill">
            <a:extLst>
              <a:ext uri="{FF2B5EF4-FFF2-40B4-BE49-F238E27FC236}">
                <a16:creationId xmlns:a16="http://schemas.microsoft.com/office/drawing/2014/main" id="{2CF93539-0BE9-00F1-1FE4-3491E3203D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34" y="0"/>
            <a:ext cx="577349" cy="577349"/>
          </a:xfrm>
          <a:prstGeom prst="rect">
            <a:avLst/>
          </a:prstGeom>
        </p:spPr>
      </p:pic>
    </p:spTree>
    <p:extLst>
      <p:ext uri="{BB962C8B-B14F-4D97-AF65-F5344CB8AC3E}">
        <p14:creationId xmlns:p14="http://schemas.microsoft.com/office/powerpoint/2010/main" val="3312731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63ED3-5676-1E56-7C2B-7AFE6F4B375C}"/>
              </a:ext>
            </a:extLst>
          </p:cNvPr>
          <p:cNvSpPr>
            <a:spLocks noGrp="1"/>
          </p:cNvSpPr>
          <p:nvPr>
            <p:ph type="title"/>
          </p:nvPr>
        </p:nvSpPr>
        <p:spPr>
          <a:xfrm>
            <a:off x="672722" y="452915"/>
            <a:ext cx="10846556" cy="1304150"/>
          </a:xfrm>
        </p:spPr>
        <p:txBody>
          <a:bodyPr/>
          <a:lstStyle/>
          <a:p>
            <a:pPr algn="ctr"/>
            <a:r>
              <a:rPr lang="en-US" u="sng"/>
              <a:t>Civil cases with criminal consequences</a:t>
            </a:r>
          </a:p>
        </p:txBody>
      </p:sp>
      <p:sp>
        <p:nvSpPr>
          <p:cNvPr id="3" name="Content Placeholder 2">
            <a:extLst>
              <a:ext uri="{FF2B5EF4-FFF2-40B4-BE49-F238E27FC236}">
                <a16:creationId xmlns:a16="http://schemas.microsoft.com/office/drawing/2014/main" id="{5C680F3A-E905-B929-D458-74EE97F80DFA}"/>
              </a:ext>
            </a:extLst>
          </p:cNvPr>
          <p:cNvSpPr>
            <a:spLocks noGrp="1"/>
          </p:cNvSpPr>
          <p:nvPr>
            <p:ph sz="half" idx="1"/>
          </p:nvPr>
        </p:nvSpPr>
        <p:spPr>
          <a:xfrm>
            <a:off x="1056961" y="1649947"/>
            <a:ext cx="4571288" cy="4101492"/>
          </a:xfrm>
        </p:spPr>
        <p:txBody>
          <a:bodyPr>
            <a:normAutofit fontScale="92500" lnSpcReduction="20000"/>
          </a:bodyPr>
          <a:lstStyle/>
          <a:p>
            <a:r>
              <a:rPr lang="en-US" sz="2400"/>
              <a:t>Normally, there must be a </a:t>
            </a:r>
            <a:r>
              <a:rPr lang="en-US" sz="2400">
                <a:highlight>
                  <a:srgbClr val="FF0000"/>
                </a:highlight>
              </a:rPr>
              <a:t>significant consequence </a:t>
            </a:r>
          </a:p>
          <a:p>
            <a:endParaRPr lang="en-US" sz="2400">
              <a:highlight>
                <a:srgbClr val="FF0000"/>
              </a:highlight>
            </a:endParaRPr>
          </a:p>
          <a:p>
            <a:r>
              <a:rPr lang="en-US" sz="2400" b="1" i="1"/>
              <a:t>UNLESS</a:t>
            </a:r>
            <a:r>
              <a:rPr lang="en-US" sz="2400"/>
              <a:t> you are in a jurisdiction where the prosecution of environmental crimes, LARGE or SMALL is active</a:t>
            </a:r>
          </a:p>
          <a:p>
            <a:endParaRPr lang="en-US" sz="2400"/>
          </a:p>
          <a:p>
            <a:r>
              <a:rPr lang="en-US" sz="2400"/>
              <a:t>“LOW HANGING FRUIT”</a:t>
            </a:r>
          </a:p>
        </p:txBody>
      </p:sp>
      <p:sp>
        <p:nvSpPr>
          <p:cNvPr id="4" name="Content Placeholder 3">
            <a:extLst>
              <a:ext uri="{FF2B5EF4-FFF2-40B4-BE49-F238E27FC236}">
                <a16:creationId xmlns:a16="http://schemas.microsoft.com/office/drawing/2014/main" id="{F59EC72F-CF1A-701E-42B6-C2F8525602BF}"/>
              </a:ext>
            </a:extLst>
          </p:cNvPr>
          <p:cNvSpPr>
            <a:spLocks noGrp="1"/>
          </p:cNvSpPr>
          <p:nvPr>
            <p:ph sz="half" idx="2"/>
          </p:nvPr>
        </p:nvSpPr>
        <p:spPr>
          <a:xfrm>
            <a:off x="6364848" y="1649947"/>
            <a:ext cx="4770191" cy="4655160"/>
          </a:xfrm>
        </p:spPr>
        <p:txBody>
          <a:bodyPr>
            <a:noAutofit/>
          </a:bodyPr>
          <a:lstStyle/>
          <a:p>
            <a:r>
              <a:rPr lang="en-US" sz="2200">
                <a:highlight>
                  <a:srgbClr val="FF0000"/>
                </a:highlight>
              </a:rPr>
              <a:t>Death, extreme consequences or </a:t>
            </a:r>
            <a:r>
              <a:rPr lang="en-US" sz="2200" b="1">
                <a:highlight>
                  <a:srgbClr val="FF0000"/>
                </a:highlight>
              </a:rPr>
              <a:t>publicity</a:t>
            </a:r>
            <a:r>
              <a:rPr lang="en-US" sz="2200">
                <a:highlight>
                  <a:srgbClr val="FF0000"/>
                </a:highlight>
              </a:rPr>
              <a:t> are on equal footing where the government is concerned</a:t>
            </a:r>
          </a:p>
          <a:p>
            <a:endParaRPr lang="en-US" sz="2200"/>
          </a:p>
          <a:p>
            <a:r>
              <a:rPr lang="en-US" sz="2200"/>
              <a:t>Of course significant target is also easy</a:t>
            </a:r>
          </a:p>
          <a:p>
            <a:endParaRPr lang="en-US" sz="2200"/>
          </a:p>
          <a:p>
            <a:r>
              <a:rPr lang="en-US" sz="2200"/>
              <a:t>Extraordinary behavior by an actor</a:t>
            </a:r>
          </a:p>
        </p:txBody>
      </p:sp>
      <p:sp>
        <p:nvSpPr>
          <p:cNvPr id="6" name="Slide Number Placeholder 5">
            <a:extLst>
              <a:ext uri="{FF2B5EF4-FFF2-40B4-BE49-F238E27FC236}">
                <a16:creationId xmlns:a16="http://schemas.microsoft.com/office/drawing/2014/main" id="{395274D7-EF53-4D36-6276-A17D1905C16E}"/>
              </a:ext>
            </a:extLst>
          </p:cNvPr>
          <p:cNvSpPr>
            <a:spLocks noGrp="1"/>
          </p:cNvSpPr>
          <p:nvPr>
            <p:ph type="sldNum" sz="quarter" idx="12"/>
          </p:nvPr>
        </p:nvSpPr>
        <p:spPr>
          <a:xfrm>
            <a:off x="11754997" y="6221896"/>
            <a:ext cx="301167" cy="569045"/>
          </a:xfrm>
        </p:spPr>
        <p:txBody>
          <a:bodyPr/>
          <a:lstStyle/>
          <a:p>
            <a:fld id="{6E91CC32-6A6B-4E2E-BBA1-6864F305DA26}" type="slidenum">
              <a:rPr lang="en-US" sz="1600" smtClean="0">
                <a:latin typeface="Baskerville Old Face" panose="02020602080505020303" pitchFamily="18" charset="0"/>
              </a:rPr>
              <a:t>8</a:t>
            </a:fld>
            <a:endParaRPr lang="en-US" sz="1050">
              <a:latin typeface="Baskerville Old Face" panose="02020602080505020303" pitchFamily="18" charset="0"/>
            </a:endParaRPr>
          </a:p>
        </p:txBody>
      </p:sp>
      <p:pic>
        <p:nvPicPr>
          <p:cNvPr id="5" name="Graphic 4" descr="Candy cane with solid fill">
            <a:extLst>
              <a:ext uri="{FF2B5EF4-FFF2-40B4-BE49-F238E27FC236}">
                <a16:creationId xmlns:a16="http://schemas.microsoft.com/office/drawing/2014/main" id="{97C6B7CF-9830-485C-6C09-9CEFB9DB64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34" y="80960"/>
            <a:ext cx="496389" cy="496389"/>
          </a:xfrm>
          <a:prstGeom prst="rect">
            <a:avLst/>
          </a:prstGeom>
        </p:spPr>
      </p:pic>
    </p:spTree>
    <p:extLst>
      <p:ext uri="{BB962C8B-B14F-4D97-AF65-F5344CB8AC3E}">
        <p14:creationId xmlns:p14="http://schemas.microsoft.com/office/powerpoint/2010/main" val="3400956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8040-76E6-A82F-57F0-98FFC07AC04E}"/>
              </a:ext>
            </a:extLst>
          </p:cNvPr>
          <p:cNvSpPr>
            <a:spLocks noGrp="1"/>
          </p:cNvSpPr>
          <p:nvPr>
            <p:ph type="title"/>
          </p:nvPr>
        </p:nvSpPr>
        <p:spPr/>
        <p:txBody>
          <a:bodyPr/>
          <a:lstStyle/>
          <a:p>
            <a:pPr algn="ctr"/>
            <a:r>
              <a:rPr lang="en-US"/>
              <a:t>30,000 foot view</a:t>
            </a:r>
          </a:p>
        </p:txBody>
      </p:sp>
      <p:sp>
        <p:nvSpPr>
          <p:cNvPr id="3" name="Text Placeholder 2">
            <a:extLst>
              <a:ext uri="{FF2B5EF4-FFF2-40B4-BE49-F238E27FC236}">
                <a16:creationId xmlns:a16="http://schemas.microsoft.com/office/drawing/2014/main" id="{6E57BEBB-71E8-8698-8906-0668A9078AD7}"/>
              </a:ext>
            </a:extLst>
          </p:cNvPr>
          <p:cNvSpPr>
            <a:spLocks noGrp="1"/>
          </p:cNvSpPr>
          <p:nvPr>
            <p:ph type="body" idx="1"/>
          </p:nvPr>
        </p:nvSpPr>
        <p:spPr>
          <a:xfrm>
            <a:off x="1892256" y="1541722"/>
            <a:ext cx="2285749" cy="701615"/>
          </a:xfrm>
          <a:solidFill>
            <a:srgbClr val="FF0000"/>
          </a:solidFill>
        </p:spPr>
        <p:txBody>
          <a:bodyPr/>
          <a:lstStyle/>
          <a:p>
            <a:pPr algn="ctr"/>
            <a:r>
              <a:rPr lang="en-US" sz="3600" b="1"/>
              <a:t>Texas</a:t>
            </a:r>
            <a:endParaRPr lang="en-US" sz="2800" b="1"/>
          </a:p>
        </p:txBody>
      </p:sp>
      <p:graphicFrame>
        <p:nvGraphicFramePr>
          <p:cNvPr id="16" name="Content Placeholder 15">
            <a:extLst>
              <a:ext uri="{FF2B5EF4-FFF2-40B4-BE49-F238E27FC236}">
                <a16:creationId xmlns:a16="http://schemas.microsoft.com/office/drawing/2014/main" id="{460057E6-5BF4-BD64-D641-E37AD9D4F31B}"/>
              </a:ext>
            </a:extLst>
          </p:cNvPr>
          <p:cNvGraphicFramePr>
            <a:graphicFrameLocks noGrp="1"/>
          </p:cNvGraphicFramePr>
          <p:nvPr>
            <p:ph sz="half" idx="2"/>
            <p:extLst>
              <p:ext uri="{D42A27DB-BD31-4B8C-83A1-F6EECF244321}">
                <p14:modId xmlns:p14="http://schemas.microsoft.com/office/powerpoint/2010/main" val="1215716024"/>
              </p:ext>
            </p:extLst>
          </p:nvPr>
        </p:nvGraphicFramePr>
        <p:xfrm>
          <a:off x="472440" y="2522141"/>
          <a:ext cx="5125383" cy="3784307"/>
        </p:xfrm>
        <a:graphic>
          <a:graphicData uri="http://schemas.openxmlformats.org/drawingml/2006/table">
            <a:tbl>
              <a:tblPr firstRow="1" bandRow="1">
                <a:tableStyleId>{5C22544A-7EE6-4342-B048-85BDC9FD1C3A}</a:tableStyleId>
              </a:tblPr>
              <a:tblGrid>
                <a:gridCol w="5125383">
                  <a:extLst>
                    <a:ext uri="{9D8B030D-6E8A-4147-A177-3AD203B41FA5}">
                      <a16:colId xmlns:a16="http://schemas.microsoft.com/office/drawing/2014/main" val="2037321220"/>
                    </a:ext>
                  </a:extLst>
                </a:gridCol>
              </a:tblGrid>
              <a:tr h="586726">
                <a:tc>
                  <a:txBody>
                    <a:bodyPr/>
                    <a:lstStyle/>
                    <a:p>
                      <a:r>
                        <a:rPr lang="en-US" sz="2400"/>
                        <a:t>Common ground with State </a:t>
                      </a:r>
                    </a:p>
                  </a:txBody>
                  <a:tcPr/>
                </a:tc>
                <a:extLst>
                  <a:ext uri="{0D108BD9-81ED-4DB2-BD59-A6C34878D82A}">
                    <a16:rowId xmlns:a16="http://schemas.microsoft.com/office/drawing/2014/main" val="4065372419"/>
                  </a:ext>
                </a:extLst>
              </a:tr>
              <a:tr h="672114">
                <a:tc>
                  <a:txBody>
                    <a:bodyPr/>
                    <a:lstStyle/>
                    <a:p>
                      <a:r>
                        <a:rPr lang="en-US" sz="2400" err="1"/>
                        <a:t>Mens</a:t>
                      </a:r>
                      <a:r>
                        <a:rPr lang="en-US" sz="2400"/>
                        <a:t> rea:  Intent, knowledge, reckless, criminal negligence</a:t>
                      </a:r>
                    </a:p>
                  </a:txBody>
                  <a:tcPr/>
                </a:tc>
                <a:extLst>
                  <a:ext uri="{0D108BD9-81ED-4DB2-BD59-A6C34878D82A}">
                    <a16:rowId xmlns:a16="http://schemas.microsoft.com/office/drawing/2014/main" val="1893728298"/>
                  </a:ext>
                </a:extLst>
              </a:tr>
              <a:tr h="586726">
                <a:tc>
                  <a:txBody>
                    <a:bodyPr/>
                    <a:lstStyle/>
                    <a:p>
                      <a:r>
                        <a:rPr lang="en-US" sz="2400"/>
                        <a:t>Key elements</a:t>
                      </a:r>
                    </a:p>
                  </a:txBody>
                  <a:tcPr/>
                </a:tc>
                <a:extLst>
                  <a:ext uri="{0D108BD9-81ED-4DB2-BD59-A6C34878D82A}">
                    <a16:rowId xmlns:a16="http://schemas.microsoft.com/office/drawing/2014/main" val="2996175257"/>
                  </a:ext>
                </a:extLst>
              </a:tr>
              <a:tr h="586726">
                <a:tc>
                  <a:txBody>
                    <a:bodyPr/>
                    <a:lstStyle/>
                    <a:p>
                      <a:r>
                        <a:rPr lang="en-US" sz="2400"/>
                        <a:t>Active areas of enforcement</a:t>
                      </a:r>
                    </a:p>
                  </a:txBody>
                  <a:tcPr/>
                </a:tc>
                <a:extLst>
                  <a:ext uri="{0D108BD9-81ED-4DB2-BD59-A6C34878D82A}">
                    <a16:rowId xmlns:a16="http://schemas.microsoft.com/office/drawing/2014/main" val="49305764"/>
                  </a:ext>
                </a:extLst>
              </a:tr>
              <a:tr h="586726">
                <a:tc>
                  <a:txBody>
                    <a:bodyPr/>
                    <a:lstStyle/>
                    <a:p>
                      <a:r>
                        <a:rPr lang="en-US" sz="2400"/>
                        <a:t>Active agencies</a:t>
                      </a:r>
                    </a:p>
                  </a:txBody>
                  <a:tcPr/>
                </a:tc>
                <a:extLst>
                  <a:ext uri="{0D108BD9-81ED-4DB2-BD59-A6C34878D82A}">
                    <a16:rowId xmlns:a16="http://schemas.microsoft.com/office/drawing/2014/main" val="1719305617"/>
                  </a:ext>
                </a:extLst>
              </a:tr>
              <a:tr h="614443">
                <a:tc>
                  <a:txBody>
                    <a:bodyPr/>
                    <a:lstStyle/>
                    <a:p>
                      <a:r>
                        <a:rPr lang="en-US" sz="2400"/>
                        <a:t>“Utility” statutes</a:t>
                      </a:r>
                    </a:p>
                  </a:txBody>
                  <a:tcPr/>
                </a:tc>
                <a:extLst>
                  <a:ext uri="{0D108BD9-81ED-4DB2-BD59-A6C34878D82A}">
                    <a16:rowId xmlns:a16="http://schemas.microsoft.com/office/drawing/2014/main" val="3892727716"/>
                  </a:ext>
                </a:extLst>
              </a:tr>
            </a:tbl>
          </a:graphicData>
        </a:graphic>
      </p:graphicFrame>
      <p:sp>
        <p:nvSpPr>
          <p:cNvPr id="5" name="Text Placeholder 4">
            <a:extLst>
              <a:ext uri="{FF2B5EF4-FFF2-40B4-BE49-F238E27FC236}">
                <a16:creationId xmlns:a16="http://schemas.microsoft.com/office/drawing/2014/main" id="{5D3208F4-305E-EB14-5233-0CB3F3B3AF19}"/>
              </a:ext>
            </a:extLst>
          </p:cNvPr>
          <p:cNvSpPr>
            <a:spLocks noGrp="1"/>
          </p:cNvSpPr>
          <p:nvPr>
            <p:ph type="body" sz="quarter" idx="3"/>
          </p:nvPr>
        </p:nvSpPr>
        <p:spPr>
          <a:xfrm>
            <a:off x="7815266" y="1541721"/>
            <a:ext cx="2586794" cy="701616"/>
          </a:xfrm>
          <a:solidFill>
            <a:srgbClr val="FF0000"/>
          </a:solidFill>
        </p:spPr>
        <p:txBody>
          <a:bodyPr/>
          <a:lstStyle/>
          <a:p>
            <a:pPr algn="ctr"/>
            <a:r>
              <a:rPr lang="en-US" sz="3600" b="1"/>
              <a:t>federal</a:t>
            </a:r>
          </a:p>
        </p:txBody>
      </p:sp>
      <p:graphicFrame>
        <p:nvGraphicFramePr>
          <p:cNvPr id="11" name="Content Placeholder 10">
            <a:extLst>
              <a:ext uri="{FF2B5EF4-FFF2-40B4-BE49-F238E27FC236}">
                <a16:creationId xmlns:a16="http://schemas.microsoft.com/office/drawing/2014/main" id="{AB63D2A7-8DFA-696F-C194-59BAC01DD020}"/>
              </a:ext>
            </a:extLst>
          </p:cNvPr>
          <p:cNvGraphicFramePr>
            <a:graphicFrameLocks noGrp="1"/>
          </p:cNvGraphicFramePr>
          <p:nvPr>
            <p:ph sz="quarter" idx="4"/>
            <p:extLst>
              <p:ext uri="{D42A27DB-BD31-4B8C-83A1-F6EECF244321}">
                <p14:modId xmlns:p14="http://schemas.microsoft.com/office/powerpoint/2010/main" val="145778465"/>
              </p:ext>
            </p:extLst>
          </p:nvPr>
        </p:nvGraphicFramePr>
        <p:xfrm>
          <a:off x="6163213" y="2490108"/>
          <a:ext cx="5701360" cy="3816340"/>
        </p:xfrm>
        <a:graphic>
          <a:graphicData uri="http://schemas.openxmlformats.org/drawingml/2006/table">
            <a:tbl>
              <a:tblPr firstRow="1" bandRow="1">
                <a:tableStyleId>{5C22544A-7EE6-4342-B048-85BDC9FD1C3A}</a:tableStyleId>
              </a:tblPr>
              <a:tblGrid>
                <a:gridCol w="5701360">
                  <a:extLst>
                    <a:ext uri="{9D8B030D-6E8A-4147-A177-3AD203B41FA5}">
                      <a16:colId xmlns:a16="http://schemas.microsoft.com/office/drawing/2014/main" val="1909607674"/>
                    </a:ext>
                  </a:extLst>
                </a:gridCol>
              </a:tblGrid>
              <a:tr h="598676">
                <a:tc>
                  <a:txBody>
                    <a:bodyPr/>
                    <a:lstStyle/>
                    <a:p>
                      <a:r>
                        <a:rPr lang="en-US" sz="2400"/>
                        <a:t>General overlap of Feds with Texas</a:t>
                      </a:r>
                    </a:p>
                  </a:txBody>
                  <a:tcPr/>
                </a:tc>
                <a:extLst>
                  <a:ext uri="{0D108BD9-81ED-4DB2-BD59-A6C34878D82A}">
                    <a16:rowId xmlns:a16="http://schemas.microsoft.com/office/drawing/2014/main" val="133848482"/>
                  </a:ext>
                </a:extLst>
              </a:tr>
              <a:tr h="598676">
                <a:tc>
                  <a:txBody>
                    <a:bodyPr/>
                    <a:lstStyle/>
                    <a:p>
                      <a:r>
                        <a:rPr lang="en-US" sz="2400" err="1"/>
                        <a:t>Mens</a:t>
                      </a:r>
                      <a:r>
                        <a:rPr lang="en-US" sz="2400"/>
                        <a:t> rea:  Intentional, with knowledge, willful (deliberate), negligent</a:t>
                      </a:r>
                    </a:p>
                  </a:txBody>
                  <a:tcPr/>
                </a:tc>
                <a:extLst>
                  <a:ext uri="{0D108BD9-81ED-4DB2-BD59-A6C34878D82A}">
                    <a16:rowId xmlns:a16="http://schemas.microsoft.com/office/drawing/2014/main" val="1085939358"/>
                  </a:ext>
                </a:extLst>
              </a:tr>
              <a:tr h="598676">
                <a:tc>
                  <a:txBody>
                    <a:bodyPr/>
                    <a:lstStyle/>
                    <a:p>
                      <a:r>
                        <a:rPr lang="en-US" sz="2400"/>
                        <a:t>Key elements</a:t>
                      </a:r>
                    </a:p>
                  </a:txBody>
                  <a:tcPr/>
                </a:tc>
                <a:extLst>
                  <a:ext uri="{0D108BD9-81ED-4DB2-BD59-A6C34878D82A}">
                    <a16:rowId xmlns:a16="http://schemas.microsoft.com/office/drawing/2014/main" val="229096944"/>
                  </a:ext>
                </a:extLst>
              </a:tr>
              <a:tr h="598676">
                <a:tc>
                  <a:txBody>
                    <a:bodyPr/>
                    <a:lstStyle/>
                    <a:p>
                      <a:r>
                        <a:rPr lang="en-US" sz="2400"/>
                        <a:t>Agencies</a:t>
                      </a:r>
                    </a:p>
                  </a:txBody>
                  <a:tcPr/>
                </a:tc>
                <a:extLst>
                  <a:ext uri="{0D108BD9-81ED-4DB2-BD59-A6C34878D82A}">
                    <a16:rowId xmlns:a16="http://schemas.microsoft.com/office/drawing/2014/main" val="379823907"/>
                  </a:ext>
                </a:extLst>
              </a:tr>
              <a:tr h="598676">
                <a:tc>
                  <a:txBody>
                    <a:bodyPr/>
                    <a:lstStyle/>
                    <a:p>
                      <a:r>
                        <a:rPr lang="en-US" sz="2400"/>
                        <a:t>Activity</a:t>
                      </a:r>
                    </a:p>
                  </a:txBody>
                  <a:tcPr/>
                </a:tc>
                <a:extLst>
                  <a:ext uri="{0D108BD9-81ED-4DB2-BD59-A6C34878D82A}">
                    <a16:rowId xmlns:a16="http://schemas.microsoft.com/office/drawing/2014/main" val="965172037"/>
                  </a:ext>
                </a:extLst>
              </a:tr>
              <a:tr h="598676">
                <a:tc>
                  <a:txBody>
                    <a:bodyPr/>
                    <a:lstStyle/>
                    <a:p>
                      <a:r>
                        <a:rPr lang="en-US" sz="2400"/>
                        <a:t>“Big Hammers”</a:t>
                      </a:r>
                    </a:p>
                  </a:txBody>
                  <a:tcPr/>
                </a:tc>
                <a:extLst>
                  <a:ext uri="{0D108BD9-81ED-4DB2-BD59-A6C34878D82A}">
                    <a16:rowId xmlns:a16="http://schemas.microsoft.com/office/drawing/2014/main" val="1338630605"/>
                  </a:ext>
                </a:extLst>
              </a:tr>
            </a:tbl>
          </a:graphicData>
        </a:graphic>
      </p:graphicFrame>
      <p:sp>
        <p:nvSpPr>
          <p:cNvPr id="4" name="Slide Number Placeholder 5">
            <a:extLst>
              <a:ext uri="{FF2B5EF4-FFF2-40B4-BE49-F238E27FC236}">
                <a16:creationId xmlns:a16="http://schemas.microsoft.com/office/drawing/2014/main" id="{B76F631A-3243-5C92-9F17-E1EF7A03ABF1}"/>
              </a:ext>
            </a:extLst>
          </p:cNvPr>
          <p:cNvSpPr>
            <a:spLocks noGrp="1"/>
          </p:cNvSpPr>
          <p:nvPr>
            <p:ph type="sldNum" sz="quarter" idx="12"/>
          </p:nvPr>
        </p:nvSpPr>
        <p:spPr>
          <a:xfrm>
            <a:off x="11754997" y="6221896"/>
            <a:ext cx="301167" cy="569045"/>
          </a:xfrm>
        </p:spPr>
        <p:txBody>
          <a:bodyPr/>
          <a:lstStyle/>
          <a:p>
            <a:fld id="{6E91CC32-6A6B-4E2E-BBA1-6864F305DA26}" type="slidenum">
              <a:rPr lang="en-US" sz="1600" smtClean="0">
                <a:latin typeface="Baskerville Old Face" panose="02020602080505020303" pitchFamily="18" charset="0"/>
              </a:rPr>
              <a:t>9</a:t>
            </a:fld>
            <a:endParaRPr lang="en-US" sz="1050">
              <a:latin typeface="Baskerville Old Face" panose="02020602080505020303" pitchFamily="18" charset="0"/>
            </a:endParaRPr>
          </a:p>
        </p:txBody>
      </p:sp>
    </p:spTree>
    <p:extLst>
      <p:ext uri="{BB962C8B-B14F-4D97-AF65-F5344CB8AC3E}">
        <p14:creationId xmlns:p14="http://schemas.microsoft.com/office/powerpoint/2010/main" val="1150283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DylanVTI">
  <a:themeElements>
    <a:clrScheme name="Custom 8">
      <a:dk1>
        <a:sysClr val="windowText" lastClr="000000"/>
      </a:dk1>
      <a:lt1>
        <a:sysClr val="window" lastClr="FFFFFF"/>
      </a:lt1>
      <a:dk2>
        <a:srgbClr val="1A1A33"/>
      </a:dk2>
      <a:lt2>
        <a:srgbClr val="EEFFE3"/>
      </a:lt2>
      <a:accent1>
        <a:srgbClr val="5C40EF"/>
      </a:accent1>
      <a:accent2>
        <a:srgbClr val="B8A0F8"/>
      </a:accent2>
      <a:accent3>
        <a:srgbClr val="00C777"/>
      </a:accent3>
      <a:accent4>
        <a:srgbClr val="005A66"/>
      </a:accent4>
      <a:accent5>
        <a:srgbClr val="9956EA"/>
      </a:accent5>
      <a:accent6>
        <a:srgbClr val="9BBB25"/>
      </a:accent6>
      <a:hlink>
        <a:srgbClr val="674CF0"/>
      </a:hlink>
      <a:folHlink>
        <a:srgbClr val="B53699"/>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ylanVTI" id="{602636BD-A055-489B-83EC-AD971B7E5F9C}" vid="{CD33A9BC-C4B5-4F36-8A14-490DC4E38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2A1FD2B6AC894795B7E6104E3D45A1" ma:contentTypeVersion="18" ma:contentTypeDescription="Create a new document." ma:contentTypeScope="" ma:versionID="8995c0dc8bbd61f3f68b2f56b41614e4">
  <xsd:schema xmlns:xsd="http://www.w3.org/2001/XMLSchema" xmlns:xs="http://www.w3.org/2001/XMLSchema" xmlns:p="http://schemas.microsoft.com/office/2006/metadata/properties" xmlns:ns2="154b6f29-e8f6-4534-8f9b-f6aaab28d823" xmlns:ns3="61615a3e-1964-4196-b97a-da027968d7db" targetNamespace="http://schemas.microsoft.com/office/2006/metadata/properties" ma:root="true" ma:fieldsID="1900631dee137762fd629074a11188eb" ns2:_="" ns3:_="">
    <xsd:import namespace="154b6f29-e8f6-4534-8f9b-f6aaab28d823"/>
    <xsd:import namespace="61615a3e-1964-4196-b97a-da027968d7d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4b6f29-e8f6-4534-8f9b-f6aaab28d8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0ba56c6-4d15-4d9a-9a90-fdab4254cc0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615a3e-1964-4196-b97a-da027968d7d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e16180d-7047-434b-a10b-fd0dd8bc3fc5}" ma:internalName="TaxCatchAll" ma:showField="CatchAllData" ma:web="61615a3e-1964-4196-b97a-da027968d7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1615a3e-1964-4196-b97a-da027968d7db" xsi:nil="true"/>
    <lcf76f155ced4ddcb4097134ff3c332f xmlns="154b6f29-e8f6-4534-8f9b-f6aaab28d82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AF1C2E-74E2-4568-B05E-68B6C7BAE8EA}">
  <ds:schemaRefs>
    <ds:schemaRef ds:uri="154b6f29-e8f6-4534-8f9b-f6aaab28d823"/>
    <ds:schemaRef ds:uri="61615a3e-1964-4196-b97a-da027968d7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853367D-C9DE-4226-A79B-A4D7ECE25B89}">
  <ds:schemaRefs>
    <ds:schemaRef ds:uri="154b6f29-e8f6-4534-8f9b-f6aaab28d823"/>
    <ds:schemaRef ds:uri="61615a3e-1964-4196-b97a-da027968d7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B708021-7FC4-4C6A-BA64-14B261C959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TotalTime>
  <Words>8005</Words>
  <Application>Microsoft Office PowerPoint</Application>
  <PresentationFormat>Widescreen</PresentationFormat>
  <Paragraphs>559</Paragraphs>
  <Slides>65</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Aptos</vt:lpstr>
      <vt:lpstr>Arial</vt:lpstr>
      <vt:lpstr>Baskerville Old Face</vt:lpstr>
      <vt:lpstr>Courier New</vt:lpstr>
      <vt:lpstr>Google Sans</vt:lpstr>
      <vt:lpstr>Lucida Bright</vt:lpstr>
      <vt:lpstr>Neue Haas Grotesk Text Pro</vt:lpstr>
      <vt:lpstr>Public Sans Web</vt:lpstr>
      <vt:lpstr>DylanVTI</vt:lpstr>
      <vt:lpstr>Enforcement of Environmental Laws</vt:lpstr>
      <vt:lpstr>     Parallels, Intersections and Concerns   A practical overview to what the environmental lawyer should know    </vt:lpstr>
      <vt:lpstr>Why do we  need to know about criminal enforcement?   Where there is civil or administrative cause of action, there may very well be a criminal prosecution.</vt:lpstr>
      <vt:lpstr>PowerPoint Presentation</vt:lpstr>
      <vt:lpstr>PowerPoint Presentation</vt:lpstr>
      <vt:lpstr>Q:  What’s so “sweet” about this topic?</vt:lpstr>
      <vt:lpstr>PowerPoint Presentation</vt:lpstr>
      <vt:lpstr>Civil cases with criminal consequences</vt:lpstr>
      <vt:lpstr>30,000 foot view</vt:lpstr>
      <vt:lpstr>Actions by Law Enforcement</vt:lpstr>
      <vt:lpstr>PowerPoint Presentation</vt:lpstr>
      <vt:lpstr>PowerPoint Presentation</vt:lpstr>
      <vt:lpstr>SEARCH</vt:lpstr>
      <vt:lpstr>PowerPoint Presentation</vt:lpstr>
      <vt:lpstr>Jury Subpoena</vt:lpstr>
      <vt:lpstr>CAUTION!!</vt:lpstr>
      <vt:lpstr> WHO’S REALLY TO BLAME?    INDIVIDUAL and CORPORATE  CRIMINAL LIABILITY</vt:lpstr>
      <vt:lpstr>PowerPoint Presentation</vt:lpstr>
      <vt:lpstr>PowerPoint Presentation</vt:lpstr>
      <vt:lpstr>PowerPoint Presentation</vt:lpstr>
      <vt:lpstr>PowerPoint Presentation</vt:lpstr>
      <vt:lpstr>    TEXAS  CULPABLE MENTAL STATE is required for a violation (Texas Penal Code § 6.02)</vt:lpstr>
      <vt:lpstr>Federal 18 USC 1028  </vt:lpstr>
      <vt:lpstr>Some offenses, particularly those involving regulatory violations, may be considered strict liability offenses, where the mental state of the actor is irrelevant.    These found more on the federal side; but Texas also seeks to impose strict liability on some conduct</vt:lpstr>
      <vt:lpstr>Violation of State Implementation Plan (SIP)   Knowingly  Violates a requirements of an applicable SIP during a period of federally assumed enforcement, or more than 30 days after having been notified by the Administrator under Section 113(a), 42 U.S.C. 74139(a)(1) that the defendant was in violation of such SIP requirement  Statute: 42 U.S.C. 7413(c)(1)  Penalty:  5 years and/or fines pursuant to 18 U.S.C. 3571. Penalties doubled if second or subsequent conviction.  Relevant Regulations: 40 C.F.R. 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STATE OF TEXAS  STATUTES &amp; CODES CRIMINAL PROVISIONS    </vt:lpstr>
      <vt:lpstr>- Applicable to criminal prosecution of environmental violations of Water Code, the Health and Safety Code, (or of any other statute, rule, order, permit, or  other decision of the commission that is within the commission's jurisdiction)   Permit related to conduct   - Requires a written request for review to TCEQ before referring a case for criminal prosecution.    - Does NOT apply to violations which constitute an imminent danger of death or bodily injury.  - TCEQ must decide if civil or administrative remedies are adequate.   </vt:lpstr>
      <vt:lpstr>C.  Oily water book (log of transfers required by USCG)  USCG—inspections inside the ship.  Whistleblowers’ rewards ($437,000 each to 12 crew) </vt:lpstr>
      <vt:lpstr>PowerPoint Presentation</vt:lpstr>
      <vt:lpstr>PowerPoint Presentation</vt:lpstr>
      <vt:lpstr>PowerPoint Presentation</vt:lpstr>
      <vt:lpstr>Append-TWIX</vt:lpstr>
      <vt:lpstr>LONE STAR CRIME  The Criminal Enforcement of Environmental Law in the State of Texas (OZYMY and OZYMY, UT Chatanooga, TN)    St. Mary's Law Journal, Vol. 54 [2023], No. 4, Art. 6 </vt:lpstr>
      <vt:lpstr>Press Release Tuesday, May 21, 2024  For Immediate Release Office of Public Affairs  Texas Petrochemical Company Pleads Guilty to Clean Air Act Violation and Fined More than $30 Million in Criminal Fines and Civil Penalties Related to Explosions at Its Facility in Port Neches  The Justice Department and Environmental Protection Agency (EPA) today announced the filing of a felony criminal charge and related civil complaint and consent decree under the Clean Air Act (CAA)   </vt:lpstr>
      <vt:lpstr>PowerPoint Presentation</vt:lpstr>
      <vt:lpstr>PowerPoint Presentation</vt:lpstr>
      <vt:lpstr>ENRD  Environment and Natural Resources Division  EES Environmental Enforcement Section  ECS  Environmental Crimes Section ____________  EPA   Environmental Protection Agency      BSEE   Bureau of Safety and Environmental Enforcement  BOEM Bureau of Ocean Energy Management  USCG  United States Coast Guard  </vt:lpstr>
      <vt:lpstr>PowerPoint Presentation</vt:lpstr>
      <vt:lpstr>PowerPoint Presentation</vt:lpstr>
      <vt:lpstr>    June 2025 This month’s Bulletin includes cases involving emissions tampering, animal fighting, wastewater discharges, refrigerant smuggling, wildlife trafficking, and more. July 14, 2025  May 2025 This month’s Bulletin includes cases involving exotic bird smuggling, dog fighting, oily wastewater discharges, tampering with a monitoring method, illegal crab harvesting, and more. June 6, 2025  April 2025 This month’s Bulletin includes cases involving monkey smuggling, tampering with a monitoring device, pesticide sales, false lead paint certificates, dog fighting, biofuel credits fraud, hazardous waste storage, electroplating waste discharges, scallop overharvesting, and more. May 12, 2025  March 2025 This month’s Bulletin includes cases involving refrigerant smuggling, falsified emissions testing, dog fighting, illegal transportation of hazardous waste, wetlands destruction, tampering with drinking water system, big game hunting, and more. April 2, 2025   February 2025 This month's Bulletin includes cases involving smuggling, tampering with a monitoring device, dog fighting, worker death, wastewater discharges, dolphin killings, illegal asbestos removal, and more. March 4, 2025   January 2025 This Bulletin’s cases include violations of the Clean Air Act; Conspiracy; Tampering with a Monitoring Device; Refrigerant Smuggling; wildlife Smuggling; Vessel Pollution; Clam Overharvesting; Big Game Hunting; and more. February 14, 2025 </vt:lpstr>
      <vt:lpstr> Federal Insecticide, Fungicide and Rodenticide Act (FIFRA), 7 U.S.C. §§ 136y Energy Supply and Environmental Coordination Act, 15 U.S.C. §§ 791-798 Toxic Substances Control Act (TSCA), 15 U.S.C. §§ 2601-2697 Surface Mining Control and Reclamation Act, 30 U.S.C. §§ 1201-1211 Rivers and Harbors Appropriations Act, 33 U.S.C. § 403, and Refuse Act, 33 U.S.C. § 407 Federal Water Pollution Control Act  (Clean Water Act), 33 U.S.C. §§ 1251-1388 Marine Protection Research and Sanctuaries Act (Ocean Dumping Act), 33 U.S.C. §§ 1401-1445 Deepwater Port Act, 33 U.S.C. §§ 1501-1524 Act to Prevent Pollution From Ships, 33 U.S.C. §§ 1901-1915 Safe Drinking Water Act, 42 U.S.C. §§ 300f-300j-27 Atomic Energy Act, 42 U.S.C. §§ 2011-2296b-7 (violations under 42 U.S.C. §§ 2272 and 2273) Noise Control Act, 42 U.S.C. §§ 4901-4918 Solid Waste Disposal Act (including, in Subchapter III, the Resource Conservation and Recovery Act (RCRA)), 42 U.S.C. §§ 6901-6992k Clean Air Act, 42 U.S.C. §§ 7401-7671q Comprehensive Environmental Response, Compensation and Liability Act (CERCLA), 42 U.S.C. §§ 9601-9675 Emergency Planning and Community Right to Know Act (EPCRA) (SARA Title III), 42 U.S.C. §§ 11001-11050 Outer Continental Shelf Lands Act, 43 U.S.C. §§ 1331-1356b Federal Hazardous Material Transportation Law, 49 U.S.C. §§ 5101-5128 </vt:lpstr>
      <vt:lpstr>PowerPoint Presentation</vt:lpstr>
      <vt:lpstr>PowerPoint Presentation</vt:lpstr>
      <vt:lpstr> Fish and Wildlife Coordination Act, 16 U.S.C. §§ 661-667e Bald and Golden Eagle Protection Act, 16 U.S.C. §§ 668-668 National Wildlife Refuge System Administration Act, 16 U.S.C. §§ 668dd-668ee Sikes Act, 16 U.S.C. §§ 670a-670o Migratory Bird Treaty Act, 16 U.S.C. §§ 703-712 Migratory Bird Conservation Act, 16 U.S.C. §§ 715-715r Airborne Hunting Act, 16 U.S.C. §§ 742j-1 Northern Pacific Halibut Act of 1982, 16 U.S.C. §§  773-773k Whaling Convention Act, 16 U.S.C. §§ 916-916 Fur Seal Act of 1966, 16 U.S.C. §§ 1151-1175 Marine Mammal Protection Act, 16 U.S.C. §§ 1361-1423h Endangered Species Act of 1973, 16 U.S.C. §§ 1531-1544 Magnuson-Stevens Fishery Conservation and Management Act, 16 U.S.C. §§ 1801-1891d Antarctic Conservation Act, 16 U.S.C. §§ 2401-2413 Antarctic Marine Living Resources Convention, 16 U.S.C. §§ 2431-2444 Lacey Act Amendments of 1981 (Lacey Act), 16 U.S.C. §§ 3371-3378, 18 U.S.C. § 42 Atlantic Salmon Convention Act, 16 U.S.C. §§ 3601-3608 Pacific Salmon Fishing Act, 16 U.S.C. §§ 3631-3645 African Elephant Conservation Act, 16 U.S.C. §§ 4201-4246 Wild Exotic Bird Conservation Act, 16 U.S.C. §§ 4901-4916  North Pacific Anadromous Stocks Convention Act, 16 U.S.C. §§ 5001-5012 Atlantic Coastal Fisheries Cooperative Management Act, 16 U.S.C. §§ 5101-5108 Rhinoceros and Tiger Conservation Act, 16 U.S.C. §§ 5301-5306 High Seas Fishing Compliance Act, 16 U.S. C. §§ 5501-5509 Northwest Atlantic Fisheries Convention Act, 16 U.S.C. §§ 5601-5612 Hunting, fishing, trapping; disturbance or injury on wildlife refuge, 18 U.S.C. § 41 </vt:lpstr>
      <vt:lpstr>PowerPoint Presentation</vt:lpstr>
      <vt:lpstr>PowerPoint Presentation</vt:lpstr>
      <vt:lpstr>PowerPoint Presentation</vt:lpstr>
      <vt:lpstr>DOJ, justice Manual 5-12.523 - Coordination with State Programs  On the other hand, if federal interests will not be protected completely in state court, federal proceedings may be warranted. Where legal action in federal court appears warranted, the United States Attorney should continue to consult and, as appropriate, coordinate with relevant state authorities. Many federal environmental statutes employ cooperative federalism, under which states and tribes share responsibilities with the United States as co-regulators.     Some of the statutes identified in JM 5-12.100, e.g., 33 U.S.C. § 1319(b) and 42 U.S.C. § 7413(b), specifically require that notice of any federal civil action be given immediately to appropriate state officials. At least one statute, 33 U.S.C. § 1319(e), requires that a state be made a party to any enforcement action against one of its municipalities. </vt:lpstr>
      <vt:lpstr>PowerPoint Presentation</vt:lpstr>
      <vt:lpstr>    TEXAS PENAL CODE  Sec. 6.03.  DEFINITIONS OF CULPABLE MENTAL STATES.  (a)  A person acts intentionally, or with intent, with respect to the nature of his conduct or to a result of his conduct when it is his conscious objective or desire to engage in the conduct or cause the result.  (b)  A person acts knowingly, or with knowledge, with respect to the nature of his conduct or to circumstances surrounding his conduct when he is aware of the nature of his conduct or that the circumstances exist.  A person acts knowingly, or with knowledge, with respect to a result of his conduct when he is aware that his conduct is reasonably certain to cause the result.  (c)  A person acts recklessly, or is reckless, with respect to circumstances surrounding his conduct or the result of his conduct when he is aware of but consciously disregards a substantial and unjustifiable risk that the circumstances exist or the result will occur.  The risk must be of such a nature and degree that its disregard constitutes a gross deviation from the standard of care that an ordinary person would exercise under all the circumstances as viewed from the actor's standpoint.  (d)  A person acts with criminal negligence, or is criminally negligent, with respect to circumstances surrounding his conduct or the result of his conduct when he ought to be aware of a substantial and unjustifiable risk that the circumstances exist or the result will occur.  The risk must be of such a nature and degree that the failure to perceive it constitutes a gross deviation from the standard of care that an ordinary person would exercise under all the circumstances as viewed from the actor's standpoint.        </vt:lpstr>
      <vt:lpstr>PowerPoint Presentation</vt:lpstr>
      <vt:lpstr>Where are we focused?    Where are we headed?</vt:lpstr>
      <vt:lpstr>PowerPoint Presentation</vt:lpstr>
      <vt:lpstr>PowerPoint Presentation</vt:lpstr>
      <vt:lpstr>PowerPoint Presentation</vt:lpstr>
      <vt:lpstr>Why do we do what we do?   Love of the environment? Cutting the cost of business at nature’s expense? We’re in position to help the world? Too many bad guys doing bad things? Somebody has to step up?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 Bailey</dc:creator>
  <cp:lastModifiedBy>Joe Bailey</cp:lastModifiedBy>
  <cp:revision>1</cp:revision>
  <dcterms:created xsi:type="dcterms:W3CDTF">2025-05-16T22:05:22Z</dcterms:created>
  <dcterms:modified xsi:type="dcterms:W3CDTF">2025-08-04T21:08:37Z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0x0101003C2A1FD2B6AC894795B7E6104E3D45A1</vt:lpwstr>
  </property>
  <property fmtid="{D5CDD505-2E9C-101B-9397-08002B2CF9AE}" pid="3" name="MediaServiceImageTags">
    <vt:lpwstr/>
  </property>
</Properties>
</file>