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8" r:id="rId3"/>
    <p:sldId id="271" r:id="rId4"/>
    <p:sldId id="272" r:id="rId5"/>
    <p:sldId id="273" r:id="rId6"/>
    <p:sldId id="274" r:id="rId7"/>
    <p:sldId id="259" r:id="rId8"/>
    <p:sldId id="266" r:id="rId9"/>
    <p:sldId id="267" r:id="rId10"/>
    <p:sldId id="260" r:id="rId11"/>
    <p:sldId id="261" r:id="rId12"/>
    <p:sldId id="262" r:id="rId13"/>
    <p:sldId id="270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rowning" userId="b99a2bd6-01f1-41c1-9b30-7757f99fa000" providerId="ADAL" clId="{24889CBB-8B98-4262-9F17-28D9D492CCC6}"/>
    <pc:docChg chg="undo custSel addSld modSld">
      <pc:chgData name="Amy Browning" userId="b99a2bd6-01f1-41c1-9b30-7757f99fa000" providerId="ADAL" clId="{24889CBB-8B98-4262-9F17-28D9D492CCC6}" dt="2025-07-01T17:48:44.508" v="252" actId="255"/>
      <pc:docMkLst>
        <pc:docMk/>
      </pc:docMkLst>
      <pc:sldChg chg="modSp mod">
        <pc:chgData name="Amy Browning" userId="b99a2bd6-01f1-41c1-9b30-7757f99fa000" providerId="ADAL" clId="{24889CBB-8B98-4262-9F17-28D9D492CCC6}" dt="2025-06-30T15:14:22.102" v="117" actId="255"/>
        <pc:sldMkLst>
          <pc:docMk/>
          <pc:sldMk cId="229484595" sldId="257"/>
        </pc:sldMkLst>
        <pc:spChg chg="mod">
          <ac:chgData name="Amy Browning" userId="b99a2bd6-01f1-41c1-9b30-7757f99fa000" providerId="ADAL" clId="{24889CBB-8B98-4262-9F17-28D9D492CCC6}" dt="2025-06-30T15:14:22.102" v="117" actId="255"/>
          <ac:spMkLst>
            <pc:docMk/>
            <pc:sldMk cId="229484595" sldId="257"/>
            <ac:spMk id="2" creationId="{BC8527AF-1E75-99D6-0782-CE936AEC163F}"/>
          </ac:spMkLst>
        </pc:spChg>
      </pc:sldChg>
      <pc:sldChg chg="modSp mod modNotesTx">
        <pc:chgData name="Amy Browning" userId="b99a2bd6-01f1-41c1-9b30-7757f99fa000" providerId="ADAL" clId="{24889CBB-8B98-4262-9F17-28D9D492CCC6}" dt="2025-07-01T13:47:49.979" v="202" actId="20577"/>
        <pc:sldMkLst>
          <pc:docMk/>
          <pc:sldMk cId="3927743974" sldId="259"/>
        </pc:sldMkLst>
        <pc:spChg chg="mod">
          <ac:chgData name="Amy Browning" userId="b99a2bd6-01f1-41c1-9b30-7757f99fa000" providerId="ADAL" clId="{24889CBB-8B98-4262-9F17-28D9D492CCC6}" dt="2025-07-01T13:47:13.285" v="195" actId="14100"/>
          <ac:spMkLst>
            <pc:docMk/>
            <pc:sldMk cId="3927743974" sldId="259"/>
            <ac:spMk id="2" creationId="{CA5240F4-D0AD-FF3E-1B6C-62FF863745FF}"/>
          </ac:spMkLst>
        </pc:spChg>
        <pc:spChg chg="mod">
          <ac:chgData name="Amy Browning" userId="b99a2bd6-01f1-41c1-9b30-7757f99fa000" providerId="ADAL" clId="{24889CBB-8B98-4262-9F17-28D9D492CCC6}" dt="2025-07-01T13:47:49.979" v="202" actId="20577"/>
          <ac:spMkLst>
            <pc:docMk/>
            <pc:sldMk cId="3927743974" sldId="259"/>
            <ac:spMk id="3" creationId="{BAD864B9-D891-CBF5-94BA-A25A333A8D08}"/>
          </ac:spMkLst>
        </pc:spChg>
      </pc:sldChg>
      <pc:sldChg chg="modSp mod">
        <pc:chgData name="Amy Browning" userId="b99a2bd6-01f1-41c1-9b30-7757f99fa000" providerId="ADAL" clId="{24889CBB-8B98-4262-9F17-28D9D492CCC6}" dt="2025-06-30T15:15:38.530" v="127" actId="20577"/>
        <pc:sldMkLst>
          <pc:docMk/>
          <pc:sldMk cId="3176342218" sldId="261"/>
        </pc:sldMkLst>
        <pc:spChg chg="mod">
          <ac:chgData name="Amy Browning" userId="b99a2bd6-01f1-41c1-9b30-7757f99fa000" providerId="ADAL" clId="{24889CBB-8B98-4262-9F17-28D9D492CCC6}" dt="2025-06-30T15:15:38.530" v="127" actId="20577"/>
          <ac:spMkLst>
            <pc:docMk/>
            <pc:sldMk cId="3176342218" sldId="261"/>
            <ac:spMk id="3" creationId="{B4206BC5-BC0F-E275-C508-BE87F2C1D30E}"/>
          </ac:spMkLst>
        </pc:spChg>
      </pc:sldChg>
      <pc:sldChg chg="modSp mod">
        <pc:chgData name="Amy Browning" userId="b99a2bd6-01f1-41c1-9b30-7757f99fa000" providerId="ADAL" clId="{24889CBB-8B98-4262-9F17-28D9D492CCC6}" dt="2025-07-01T17:44:42.696" v="213" actId="20577"/>
        <pc:sldMkLst>
          <pc:docMk/>
          <pc:sldMk cId="1078451421" sldId="263"/>
        </pc:sldMkLst>
        <pc:spChg chg="mod">
          <ac:chgData name="Amy Browning" userId="b99a2bd6-01f1-41c1-9b30-7757f99fa000" providerId="ADAL" clId="{24889CBB-8B98-4262-9F17-28D9D492CCC6}" dt="2025-07-01T17:44:42.696" v="213" actId="20577"/>
          <ac:spMkLst>
            <pc:docMk/>
            <pc:sldMk cId="1078451421" sldId="263"/>
            <ac:spMk id="3" creationId="{C279C9AF-CC3D-5439-7F61-BA1840B35402}"/>
          </ac:spMkLst>
        </pc:spChg>
      </pc:sldChg>
      <pc:sldChg chg="modSp mod">
        <pc:chgData name="Amy Browning" userId="b99a2bd6-01f1-41c1-9b30-7757f99fa000" providerId="ADAL" clId="{24889CBB-8B98-4262-9F17-28D9D492CCC6}" dt="2025-06-30T15:22:23.413" v="132" actId="20577"/>
        <pc:sldMkLst>
          <pc:docMk/>
          <pc:sldMk cId="3692054859" sldId="266"/>
        </pc:sldMkLst>
        <pc:spChg chg="mod">
          <ac:chgData name="Amy Browning" userId="b99a2bd6-01f1-41c1-9b30-7757f99fa000" providerId="ADAL" clId="{24889CBB-8B98-4262-9F17-28D9D492CCC6}" dt="2025-06-30T15:22:23.413" v="132" actId="20577"/>
          <ac:spMkLst>
            <pc:docMk/>
            <pc:sldMk cId="3692054859" sldId="266"/>
            <ac:spMk id="3" creationId="{CBB58C43-67FB-382A-0D57-B17196AB5BB7}"/>
          </ac:spMkLst>
        </pc:spChg>
      </pc:sldChg>
      <pc:sldChg chg="modSp mod">
        <pc:chgData name="Amy Browning" userId="b99a2bd6-01f1-41c1-9b30-7757f99fa000" providerId="ADAL" clId="{24889CBB-8B98-4262-9F17-28D9D492CCC6}" dt="2025-07-01T17:44:29.319" v="210" actId="20577"/>
        <pc:sldMkLst>
          <pc:docMk/>
          <pc:sldMk cId="216254319" sldId="270"/>
        </pc:sldMkLst>
        <pc:spChg chg="mod">
          <ac:chgData name="Amy Browning" userId="b99a2bd6-01f1-41c1-9b30-7757f99fa000" providerId="ADAL" clId="{24889CBB-8B98-4262-9F17-28D9D492CCC6}" dt="2025-07-01T17:44:29.319" v="210" actId="20577"/>
          <ac:spMkLst>
            <pc:docMk/>
            <pc:sldMk cId="216254319" sldId="270"/>
            <ac:spMk id="3" creationId="{775C75D4-3A94-A5C3-5DA9-BCD6F0EF7F47}"/>
          </ac:spMkLst>
        </pc:spChg>
      </pc:sldChg>
      <pc:sldChg chg="modSp mod">
        <pc:chgData name="Amy Browning" userId="b99a2bd6-01f1-41c1-9b30-7757f99fa000" providerId="ADAL" clId="{24889CBB-8B98-4262-9F17-28D9D492CCC6}" dt="2025-07-01T17:48:31.728" v="251" actId="14100"/>
        <pc:sldMkLst>
          <pc:docMk/>
          <pc:sldMk cId="2293561049" sldId="271"/>
        </pc:sldMkLst>
        <pc:spChg chg="mod">
          <ac:chgData name="Amy Browning" userId="b99a2bd6-01f1-41c1-9b30-7757f99fa000" providerId="ADAL" clId="{24889CBB-8B98-4262-9F17-28D9D492CCC6}" dt="2025-07-01T15:00:04.595" v="204" actId="20577"/>
          <ac:spMkLst>
            <pc:docMk/>
            <pc:sldMk cId="2293561049" sldId="271"/>
            <ac:spMk id="2" creationId="{BFC4E425-565D-9422-D0C0-62DD3C6BA9A1}"/>
          </ac:spMkLst>
        </pc:spChg>
        <pc:spChg chg="mod">
          <ac:chgData name="Amy Browning" userId="b99a2bd6-01f1-41c1-9b30-7757f99fa000" providerId="ADAL" clId="{24889CBB-8B98-4262-9F17-28D9D492CCC6}" dt="2025-07-01T17:48:31.728" v="251" actId="14100"/>
          <ac:spMkLst>
            <pc:docMk/>
            <pc:sldMk cId="2293561049" sldId="271"/>
            <ac:spMk id="3" creationId="{4284105D-32DA-B186-5BC9-2360284EE49F}"/>
          </ac:spMkLst>
        </pc:spChg>
      </pc:sldChg>
      <pc:sldChg chg="modSp mod">
        <pc:chgData name="Amy Browning" userId="b99a2bd6-01f1-41c1-9b30-7757f99fa000" providerId="ADAL" clId="{24889CBB-8B98-4262-9F17-28D9D492CCC6}" dt="2025-07-01T15:00:15.074" v="208" actId="20577"/>
        <pc:sldMkLst>
          <pc:docMk/>
          <pc:sldMk cId="175003817" sldId="272"/>
        </pc:sldMkLst>
        <pc:spChg chg="mod">
          <ac:chgData name="Amy Browning" userId="b99a2bd6-01f1-41c1-9b30-7757f99fa000" providerId="ADAL" clId="{24889CBB-8B98-4262-9F17-28D9D492CCC6}" dt="2025-07-01T15:00:15.074" v="208" actId="20577"/>
          <ac:spMkLst>
            <pc:docMk/>
            <pc:sldMk cId="175003817" sldId="272"/>
            <ac:spMk id="2" creationId="{474A45F4-66AF-19B9-4369-C248441E1BD9}"/>
          </ac:spMkLst>
        </pc:spChg>
      </pc:sldChg>
      <pc:sldChg chg="modSp mod">
        <pc:chgData name="Amy Browning" userId="b99a2bd6-01f1-41c1-9b30-7757f99fa000" providerId="ADAL" clId="{24889CBB-8B98-4262-9F17-28D9D492CCC6}" dt="2025-07-01T17:48:44.508" v="252" actId="255"/>
        <pc:sldMkLst>
          <pc:docMk/>
          <pc:sldMk cId="4111415396" sldId="273"/>
        </pc:sldMkLst>
        <pc:spChg chg="mod">
          <ac:chgData name="Amy Browning" userId="b99a2bd6-01f1-41c1-9b30-7757f99fa000" providerId="ADAL" clId="{24889CBB-8B98-4262-9F17-28D9D492CCC6}" dt="2025-07-01T17:48:44.508" v="252" actId="255"/>
          <ac:spMkLst>
            <pc:docMk/>
            <pc:sldMk cId="4111415396" sldId="273"/>
            <ac:spMk id="3" creationId="{5D8A4238-6F71-5C8F-D53E-C41F155E2145}"/>
          </ac:spMkLst>
        </pc:spChg>
      </pc:sldChg>
      <pc:sldChg chg="modSp new mod">
        <pc:chgData name="Amy Browning" userId="b99a2bd6-01f1-41c1-9b30-7757f99fa000" providerId="ADAL" clId="{24889CBB-8B98-4262-9F17-28D9D492CCC6}" dt="2025-07-01T13:44:57.127" v="145" actId="255"/>
        <pc:sldMkLst>
          <pc:docMk/>
          <pc:sldMk cId="2400312663" sldId="274"/>
        </pc:sldMkLst>
        <pc:spChg chg="mod">
          <ac:chgData name="Amy Browning" userId="b99a2bd6-01f1-41c1-9b30-7757f99fa000" providerId="ADAL" clId="{24889CBB-8B98-4262-9F17-28D9D492CCC6}" dt="2025-07-01T13:44:28.125" v="140" actId="20577"/>
          <ac:spMkLst>
            <pc:docMk/>
            <pc:sldMk cId="2400312663" sldId="274"/>
            <ac:spMk id="2" creationId="{66A2CF2E-CAF6-F695-7E57-820CDFEC84C6}"/>
          </ac:spMkLst>
        </pc:spChg>
        <pc:spChg chg="mod">
          <ac:chgData name="Amy Browning" userId="b99a2bd6-01f1-41c1-9b30-7757f99fa000" providerId="ADAL" clId="{24889CBB-8B98-4262-9F17-28D9D492CCC6}" dt="2025-07-01T13:44:57.127" v="145" actId="255"/>
          <ac:spMkLst>
            <pc:docMk/>
            <pc:sldMk cId="2400312663" sldId="274"/>
            <ac:spMk id="3" creationId="{1F7BB7FA-9482-38B0-AE3E-79E09434AD88}"/>
          </ac:spMkLst>
        </pc:spChg>
        <pc:spChg chg="mod">
          <ac:chgData name="Amy Browning" userId="b99a2bd6-01f1-41c1-9b30-7757f99fa000" providerId="ADAL" clId="{24889CBB-8B98-4262-9F17-28D9D492CCC6}" dt="2025-06-30T15:07:39.034" v="16"/>
          <ac:spMkLst>
            <pc:docMk/>
            <pc:sldMk cId="2400312663" sldId="274"/>
            <ac:spMk id="4" creationId="{12AB1262-5EAD-4FA9-32B3-E22DE828B1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C2DD-0891-45E5-88B4-AD06A6A2AAA9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F7FA6-A748-471E-88F1-81F778D3D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5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F7FA6-A748-471E-88F1-81F778D3D4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8FE95D-43B2-4410-A58B-55C46C121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D7F7DC4-8FED-45B0-969C-C4A858F6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67" y="4613148"/>
            <a:ext cx="10845895" cy="93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F5F65BD-C4B9-433D-9C40-605910DB7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167" y="5634210"/>
            <a:ext cx="10845895" cy="70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DD9E5-AD6C-4ACE-A740-11218B928B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"/>
            <a:ext cx="12206352" cy="4210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667882-7786-4A0B-B1B4-CDD221FDE7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945274"/>
            <a:ext cx="12206352" cy="2651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A73990-E0CB-41A0-8807-6E90F5E304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5" y="296028"/>
            <a:ext cx="3490517" cy="34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4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32833B8-E8D9-49CB-8E56-641736C2B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55958"/>
            <a:ext cx="11362113" cy="62472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D0963-014F-42B9-869C-422842A5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88E39-922D-4758-A3F1-0D4735E73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8EECC-2D5E-4E12-9BC6-8CDF928423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F9801-9D5D-4411-BCE3-916EB1225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4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998C59-BD11-47C3-9160-1546359FD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D517CA-3B78-4F78-8719-866C15A546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E47C500-5E1A-43C3-9B21-8AF7705E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ACF21CD-820D-469C-B352-C283E231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5D30E9-13E9-4C2D-A007-5EE0498120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E2CEEC-B5B0-4E4F-B20F-19B46A24BC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AE5B05-FE80-467B-A918-2219902FF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531"/>
            <a:ext cx="9144000" cy="1655762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55894"/>
            <a:ext cx="9144000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BA54BAB3-F385-4942-ADE4-BB7AB7BC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E96E056-139D-44BA-96DA-C01F9CC74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3337523-A91A-4E47-A355-4D71DC00A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C27A268-CB30-478A-BB40-5E71FB3327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8FBD7C-F01F-4440-A364-E71BA4620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538497-D333-4194-832C-4EF51ADBB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889579"/>
            <a:ext cx="9426633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581796"/>
            <a:ext cx="9426633" cy="33294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B4C7368-154E-48A0-B4F1-407B4A891476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AB75875-0AAD-4D65-A5D4-F9B1E7E19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EF5FC3-0C80-4D11-8B52-25B093FBA4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3D2F3F-556C-4AD4-8252-CF51BDC32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DF00AB-D665-4E14-B682-7C04F0BD32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45" y="825013"/>
            <a:ext cx="10724343" cy="68946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505076"/>
            <a:ext cx="5576396" cy="3525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598620" cy="35258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981990F-F9DD-4A71-ABE4-239733381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84DF5FD-D814-4D4A-A6FE-8A3E3B643CE8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C4CAED-54AE-40EA-B1C3-A39B6A0EFC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63383B-DF7C-42C0-B81C-C75B2CB13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C85757-5E89-43E2-A69D-702469F7A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23265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448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95672A-67DA-464F-B765-8FECE424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E0BE398-4BC8-4738-B958-BF27BFE2240D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D87D9C-CD79-47CD-ADE5-2C376F1C6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0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A520DBC-05B3-4B4F-8A8F-AA885E90C2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608A5D-5D9C-42BE-A88B-CD2D8EE0F4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206352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7"/>
            <a:ext cx="3932237" cy="980599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64751"/>
            <a:ext cx="3932237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D3ED671-3D3A-40D2-9186-CAC9845A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E71A3AB-3665-403B-8E7F-84192DB2DF65}"/>
              </a:ext>
            </a:extLst>
          </p:cNvPr>
          <p:cNvSpPr txBox="1">
            <a:spLocks/>
          </p:cNvSpPr>
          <p:nvPr userDrawn="1"/>
        </p:nvSpPr>
        <p:spPr>
          <a:xfrm>
            <a:off x="11238478" y="6356352"/>
            <a:ext cx="81326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0875C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96E056-139D-44BA-96DA-C01F9CC74598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25789E-C2C8-477E-8167-8762D19691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743" y="6319279"/>
            <a:ext cx="1813210" cy="3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21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my.browning@tceq.texas.gov" TargetMode="External"/><Relationship Id="rId2" Type="http://schemas.openxmlformats.org/officeDocument/2006/relationships/hyperlink" Target="https://www.tceq.texas.gov/airquality/banking/erc_program.html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nsr/nonattainment-nsr-basic-information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72034F-F4B0-494F-9640-A37ED66F2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167" y="4454306"/>
            <a:ext cx="10845895" cy="1068308"/>
          </a:xfrm>
        </p:spPr>
        <p:txBody>
          <a:bodyPr>
            <a:normAutofit fontScale="90000"/>
          </a:bodyPr>
          <a:lstStyle/>
          <a:p>
            <a:r>
              <a:rPr lang="en-US"/>
              <a:t>Major Source Air Permitting in Nonattainment Areas, or What’s an Offset?</a:t>
            </a:r>
            <a:r>
              <a:rPr lang="es-ES"/>
              <a:t>
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8527AF-1E75-99D6-0782-CE936AEC1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2" y="5522614"/>
            <a:ext cx="10845895" cy="8183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/>
              <a:t>Amy Browning, Texas Commission on Environmental Quality</a:t>
            </a:r>
          </a:p>
          <a:p>
            <a:pPr marL="0" indent="0">
              <a:buNone/>
            </a:pPr>
            <a:r>
              <a:rPr lang="en-US" dirty="0"/>
              <a:t>	{views expressed in this presentation are my own, and not necessarily those of the agency}</a:t>
            </a:r>
          </a:p>
        </p:txBody>
      </p:sp>
    </p:spTree>
    <p:extLst>
      <p:ext uri="{BB962C8B-B14F-4D97-AF65-F5344CB8AC3E}">
        <p14:creationId xmlns:p14="http://schemas.microsoft.com/office/powerpoint/2010/main" val="229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6B607-02CB-7F60-DE85-C9192E37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B3F4-9681-BB28-001F-603D85FA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r>
              <a:rPr lang="en-US" sz="3200" dirty="0"/>
              <a:t>Allows new construction or major modification of major projects in nonattainment areas while still allowing progress to attainment.</a:t>
            </a:r>
          </a:p>
          <a:p>
            <a:r>
              <a:rPr lang="en-US" sz="3200" dirty="0"/>
              <a:t>Emissions must be removed from the airshed to account for emissions from major projects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9F108B-4324-413E-4D3B-B0083CEF2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4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68E9C-ED73-028B-E858-DE08EB99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do they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06BC5-BC0F-E275-C508-BE87F2C1D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027976"/>
            <a:ext cx="9426633" cy="3883302"/>
          </a:xfrm>
        </p:spPr>
        <p:txBody>
          <a:bodyPr/>
          <a:lstStyle/>
          <a:p>
            <a:r>
              <a:rPr lang="en-US" sz="3200" dirty="0"/>
              <a:t>Reductions in real, actual emissions that are included in the State Implementation Plan (SIP) emissions inventory that are permanent, enforceable, quantifiable, and surplus.</a:t>
            </a:r>
          </a:p>
          <a:p>
            <a:r>
              <a:rPr lang="en-US" sz="3200" dirty="0"/>
              <a:t>Generated in a current nonattainment area.</a:t>
            </a:r>
          </a:p>
          <a:p>
            <a:r>
              <a:rPr lang="en-US" sz="3200" dirty="0"/>
              <a:t>Sometimes - Allowances used for cap and trade programs for specific pollutants in certain areas may also be used for offsets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D5D1D-AE4B-447E-02D9-159BDA8E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2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50D4-DB26-4487-43DA-8EBCD29E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946722"/>
            <a:ext cx="9426633" cy="1325563"/>
          </a:xfrm>
        </p:spPr>
        <p:txBody>
          <a:bodyPr/>
          <a:lstStyle/>
          <a:p>
            <a:r>
              <a:rPr lang="en-US"/>
              <a:t>Rules – 30 TAC Chapter 101, Subchapter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42A2-21F6-4752-4C48-24451FEA5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ERCs – Emission Reduction Credits</a:t>
            </a:r>
          </a:p>
          <a:p>
            <a:r>
              <a:rPr lang="en-US" dirty="0"/>
              <a:t>MECT – Mass Emission Cap and Trade program for NO</a:t>
            </a:r>
            <a:r>
              <a:rPr lang="en-US" baseline="-25000" dirty="0"/>
              <a:t>X</a:t>
            </a:r>
            <a:r>
              <a:rPr lang="en-US" dirty="0"/>
              <a:t> in the HGB nonattainment area</a:t>
            </a:r>
          </a:p>
          <a:p>
            <a:r>
              <a:rPr lang="en-US" dirty="0"/>
              <a:t>HECT – Highly Reactive VOCs Emission Cap and Trade Program for certain VOCs in Harris County</a:t>
            </a:r>
          </a:p>
          <a:p>
            <a:r>
              <a:rPr lang="en-US" dirty="0"/>
              <a:t>DERCs – Discrete Emission Reduction Credits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73240-996C-8D4D-8D9D-7C285CA6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7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72302-5954-C589-4514-91FE8CC6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ERCs – Emission Reduction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75D4-3A94-A5C3-5DA9-BCD6F0EF7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477729"/>
            <a:ext cx="9426633" cy="3433549"/>
          </a:xfrm>
        </p:spPr>
        <p:txBody>
          <a:bodyPr/>
          <a:lstStyle/>
          <a:p>
            <a:r>
              <a:rPr lang="en-US" sz="3200" dirty="0"/>
              <a:t>30 TAC § 101.302(d)(1) – a certified emission reduction that:</a:t>
            </a:r>
          </a:p>
          <a:p>
            <a:pPr lvl="1"/>
            <a:r>
              <a:rPr lang="en-US" sz="2800" dirty="0"/>
              <a:t>Must be enforceable, permanent, quantifiable, real, and surplus;</a:t>
            </a:r>
          </a:p>
          <a:p>
            <a:pPr lvl="1"/>
            <a:r>
              <a:rPr lang="en-US" sz="2800" dirty="0"/>
              <a:t>Must be surplus at the time it is created, as well as when it is used; and</a:t>
            </a:r>
          </a:p>
          <a:p>
            <a:pPr lvl="1"/>
            <a:r>
              <a:rPr lang="en-US" sz="2800" dirty="0"/>
              <a:t>Must occur after the SIP emissions year for the facility.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B44C5-AA05-817F-F89A-DED832AB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216254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BA21-D10F-1E94-FF24-DF93A17E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deadlines to consider when generating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9C9AF-CC3D-5439-7F61-BA1840B35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60-month lifespan – runs from the time of the emission reduction.</a:t>
            </a:r>
          </a:p>
          <a:p>
            <a:r>
              <a:rPr lang="en-US" dirty="0"/>
              <a:t>Some oil and gas facilities – 72-month life span in certain circumstances.</a:t>
            </a:r>
          </a:p>
          <a:p>
            <a:r>
              <a:rPr lang="en-US" dirty="0"/>
              <a:t>2 years to generate credits from the time of the emission reduction strategy.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BE54A-486B-30D9-F813-AABD9C96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51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BB91-7089-7CE9-F1FD-0FDBDE1C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PM</a:t>
            </a:r>
            <a:r>
              <a:rPr lang="en-US" baseline="-25000"/>
              <a:t>2.5</a:t>
            </a:r>
            <a:r>
              <a:rPr lang="en-US"/>
              <a:t> – new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2FAF4-70D0-3C43-7C99-F001AC5DD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683" y="2215142"/>
            <a:ext cx="9426633" cy="3696136"/>
          </a:xfrm>
        </p:spPr>
        <p:txBody>
          <a:bodyPr/>
          <a:lstStyle/>
          <a:p>
            <a:r>
              <a:rPr lang="en-US" sz="3200" dirty="0"/>
              <a:t>PM</a:t>
            </a:r>
            <a:r>
              <a:rPr lang="en-US" sz="3200" baseline="-25000" dirty="0"/>
              <a:t>2.5</a:t>
            </a:r>
            <a:r>
              <a:rPr lang="en-US" sz="3200" dirty="0"/>
              <a:t> itself.</a:t>
            </a:r>
          </a:p>
          <a:p>
            <a:r>
              <a:rPr lang="en-US" sz="3200" dirty="0"/>
              <a:t>Precursors: NO</a:t>
            </a:r>
            <a:r>
              <a:rPr lang="en-US" sz="3200" baseline="-25000" dirty="0"/>
              <a:t>X, </a:t>
            </a:r>
            <a:r>
              <a:rPr lang="en-US" sz="3200" dirty="0"/>
              <a:t>SO</a:t>
            </a:r>
            <a:r>
              <a:rPr lang="en-US" sz="3200" baseline="-25000" dirty="0"/>
              <a:t>X</a:t>
            </a:r>
            <a:r>
              <a:rPr lang="en-US" sz="3200" dirty="0"/>
              <a:t>, and potentially ammonia.</a:t>
            </a:r>
          </a:p>
          <a:p>
            <a:r>
              <a:rPr lang="en-US" sz="3200" dirty="0"/>
              <a:t>Can only generate ERCs in a designated nonattainment area.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EABE6-5226-6067-CD11-CEE64F2A2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97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B257-574B-E8CC-E3D9-A44DD086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20691-411F-F3A3-C89A-88539C55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433484"/>
            <a:ext cx="9426633" cy="3477794"/>
          </a:xfrm>
        </p:spPr>
        <p:txBody>
          <a:bodyPr/>
          <a:lstStyle/>
          <a:p>
            <a:r>
              <a:rPr lang="en-US" sz="3200"/>
              <a:t>Further information - </a:t>
            </a:r>
            <a:r>
              <a:rPr lang="en-US" sz="3200">
                <a:hlinkClick r:id="rId2"/>
              </a:rPr>
              <a:t>https://www.tceq.texas.gov/airquality/banking/erc_program.html</a:t>
            </a:r>
            <a:r>
              <a:rPr lang="en-US" sz="3200"/>
              <a:t> </a:t>
            </a:r>
          </a:p>
          <a:p>
            <a:r>
              <a:rPr lang="en-US" sz="3200"/>
              <a:t>Amy Browning, </a:t>
            </a:r>
            <a:r>
              <a:rPr lang="en-US" sz="3200">
                <a:hlinkClick r:id="rId3"/>
              </a:rPr>
              <a:t>amy.browning@tceq.texas.gov</a:t>
            </a:r>
            <a:r>
              <a:rPr lang="en-US" sz="320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E09F0-B6BD-0AEA-04EB-9631092C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2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1F435-B9A5-E082-A0CE-2F5F4D7F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Ozone Nonattainment Areas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5C1BA-14DD-581C-3245-6ABBAB6A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689463"/>
          </a:xfrm>
        </p:spPr>
        <p:txBody>
          <a:bodyPr/>
          <a:lstStyle/>
          <a:p>
            <a:r>
              <a:rPr lang="en-US" sz="3200"/>
              <a:t>2015 8-Hour Ozone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29B86E-EA05-066E-3BEE-DD15CB419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Houston-Galveston-Brazoria – Serious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Dallas-Fort Worth – Serious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Bexar County – Serious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F90BD4-5313-585B-513B-FDBBF2C67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689464"/>
          </a:xfrm>
        </p:spPr>
        <p:txBody>
          <a:bodyPr/>
          <a:lstStyle/>
          <a:p>
            <a:r>
              <a:rPr lang="en-US" sz="3200"/>
              <a:t>2008 8-Hour Ozone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92AA9E-ECB4-1CB3-761B-FD2F7FCBB1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Houston-Galveston-Brazoria – Severe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Dallas-Fort Worth – Severe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0CFCF6-8600-E608-7D92-52618668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155156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4E425-565D-9422-D0C0-62DD3C6B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SO</a:t>
            </a:r>
            <a:r>
              <a:rPr lang="en-US" baseline="-25000" dirty="0"/>
              <a:t>2</a:t>
            </a:r>
            <a:r>
              <a:rPr lang="en-US" dirty="0"/>
              <a:t> Nonattainment Areas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4105D-32DA-B186-5BC9-2360284E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1828800"/>
            <a:ext cx="9426633" cy="408247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Portions of the following counties:</a:t>
            </a:r>
          </a:p>
          <a:p>
            <a:r>
              <a:rPr lang="en-US" sz="3200" dirty="0"/>
              <a:t>Freestone and Anderson Counties</a:t>
            </a:r>
          </a:p>
          <a:p>
            <a:r>
              <a:rPr lang="en-US" sz="3200" dirty="0"/>
              <a:t>Howard County</a:t>
            </a:r>
          </a:p>
          <a:p>
            <a:r>
              <a:rPr lang="en-US" sz="3200" dirty="0"/>
              <a:t>Hutchinson County</a:t>
            </a:r>
          </a:p>
          <a:p>
            <a:r>
              <a:rPr lang="en-US" sz="3200" dirty="0"/>
              <a:t>Navarro County</a:t>
            </a:r>
          </a:p>
          <a:p>
            <a:r>
              <a:rPr lang="en-US" sz="3200" dirty="0"/>
              <a:t>Rusk and Panola Counties</a:t>
            </a:r>
          </a:p>
          <a:p>
            <a:r>
              <a:rPr lang="en-US" sz="3200" dirty="0"/>
              <a:t>Titus County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62AD4-0945-64AE-093C-F57C4186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229356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45F4-66AF-19B9-4369-C248441E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PM</a:t>
            </a:r>
            <a:r>
              <a:rPr lang="en-US" baseline="-25000" dirty="0"/>
              <a:t>2.5</a:t>
            </a:r>
            <a:r>
              <a:rPr lang="en-US" dirty="0"/>
              <a:t> Nonattainment Areas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FF8BB-85F6-0A7C-7894-D2BC6F11E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None currently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6C57E-C9DF-9DEB-FE6C-906C7951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17500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81DE-1914-4D10-0C0C-5D8EFF48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for Major Source Permitting in Nonattainment Areas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4238-6F71-5C8F-D53E-C41F155E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LAER – Lowest Achievable Emission Rate</a:t>
            </a:r>
          </a:p>
          <a:p>
            <a:r>
              <a:rPr lang="en-US" sz="3200" dirty="0"/>
              <a:t>Offsets for permitted emissions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BA39E-CFE4-C4E6-C7F5-9892BF48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</p:txBody>
      </p:sp>
    </p:spTree>
    <p:extLst>
      <p:ext uri="{BB962C8B-B14F-4D97-AF65-F5344CB8AC3E}">
        <p14:creationId xmlns:p14="http://schemas.microsoft.com/office/powerpoint/2010/main" val="411141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2CF2E-CAF6-F695-7E57-820CDFEC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Emission Offsets? </a:t>
            </a:r>
            <a:br>
              <a:rPr lang="en-US" dirty="0"/>
            </a:br>
            <a:r>
              <a:rPr lang="en-US" dirty="0"/>
              <a:t>(from EPA)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BB7FA-9482-38B0-AE3E-79E09434A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Offsets are emission reductions, generally obtained from existing sources located in the vicinity of a proposed source which must (1) offset the emissions increase from the new source or modification and (2) provide a net air quality benefit. The obvious purpose for requiring offsetting emissions decreases is to allow an area to move towards attainment of the NAAQS while still allowing some industrial growth.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https://www.epa.gov/nsr/nonattainment-nsr-basic-information</a:t>
            </a:r>
            <a:r>
              <a:rPr lang="en-US" sz="20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AB1262-5EAD-4FA9-32B3-E22DE828B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1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40F4-D0AD-FF3E-1B6C-62FF8637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664" y="889579"/>
            <a:ext cx="9426633" cy="1248937"/>
          </a:xfrm>
        </p:spPr>
        <p:txBody>
          <a:bodyPr/>
          <a:lstStyle/>
          <a:p>
            <a:r>
              <a:rPr lang="en-US" dirty="0"/>
              <a:t>What emissions are subject to offsets?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864B9-D891-CBF5-94BA-A25A333A8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41754"/>
            <a:ext cx="9921104" cy="3669523"/>
          </a:xfrm>
        </p:spPr>
        <p:txBody>
          <a:bodyPr/>
          <a:lstStyle/>
          <a:p>
            <a:r>
              <a:rPr lang="en-US" sz="3200" dirty="0"/>
              <a:t>Ozone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No direct emissions of ozone</a:t>
            </a:r>
          </a:p>
          <a:p>
            <a:pPr lvl="1"/>
            <a:r>
              <a:rPr lang="en-US" sz="2800" dirty="0"/>
              <a:t>Precursor emissions that form ozone – NO</a:t>
            </a:r>
            <a:r>
              <a:rPr lang="en-US" sz="2800" baseline="-25000" dirty="0"/>
              <a:t>X</a:t>
            </a:r>
            <a:r>
              <a:rPr lang="en-US" sz="2800" dirty="0"/>
              <a:t> and VOCs</a:t>
            </a:r>
          </a:p>
          <a:p>
            <a:pPr lvl="1"/>
            <a:r>
              <a:rPr lang="en-US" sz="2800" dirty="0"/>
              <a:t>Environmental contribution</a:t>
            </a:r>
          </a:p>
          <a:p>
            <a:r>
              <a:rPr lang="en-US" sz="3200" dirty="0"/>
              <a:t>Other pollutants </a:t>
            </a:r>
          </a:p>
          <a:p>
            <a:pPr lvl="1"/>
            <a:r>
              <a:rPr lang="en-US" sz="2800" dirty="0"/>
              <a:t>Direct emissions as well as precursors </a:t>
            </a:r>
          </a:p>
          <a:p>
            <a:pPr lvl="1"/>
            <a:r>
              <a:rPr lang="en-US" sz="2800" dirty="0"/>
              <a:t>PM</a:t>
            </a:r>
            <a:r>
              <a:rPr lang="en-US" sz="2800" baseline="-25000" dirty="0"/>
              <a:t>2.5</a:t>
            </a:r>
            <a:r>
              <a:rPr lang="en-US" sz="2800" dirty="0"/>
              <a:t> – NO</a:t>
            </a:r>
            <a:r>
              <a:rPr lang="en-US" sz="2800" baseline="-25000" dirty="0"/>
              <a:t>X</a:t>
            </a:r>
            <a:r>
              <a:rPr lang="en-US" sz="2800" dirty="0"/>
              <a:t>, SO</a:t>
            </a:r>
            <a:r>
              <a:rPr lang="en-US" sz="2800" baseline="-25000" dirty="0"/>
              <a:t>X</a:t>
            </a:r>
            <a:r>
              <a:rPr lang="en-US" sz="2800" dirty="0"/>
              <a:t>, and potentially ammonia as well as the PM</a:t>
            </a:r>
            <a:r>
              <a:rPr lang="en-US" sz="2800" baseline="-25000" dirty="0"/>
              <a:t>2.5</a:t>
            </a:r>
            <a:r>
              <a:rPr lang="en-US" sz="2800" dirty="0"/>
              <a:t> itself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EBC18-533C-9A8A-1007-DB6863A3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4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7A56-2FCF-3706-D6BA-F453835F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an environmental contribution?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58C43-67FB-382A-0D57-B17196AB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433484"/>
            <a:ext cx="9640884" cy="3477794"/>
          </a:xfrm>
        </p:spPr>
        <p:txBody>
          <a:bodyPr/>
          <a:lstStyle/>
          <a:p>
            <a:r>
              <a:rPr lang="en-US" sz="3200" dirty="0"/>
              <a:t>Required for offsets in ozone nonattainment areas.</a:t>
            </a:r>
          </a:p>
          <a:p>
            <a:r>
              <a:rPr lang="en-US" sz="3200" dirty="0"/>
              <a:t>Emissions in excess of the allowable emissions that are required as an offset.</a:t>
            </a:r>
          </a:p>
          <a:p>
            <a:r>
              <a:rPr lang="en-US" sz="3200" dirty="0"/>
              <a:t>Ratios from the Federal Clean Air Act.</a:t>
            </a:r>
          </a:p>
          <a:p>
            <a:r>
              <a:rPr lang="en-US" sz="3200" dirty="0"/>
              <a:t>Increase with increasing severity of the nonattainment designation.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45E02-61EB-45A7-80F5-290ABCB3C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ADE1-F325-A8C1-B3D2-DF65184A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Ratios for ozone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C230-8E87-22A2-0ABA-363FC02B8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664" y="2215142"/>
            <a:ext cx="9426633" cy="369613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/>
              <a:t>Marginal: 1.1 to 1: 		100 tons needs 110 tons</a:t>
            </a:r>
          </a:p>
          <a:p>
            <a:pPr>
              <a:spcAft>
                <a:spcPts val="1200"/>
              </a:spcAft>
            </a:pPr>
            <a:r>
              <a:rPr lang="en-US" sz="3200"/>
              <a:t>Moderate: 1.15 to 1:	100 tons needs 115 tons</a:t>
            </a:r>
          </a:p>
          <a:p>
            <a:pPr>
              <a:spcAft>
                <a:spcPts val="1200"/>
              </a:spcAft>
            </a:pPr>
            <a:r>
              <a:rPr lang="en-US" sz="3200"/>
              <a:t>Serious: 1.2 to 1:		100 tons needs 120 tons</a:t>
            </a:r>
          </a:p>
          <a:p>
            <a:pPr>
              <a:spcAft>
                <a:spcPts val="1200"/>
              </a:spcAft>
            </a:pPr>
            <a:r>
              <a:rPr lang="en-US" sz="3200"/>
              <a:t>Severe: 1.3 to 1:		100 tons needs 130 tons</a:t>
            </a:r>
          </a:p>
          <a:p>
            <a:pPr>
              <a:spcAft>
                <a:spcPts val="1200"/>
              </a:spcAft>
            </a:pPr>
            <a:r>
              <a:rPr lang="en-US" sz="3200"/>
              <a:t>Extreme: 1.5 to 1:		100 tons needs 150 tons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C27F8-31C2-43B9-FB6A-68D91BFA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Superconference 2025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7515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EQ-crosshatch-blue-dark" id="{6230DC12-C4DF-4CB3-97D0-474D5E16EAD5}" vid="{3C2EB664-D69E-4A24-9EB5-C9D7C6B6A6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730</Words>
  <Application>Microsoft Office PowerPoint</Application>
  <PresentationFormat>Widescreen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Aptos</vt:lpstr>
      <vt:lpstr>Arial</vt:lpstr>
      <vt:lpstr>Custom Design</vt:lpstr>
      <vt:lpstr>Major Source Air Permitting in Nonattainment Areas, or What’s an Offset?
</vt:lpstr>
      <vt:lpstr>Ozone Nonattainment Areas</vt:lpstr>
      <vt:lpstr>2010 SO2 Nonattainment Areas  </vt:lpstr>
      <vt:lpstr>2024 PM2.5 Nonattainment Areas </vt:lpstr>
      <vt:lpstr>Requirements for Major Source Permitting in Nonattainment Areas  </vt:lpstr>
      <vt:lpstr>What are Emission Offsets?  (from EPA)</vt:lpstr>
      <vt:lpstr>What emissions are subject to offsets?</vt:lpstr>
      <vt:lpstr>What’s an environmental contribution?</vt:lpstr>
      <vt:lpstr>Ratios for ozone</vt:lpstr>
      <vt:lpstr>Why does it matter?</vt:lpstr>
      <vt:lpstr>Where do they come from?</vt:lpstr>
      <vt:lpstr>Rules – 30 TAC Chapter 101, Subchapter H</vt:lpstr>
      <vt:lpstr>ERCs – Emission Reduction Credits</vt:lpstr>
      <vt:lpstr>Important deadlines to consider when generating credits</vt:lpstr>
      <vt:lpstr>PM2.5 – new challenges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Browning</dc:creator>
  <cp:lastModifiedBy>Amy Browning</cp:lastModifiedBy>
  <cp:revision>4</cp:revision>
  <dcterms:created xsi:type="dcterms:W3CDTF">2025-06-17T16:50:37Z</dcterms:created>
  <dcterms:modified xsi:type="dcterms:W3CDTF">2025-07-01T17:53:33Z</dcterms:modified>
</cp:coreProperties>
</file>