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9"/>
  </p:notesMasterIdLst>
  <p:sldIdLst>
    <p:sldId id="256" r:id="rId2"/>
    <p:sldId id="257" r:id="rId3"/>
    <p:sldId id="274" r:id="rId4"/>
    <p:sldId id="272" r:id="rId5"/>
    <p:sldId id="276" r:id="rId6"/>
    <p:sldId id="277" r:id="rId7"/>
    <p:sldId id="259" r:id="rId8"/>
    <p:sldId id="275" r:id="rId9"/>
    <p:sldId id="260" r:id="rId10"/>
    <p:sldId id="261" r:id="rId11"/>
    <p:sldId id="262" r:id="rId12"/>
    <p:sldId id="263" r:id="rId13"/>
    <p:sldId id="264" r:id="rId14"/>
    <p:sldId id="265" r:id="rId15"/>
    <p:sldId id="278" r:id="rId16"/>
    <p:sldId id="279" r:id="rId17"/>
    <p:sldId id="273" r:id="rId18"/>
    <p:sldId id="284" r:id="rId19"/>
    <p:sldId id="280" r:id="rId20"/>
    <p:sldId id="281" r:id="rId21"/>
    <p:sldId id="282" r:id="rId22"/>
    <p:sldId id="266" r:id="rId23"/>
    <p:sldId id="267" r:id="rId24"/>
    <p:sldId id="269" r:id="rId25"/>
    <p:sldId id="270" r:id="rId26"/>
    <p:sldId id="271" r:id="rId27"/>
    <p:sldId id="268" r:id="rId28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39A31-405E-40DC-9F7C-B439A158C437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576"/>
            <a:ext cx="548640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676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D1A5F-436D-4774-A3B3-2F5CB4765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6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48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90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8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71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7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04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28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6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0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9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91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63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58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96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8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AD1A5F-436D-4774-A3B3-2F5CB4765BF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9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7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468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64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9144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19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33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6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3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7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05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6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59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8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4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0DB6-4113-4968-8CE3-FA4F93E01B71}" type="datetimeFigureOut">
              <a:rPr lang="en-US" smtClean="0"/>
              <a:t>7/30/2023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17166-6880-4CA9-931C-6217B3A867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888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laphelps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7EEB-D0AB-C1F4-C2D9-2E33ECE4D0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299" y="1122363"/>
            <a:ext cx="10085033" cy="23876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ETHICS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BETWEEN The Devil </a:t>
            </a:r>
            <a:br>
              <a:rPr lang="en-US" dirty="0"/>
            </a:br>
            <a:r>
              <a:rPr lang="en-US" dirty="0"/>
              <a:t>and the Deep Blue Sea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52C21C-81D8-95B0-F8D5-9F8224D180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Ethics Issues Old and New</a:t>
            </a:r>
          </a:p>
          <a:p>
            <a:r>
              <a:rPr lang="en-US" sz="1800" dirty="0"/>
              <a:t>Michael S. Truesdale	F. Witcher McCullough	Patricia Peterson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DB10-06C9-23F1-2838-1E81C9F25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3" y="0"/>
            <a:ext cx="9905998" cy="1478570"/>
          </a:xfrm>
        </p:spPr>
        <p:txBody>
          <a:bodyPr/>
          <a:lstStyle/>
          <a:p>
            <a:r>
              <a:rPr lang="en-US" dirty="0"/>
              <a:t>C.  Resolution of “Complaints”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F50E1-5185-DBD3-3D76-49C281CCC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99" y="1282147"/>
            <a:ext cx="9905999" cy="5357191"/>
          </a:xfrm>
        </p:spPr>
        <p:txBody>
          <a:bodyPr>
            <a:normAutofit/>
          </a:bodyPr>
          <a:lstStyle/>
          <a:p>
            <a:r>
              <a:rPr lang="en-US" sz="2200" dirty="0"/>
              <a:t>Upon “complaint” designation, respondent is given written notice of complained-of conduct and rules allegedly violated</a:t>
            </a:r>
          </a:p>
          <a:p>
            <a:r>
              <a:rPr lang="en-US" sz="2200" dirty="0"/>
              <a:t>Respondent then has 20 days to elect between proceeding to jury trial in district court or by administrative hearing before a local grievance committee </a:t>
            </a:r>
          </a:p>
          <a:p>
            <a:pPr lvl="1"/>
            <a:r>
              <a:rPr lang="en-US" sz="2200" dirty="0"/>
              <a:t>If respondent fails to make election, matter will default to a panel</a:t>
            </a:r>
          </a:p>
          <a:p>
            <a:r>
              <a:rPr lang="en-US" sz="2200" dirty="0"/>
              <a:t>Elections have consequences</a:t>
            </a:r>
          </a:p>
          <a:p>
            <a:pPr lvl="1"/>
            <a:r>
              <a:rPr lang="en-US" sz="2200" dirty="0"/>
              <a:t>Election to proceed in district court means no option for “private reprimand”</a:t>
            </a:r>
          </a:p>
          <a:p>
            <a:r>
              <a:rPr lang="en-US" sz="2200" dirty="0"/>
              <a:t>Appellate rights from election</a:t>
            </a:r>
          </a:p>
          <a:p>
            <a:pPr lvl="1"/>
            <a:r>
              <a:rPr lang="en-US" sz="2200" dirty="0"/>
              <a:t>District Court—Appeal proceeds as any civil case to court of appeals/Supreme Court</a:t>
            </a:r>
          </a:p>
          <a:p>
            <a:pPr lvl="1"/>
            <a:r>
              <a:rPr lang="en-US" sz="2200" dirty="0"/>
              <a:t>Panel—Appeal proceeds to Board of Disciplinary appeals then Supreme Court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43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B51E-C680-B1D4-F41B-DD69F08AA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866" y="0"/>
            <a:ext cx="9905998" cy="1295330"/>
          </a:xfrm>
        </p:spPr>
        <p:txBody>
          <a:bodyPr>
            <a:normAutofit/>
          </a:bodyPr>
          <a:lstStyle/>
          <a:p>
            <a:r>
              <a:rPr lang="en-US" dirty="0"/>
              <a:t>D.  End results of complaint prosecutions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9DE15-9693-86B8-CA5D-929727ADE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152" y="1076669"/>
            <a:ext cx="9413944" cy="50855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Guidelines governing appropriate resolution of complaints</a:t>
            </a:r>
          </a:p>
          <a:p>
            <a:r>
              <a:rPr lang="en-US" sz="2800" dirty="0"/>
              <a:t>Dismissal</a:t>
            </a:r>
          </a:p>
          <a:p>
            <a:r>
              <a:rPr lang="en-US" sz="2800" dirty="0"/>
              <a:t>Referral to GRP</a:t>
            </a:r>
          </a:p>
          <a:p>
            <a:r>
              <a:rPr lang="en-US" sz="2800" dirty="0"/>
              <a:t>Settlement for agreed sanction</a:t>
            </a:r>
          </a:p>
          <a:p>
            <a:r>
              <a:rPr lang="en-US" sz="2800" dirty="0"/>
              <a:t>Ordered sanctions</a:t>
            </a:r>
          </a:p>
          <a:p>
            <a:pPr lvl="1"/>
            <a:r>
              <a:rPr lang="en-US" sz="2800" dirty="0"/>
              <a:t>Private reprimand</a:t>
            </a:r>
          </a:p>
          <a:p>
            <a:pPr lvl="1"/>
            <a:r>
              <a:rPr lang="en-US" sz="2800" dirty="0"/>
              <a:t>Public reprimand</a:t>
            </a:r>
          </a:p>
          <a:p>
            <a:pPr lvl="1"/>
            <a:r>
              <a:rPr lang="en-US" sz="2800" dirty="0"/>
              <a:t>Suspension (probated in full, partially probated, or active)</a:t>
            </a:r>
          </a:p>
          <a:p>
            <a:pPr lvl="1"/>
            <a:r>
              <a:rPr lang="en-US" sz="2800" dirty="0"/>
              <a:t>Disbarment</a:t>
            </a:r>
          </a:p>
        </p:txBody>
      </p:sp>
    </p:spTree>
    <p:extLst>
      <p:ext uri="{BB962C8B-B14F-4D97-AF65-F5344CB8AC3E}">
        <p14:creationId xmlns:p14="http://schemas.microsoft.com/office/powerpoint/2010/main" val="2454566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03744-3C14-0F29-05FE-F19AFB3C8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E.  Common complaints that make it to CFLD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FFB40-E1FD-5298-3AD9-BD250049F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Failure to respond to grievance (TRCP 8.01(b); 8.04(a)(8)</a:t>
            </a:r>
          </a:p>
          <a:p>
            <a:endParaRPr lang="en-US" dirty="0"/>
          </a:p>
          <a:p>
            <a:r>
              <a:rPr lang="en-US" dirty="0"/>
              <a:t>Misuse of funds (TRCP 1.14(a)</a:t>
            </a:r>
          </a:p>
          <a:p>
            <a:endParaRPr lang="en-US" dirty="0"/>
          </a:p>
          <a:p>
            <a:r>
              <a:rPr lang="en-US" dirty="0"/>
              <a:t>Failure to communicate/inadequate communication (TRCP 1.03(a-b)</a:t>
            </a:r>
          </a:p>
          <a:p>
            <a:endParaRPr lang="en-US" dirty="0"/>
          </a:p>
          <a:p>
            <a:r>
              <a:rPr lang="en-US" dirty="0"/>
              <a:t>Complaints about scope of engagement – who is client?</a:t>
            </a:r>
          </a:p>
        </p:txBody>
      </p:sp>
    </p:spTree>
    <p:extLst>
      <p:ext uri="{BB962C8B-B14F-4D97-AF65-F5344CB8AC3E}">
        <p14:creationId xmlns:p14="http://schemas.microsoft.com/office/powerpoint/2010/main" val="2583689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E9CAA-F297-2DA4-096B-CDE9DE7F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06" y="403169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The Grievance Process Wrap-up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60BE-DE3C-C2DE-186D-03A465502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286" y="1871800"/>
            <a:ext cx="8855039" cy="3541714"/>
          </a:xfrm>
        </p:spPr>
        <p:txBody>
          <a:bodyPr/>
          <a:lstStyle/>
          <a:p>
            <a:r>
              <a:rPr lang="en-US" sz="2800" dirty="0"/>
              <a:t>You can take steps to proactively avoid grievances outright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You can take steps to minimize the consequences of grievances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6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1EBA-345A-BE70-46DA-54D6BAFC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39" y="111622"/>
            <a:ext cx="9905998" cy="1478570"/>
          </a:xfrm>
        </p:spPr>
        <p:txBody>
          <a:bodyPr/>
          <a:lstStyle/>
          <a:p>
            <a:r>
              <a:rPr lang="en-US" dirty="0"/>
              <a:t>II.  Ethical &amp; Practice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879C-8065-E2B3-344F-C8A07EF0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8186" y="1658143"/>
            <a:ext cx="9905999" cy="3541714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/>
              <a:t>Documentation</a:t>
            </a:r>
          </a:p>
          <a:p>
            <a:pPr lvl="1"/>
            <a:r>
              <a:rPr lang="en-US" sz="3200" dirty="0"/>
              <a:t>Calendaring</a:t>
            </a:r>
          </a:p>
          <a:p>
            <a:pPr lvl="1"/>
            <a:r>
              <a:rPr lang="en-US" sz="3200" dirty="0"/>
              <a:t>Advice</a:t>
            </a:r>
          </a:p>
          <a:p>
            <a:pPr lvl="1"/>
            <a:r>
              <a:rPr lang="en-US" sz="3200" dirty="0"/>
              <a:t>Screening Clients</a:t>
            </a:r>
          </a:p>
          <a:p>
            <a:pPr lvl="1"/>
            <a:r>
              <a:rPr lang="en-US" sz="3200" dirty="0"/>
              <a:t>Conflicts</a:t>
            </a:r>
          </a:p>
          <a:p>
            <a:pPr lvl="1"/>
            <a:r>
              <a:rPr lang="en-US" sz="3200" dirty="0"/>
              <a:t>Fees</a:t>
            </a:r>
          </a:p>
          <a:p>
            <a:pPr lvl="1"/>
            <a:endParaRPr lang="en-US" sz="3200" dirty="0"/>
          </a:p>
          <a:p>
            <a:pPr lvl="1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07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1EBA-345A-BE70-46DA-54D6BAFC7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317" y="0"/>
            <a:ext cx="9905998" cy="1478570"/>
          </a:xfrm>
        </p:spPr>
        <p:txBody>
          <a:bodyPr/>
          <a:lstStyle/>
          <a:p>
            <a:r>
              <a:rPr lang="en-US" dirty="0"/>
              <a:t>Importance of documentation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1879C-8065-E2B3-344F-C8A07EF08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272209"/>
            <a:ext cx="9905999" cy="5138530"/>
          </a:xfrm>
        </p:spPr>
        <p:txBody>
          <a:bodyPr>
            <a:noAutofit/>
          </a:bodyPr>
          <a:lstStyle/>
          <a:p>
            <a:pPr lvl="1"/>
            <a:r>
              <a:rPr lang="en-US" sz="2800" dirty="0"/>
              <a:t>Intake</a:t>
            </a:r>
          </a:p>
          <a:p>
            <a:pPr lvl="1"/>
            <a:r>
              <a:rPr lang="en-US" sz="2800" dirty="0"/>
              <a:t>Engagement</a:t>
            </a:r>
          </a:p>
          <a:p>
            <a:pPr lvl="1"/>
            <a:r>
              <a:rPr lang="en-US" sz="2800" dirty="0"/>
              <a:t>Conflicts</a:t>
            </a:r>
          </a:p>
          <a:p>
            <a:pPr lvl="1"/>
            <a:r>
              <a:rPr lang="en-US" sz="2800" dirty="0"/>
              <a:t>Client-Required Actions/</a:t>
            </a:r>
            <a:r>
              <a:rPr lang="en-US" sz="2800" dirty="0" err="1"/>
              <a:t>Expections</a:t>
            </a:r>
            <a:endParaRPr lang="en-US" sz="2800" dirty="0"/>
          </a:p>
          <a:p>
            <a:pPr lvl="1"/>
            <a:r>
              <a:rPr lang="en-US" sz="2800" dirty="0"/>
              <a:t>Advice</a:t>
            </a:r>
          </a:p>
          <a:p>
            <a:pPr lvl="1"/>
            <a:r>
              <a:rPr lang="en-US" sz="2800" dirty="0"/>
              <a:t>Oral communications</a:t>
            </a:r>
          </a:p>
          <a:p>
            <a:pPr lvl="1"/>
            <a:r>
              <a:rPr lang="en-US" sz="2800" dirty="0"/>
              <a:t>Settlement offers/negotiations</a:t>
            </a:r>
          </a:p>
          <a:p>
            <a:pPr lvl="1"/>
            <a:r>
              <a:rPr lang="en-US" sz="2800" dirty="0"/>
              <a:t>Withdrawal, Termination or Conclusion of Representation</a:t>
            </a:r>
          </a:p>
        </p:txBody>
      </p:sp>
    </p:spTree>
    <p:extLst>
      <p:ext uri="{BB962C8B-B14F-4D97-AF65-F5344CB8AC3E}">
        <p14:creationId xmlns:p14="http://schemas.microsoft.com/office/powerpoint/2010/main" val="2995564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F6DF-7CC8-F188-429E-3FECD05D1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362" y="327991"/>
            <a:ext cx="9905998" cy="1478570"/>
          </a:xfrm>
        </p:spPr>
        <p:txBody>
          <a:bodyPr/>
          <a:lstStyle/>
          <a:p>
            <a:r>
              <a:rPr lang="en-US" dirty="0"/>
              <a:t>Calendaring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2D7E3-198D-B64B-A45C-0C688B5B2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819" y="1488509"/>
            <a:ext cx="8718205" cy="4892413"/>
          </a:xfrm>
        </p:spPr>
        <p:txBody>
          <a:bodyPr>
            <a:normAutofit/>
          </a:bodyPr>
          <a:lstStyle/>
          <a:p>
            <a:r>
              <a:rPr lang="en-US" sz="2800" dirty="0"/>
              <a:t>Immediate Entry</a:t>
            </a:r>
          </a:p>
          <a:p>
            <a:r>
              <a:rPr lang="en-US" sz="2800" dirty="0"/>
              <a:t>Dual Entry</a:t>
            </a:r>
          </a:p>
          <a:p>
            <a:r>
              <a:rPr lang="en-US" sz="2800" dirty="0"/>
              <a:t>Backup</a:t>
            </a:r>
          </a:p>
          <a:p>
            <a:r>
              <a:rPr lang="en-US" sz="2800" dirty="0"/>
              <a:t>Scheduling Reminders in Advance</a:t>
            </a:r>
          </a:p>
          <a:p>
            <a:r>
              <a:rPr lang="en-US" sz="2800" dirty="0"/>
              <a:t>Time Management </a:t>
            </a:r>
          </a:p>
          <a:p>
            <a:pPr lvl="1"/>
            <a:r>
              <a:rPr lang="en-US" sz="2800" dirty="0"/>
              <a:t>Rushed Work</a:t>
            </a:r>
          </a:p>
          <a:p>
            <a:pPr lvl="1"/>
            <a:r>
              <a:rPr lang="en-US" sz="2800" dirty="0"/>
              <a:t>Inadequacy</a:t>
            </a:r>
          </a:p>
        </p:txBody>
      </p:sp>
    </p:spTree>
    <p:extLst>
      <p:ext uri="{BB962C8B-B14F-4D97-AF65-F5344CB8AC3E}">
        <p14:creationId xmlns:p14="http://schemas.microsoft.com/office/powerpoint/2010/main" val="139136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91D4F-B74F-7433-4DB6-9223844E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592" y="-57827"/>
            <a:ext cx="9905998" cy="1478570"/>
          </a:xfrm>
        </p:spPr>
        <p:txBody>
          <a:bodyPr/>
          <a:lstStyle/>
          <a:p>
            <a:r>
              <a:rPr lang="en-US" dirty="0"/>
              <a:t>Advice Given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EC8AA-06B7-09C0-4954-7F731D89D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974" y="1292086"/>
            <a:ext cx="9226826" cy="4542183"/>
          </a:xfrm>
        </p:spPr>
        <p:txBody>
          <a:bodyPr>
            <a:noAutofit/>
          </a:bodyPr>
          <a:lstStyle/>
          <a:p>
            <a:r>
              <a:rPr lang="en-US" sz="2800" dirty="0"/>
              <a:t>Document</a:t>
            </a:r>
          </a:p>
          <a:p>
            <a:r>
              <a:rPr lang="en-US" sz="2800" dirty="0"/>
              <a:t>Who’s the Client?</a:t>
            </a:r>
          </a:p>
          <a:p>
            <a:pPr lvl="1"/>
            <a:r>
              <a:rPr lang="en-US" sz="2800" dirty="0"/>
              <a:t>Avoid giving advice to non-clients</a:t>
            </a:r>
          </a:p>
          <a:p>
            <a:pPr lvl="1"/>
            <a:r>
              <a:rPr lang="en-US" sz="2800" dirty="0"/>
              <a:t>Piggy-backers</a:t>
            </a:r>
          </a:p>
          <a:p>
            <a:r>
              <a:rPr lang="en-US" sz="2800" dirty="0"/>
              <a:t>Qualify Advice</a:t>
            </a:r>
          </a:p>
          <a:p>
            <a:pPr lvl="1"/>
            <a:r>
              <a:rPr lang="en-US" sz="2800" dirty="0"/>
              <a:t>Uncertainty in Law</a:t>
            </a:r>
          </a:p>
          <a:p>
            <a:pPr lvl="2"/>
            <a:r>
              <a:rPr lang="en-US" sz="2800" dirty="0"/>
              <a:t>New Rulings </a:t>
            </a:r>
          </a:p>
          <a:p>
            <a:pPr lvl="2"/>
            <a:r>
              <a:rPr lang="en-US" sz="2800" dirty="0"/>
              <a:t>Jurisdictional Splits</a:t>
            </a:r>
          </a:p>
        </p:txBody>
      </p:sp>
    </p:spTree>
    <p:extLst>
      <p:ext uri="{BB962C8B-B14F-4D97-AF65-F5344CB8AC3E}">
        <p14:creationId xmlns:p14="http://schemas.microsoft.com/office/powerpoint/2010/main" val="1284613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7D1E2-5E09-74FA-7380-947D51948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804" y="399857"/>
            <a:ext cx="9905998" cy="1478570"/>
          </a:xfrm>
        </p:spPr>
        <p:txBody>
          <a:bodyPr/>
          <a:lstStyle/>
          <a:p>
            <a:r>
              <a:rPr lang="en-US" dirty="0"/>
              <a:t>Advice given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2EC00-7410-E193-5BB1-63AF7BAC6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221" y="1878427"/>
            <a:ext cx="9905999" cy="3541714"/>
          </a:xfrm>
        </p:spPr>
        <p:txBody>
          <a:bodyPr/>
          <a:lstStyle/>
          <a:p>
            <a:pPr lvl="1"/>
            <a:r>
              <a:rPr lang="en-US" sz="2800" dirty="0"/>
              <a:t>Juries and judges</a:t>
            </a:r>
          </a:p>
          <a:p>
            <a:pPr lvl="1"/>
            <a:r>
              <a:rPr lang="en-US" sz="2800" dirty="0"/>
              <a:t>Probabilities and Predictions</a:t>
            </a:r>
          </a:p>
          <a:p>
            <a:pPr lvl="1"/>
            <a:r>
              <a:rPr lang="en-US" sz="2800" dirty="0"/>
              <a:t>New Evidence</a:t>
            </a:r>
          </a:p>
          <a:p>
            <a:pPr lvl="1"/>
            <a:r>
              <a:rPr lang="en-US" sz="2800" dirty="0"/>
              <a:t>Over- Promising</a:t>
            </a:r>
          </a:p>
          <a:p>
            <a:pPr lvl="1"/>
            <a:r>
              <a:rPr lang="en-US" sz="2800" dirty="0"/>
              <a:t>Differing Recollections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23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BF42F-99DB-D598-DA5F-07183271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498" y="338083"/>
            <a:ext cx="9905998" cy="992657"/>
          </a:xfrm>
        </p:spPr>
        <p:txBody>
          <a:bodyPr/>
          <a:lstStyle/>
          <a:p>
            <a:r>
              <a:rPr lang="en-US" dirty="0"/>
              <a:t>Screen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441B3-D673-5BB6-5BC1-F87DAB1A7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887" y="1380436"/>
            <a:ext cx="8236226" cy="5080000"/>
          </a:xfrm>
        </p:spPr>
        <p:txBody>
          <a:bodyPr>
            <a:noAutofit/>
          </a:bodyPr>
          <a:lstStyle/>
          <a:p>
            <a:r>
              <a:rPr lang="en-US" sz="2800" dirty="0"/>
              <a:t>Hard to reject $$$</a:t>
            </a:r>
          </a:p>
          <a:p>
            <a:r>
              <a:rPr lang="en-US" sz="2800" dirty="0"/>
              <a:t>Scope of Practice (</a:t>
            </a:r>
            <a:r>
              <a:rPr lang="en-US" sz="2800" dirty="0" err="1"/>
              <a:t>bandwith</a:t>
            </a:r>
            <a:r>
              <a:rPr lang="en-US" sz="2800" dirty="0"/>
              <a:t>, competence)</a:t>
            </a:r>
          </a:p>
          <a:p>
            <a:r>
              <a:rPr lang="en-US" sz="2800" dirty="0"/>
              <a:t>Mentors/Co-counsel</a:t>
            </a:r>
          </a:p>
          <a:p>
            <a:r>
              <a:rPr lang="en-US" sz="2800" dirty="0"/>
              <a:t>Client’s Resources (financial &amp; evidentiary)</a:t>
            </a:r>
          </a:p>
          <a:p>
            <a:r>
              <a:rPr lang="en-US" sz="2800" dirty="0"/>
              <a:t>Client’s Expectations (“slam dunk” v. principle)</a:t>
            </a:r>
          </a:p>
          <a:p>
            <a:r>
              <a:rPr lang="en-US" sz="2800" dirty="0"/>
              <a:t>Illegal Business</a:t>
            </a:r>
          </a:p>
          <a:p>
            <a:r>
              <a:rPr lang="en-US" sz="2800" dirty="0"/>
              <a:t>Red Flags</a:t>
            </a:r>
          </a:p>
          <a:p>
            <a:r>
              <a:rPr lang="en-US" sz="2800" dirty="0"/>
              <a:t>Terminate</a:t>
            </a:r>
          </a:p>
        </p:txBody>
      </p:sp>
    </p:spTree>
    <p:extLst>
      <p:ext uri="{BB962C8B-B14F-4D97-AF65-F5344CB8AC3E}">
        <p14:creationId xmlns:p14="http://schemas.microsoft.com/office/powerpoint/2010/main" val="10260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ACC9-35AB-BCC5-6FD3-4DA946F81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(insert slide with Witcher/Mike picture)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9AAF-D941-E53F-FFE0-E35AC287D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4">
            <a:extLst>
              <a:ext uri="{FF2B5EF4-FFF2-40B4-BE49-F238E27FC236}">
                <a16:creationId xmlns:a16="http://schemas.microsoft.com/office/drawing/2014/main" id="{8B1FA761-29D6-7ACA-9492-0A981179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1" y="550099"/>
            <a:ext cx="10236199" cy="59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695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D660B-7C8B-9146-4D2F-BCC899F8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222" y="0"/>
            <a:ext cx="9905998" cy="1478570"/>
          </a:xfrm>
        </p:spPr>
        <p:txBody>
          <a:bodyPr/>
          <a:lstStyle/>
          <a:p>
            <a:r>
              <a:rPr lang="en-US" dirty="0"/>
              <a:t>Conflicts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5464B-6DB8-8EA2-4B36-BC96FB4A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5446" y="1136304"/>
            <a:ext cx="6799953" cy="3541714"/>
          </a:xfrm>
        </p:spPr>
        <p:txBody>
          <a:bodyPr>
            <a:noAutofit/>
          </a:bodyPr>
          <a:lstStyle/>
          <a:p>
            <a:r>
              <a:rPr lang="en-US" sz="2800" dirty="0"/>
              <a:t>Potential conflicts prior to representation</a:t>
            </a:r>
          </a:p>
          <a:p>
            <a:r>
              <a:rPr lang="en-US" sz="2800" dirty="0"/>
              <a:t>May arise later</a:t>
            </a:r>
          </a:p>
          <a:p>
            <a:r>
              <a:rPr lang="en-US" sz="2800" dirty="0"/>
              <a:t>Consents and Waivers</a:t>
            </a:r>
          </a:p>
          <a:p>
            <a:r>
              <a:rPr lang="en-US" sz="2800" dirty="0"/>
              <a:t>Types of conflicts</a:t>
            </a:r>
          </a:p>
          <a:p>
            <a:pPr lvl="1"/>
            <a:r>
              <a:rPr lang="en-US" sz="2800" dirty="0"/>
              <a:t>Multi-party</a:t>
            </a:r>
          </a:p>
          <a:p>
            <a:pPr lvl="1"/>
            <a:r>
              <a:rPr lang="en-US" sz="2800" dirty="0"/>
              <a:t>Entity/constituent</a:t>
            </a:r>
          </a:p>
          <a:p>
            <a:pPr lvl="1"/>
            <a:r>
              <a:rPr lang="en-US" sz="2800" dirty="0"/>
              <a:t>Family</a:t>
            </a:r>
          </a:p>
          <a:p>
            <a:pPr lvl="1"/>
            <a:r>
              <a:rPr lang="en-US" sz="2800" dirty="0"/>
              <a:t>Prior work</a:t>
            </a:r>
          </a:p>
          <a:p>
            <a:pPr lvl="1"/>
            <a:r>
              <a:rPr lang="en-US" sz="2800" dirty="0"/>
              <a:t>Business Interests</a:t>
            </a:r>
          </a:p>
        </p:txBody>
      </p:sp>
    </p:spTree>
    <p:extLst>
      <p:ext uri="{BB962C8B-B14F-4D97-AF65-F5344CB8AC3E}">
        <p14:creationId xmlns:p14="http://schemas.microsoft.com/office/powerpoint/2010/main" val="333631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B62E-2F28-C02D-E594-42DE81C3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161" y="0"/>
            <a:ext cx="9905998" cy="1123121"/>
          </a:xfrm>
        </p:spPr>
        <p:txBody>
          <a:bodyPr/>
          <a:lstStyle/>
          <a:p>
            <a:r>
              <a:rPr lang="en-US" dirty="0"/>
              <a:t>Fee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AE97-859C-B840-6D08-D6AC31847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4838" y="1003851"/>
            <a:ext cx="6322875" cy="3544958"/>
          </a:xfrm>
        </p:spPr>
        <p:txBody>
          <a:bodyPr>
            <a:noAutofit/>
          </a:bodyPr>
          <a:lstStyle/>
          <a:p>
            <a:r>
              <a:rPr lang="en-US" sz="2800" dirty="0"/>
              <a:t>New contract for each new matter</a:t>
            </a:r>
          </a:p>
          <a:p>
            <a:r>
              <a:rPr lang="en-US" sz="2800" dirty="0"/>
              <a:t>Descriptive billings</a:t>
            </a:r>
          </a:p>
          <a:p>
            <a:r>
              <a:rPr lang="en-US" sz="2800" dirty="0"/>
              <a:t>Bill achievable amounts</a:t>
            </a:r>
          </a:p>
          <a:p>
            <a:r>
              <a:rPr lang="en-US" sz="2800" dirty="0"/>
              <a:t>Avoid making expenses as profit centers</a:t>
            </a:r>
          </a:p>
          <a:p>
            <a:r>
              <a:rPr lang="en-US" sz="2800" dirty="0"/>
              <a:t>Altering fee agreements mid-representation</a:t>
            </a:r>
          </a:p>
          <a:p>
            <a:r>
              <a:rPr lang="en-US" sz="2800" dirty="0"/>
              <a:t>Consider partial refunds</a:t>
            </a:r>
          </a:p>
          <a:p>
            <a:r>
              <a:rPr lang="en-US" sz="2800" dirty="0"/>
              <a:t>Compulsory counterclaim</a:t>
            </a:r>
          </a:p>
          <a:p>
            <a:r>
              <a:rPr lang="en-US" sz="2800" dirty="0"/>
              <a:t>Disgorgement of fees excluded</a:t>
            </a:r>
          </a:p>
        </p:txBody>
      </p:sp>
    </p:spTree>
    <p:extLst>
      <p:ext uri="{BB962C8B-B14F-4D97-AF65-F5344CB8AC3E}">
        <p14:creationId xmlns:p14="http://schemas.microsoft.com/office/powerpoint/2010/main" val="934766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E038F-D921-1C0E-D0AE-9C7EDEBD8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135" y="0"/>
            <a:ext cx="9905998" cy="1478570"/>
          </a:xfrm>
        </p:spPr>
        <p:txBody>
          <a:bodyPr/>
          <a:lstStyle/>
          <a:p>
            <a:r>
              <a:rPr lang="en-US" dirty="0"/>
              <a:t>III.  Emerging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21FA-4A71-1951-01BB-56DB77784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4390" y="1478570"/>
            <a:ext cx="8837475" cy="3541714"/>
          </a:xfrm>
        </p:spPr>
        <p:txBody>
          <a:bodyPr>
            <a:noAutofit/>
          </a:bodyPr>
          <a:lstStyle/>
          <a:p>
            <a:r>
              <a:rPr lang="en-US" sz="2800" dirty="0"/>
              <a:t>Remote work</a:t>
            </a:r>
          </a:p>
          <a:p>
            <a:pPr lvl="1"/>
            <a:r>
              <a:rPr lang="en-US" sz="2800" dirty="0"/>
              <a:t>Concerns about protecting client confidentiality in a digital world</a:t>
            </a:r>
          </a:p>
          <a:p>
            <a:pPr lvl="1"/>
            <a:r>
              <a:rPr lang="en-US" sz="2800" dirty="0"/>
              <a:t>Concerns with increased use of video conferencing</a:t>
            </a:r>
          </a:p>
          <a:p>
            <a:pPr lvl="1"/>
            <a:r>
              <a:rPr lang="en-US" sz="2800" dirty="0"/>
              <a:t>Concerns with security and use of shared networks</a:t>
            </a:r>
          </a:p>
          <a:p>
            <a:pPr lvl="1"/>
            <a:r>
              <a:rPr lang="en-US" sz="2800" dirty="0"/>
              <a:t>Location of physical files in two or more sites</a:t>
            </a:r>
          </a:p>
          <a:p>
            <a:pPr lvl="1"/>
            <a:r>
              <a:rPr lang="en-US" sz="2800" dirty="0"/>
              <a:t>Rules governing attorney practice out-of-state (unauthorized practice of law?)</a:t>
            </a:r>
          </a:p>
        </p:txBody>
      </p:sp>
    </p:spTree>
    <p:extLst>
      <p:ext uri="{BB962C8B-B14F-4D97-AF65-F5344CB8AC3E}">
        <p14:creationId xmlns:p14="http://schemas.microsoft.com/office/powerpoint/2010/main" val="3561439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81F3C-48F0-8D2E-13B1-66048344E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91" y="71866"/>
            <a:ext cx="9905998" cy="1478570"/>
          </a:xfrm>
        </p:spPr>
        <p:txBody>
          <a:bodyPr/>
          <a:lstStyle/>
          <a:p>
            <a:r>
              <a:rPr lang="en-US" dirty="0"/>
              <a:t>III.  Emerging issues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DCAF8-C3F0-ACD9-F2E0-88E7B66CF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2570" y="1394721"/>
            <a:ext cx="8320640" cy="3541714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Technology issues</a:t>
            </a:r>
          </a:p>
          <a:p>
            <a:pPr lvl="1"/>
            <a:r>
              <a:rPr lang="en-US" sz="2800" dirty="0"/>
              <a:t>Ethical use of AI</a:t>
            </a:r>
          </a:p>
          <a:p>
            <a:pPr lvl="1"/>
            <a:r>
              <a:rPr lang="en-US" sz="2800" dirty="0"/>
              <a:t>Protection against hacks and phishing</a:t>
            </a:r>
          </a:p>
          <a:p>
            <a:pPr lvl="1"/>
            <a:r>
              <a:rPr lang="en-US" sz="2800" dirty="0"/>
              <a:t>Document storage obligations in paperless world</a:t>
            </a:r>
          </a:p>
          <a:p>
            <a:pPr lvl="1"/>
            <a:r>
              <a:rPr lang="en-US" sz="2800" dirty="0" err="1"/>
              <a:t>Icloud</a:t>
            </a:r>
            <a:r>
              <a:rPr lang="en-US" sz="2800" dirty="0"/>
              <a:t> storage and confidentiality</a:t>
            </a:r>
          </a:p>
          <a:p>
            <a:pPr lvl="1"/>
            <a:r>
              <a:rPr lang="en-US" sz="2800" dirty="0"/>
              <a:t>Metadata</a:t>
            </a:r>
          </a:p>
          <a:p>
            <a:pPr lvl="1"/>
            <a:r>
              <a:rPr lang="en-US" sz="2800" dirty="0"/>
              <a:t>Computer security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33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1B648-DC3B-7329-0D6D-89D92020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 Emerging issues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4836-E33E-9A7D-655A-2098716D6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6726" y="2097088"/>
            <a:ext cx="8052284" cy="3541714"/>
          </a:xfrm>
        </p:spPr>
        <p:txBody>
          <a:bodyPr/>
          <a:lstStyle/>
          <a:p>
            <a:r>
              <a:rPr lang="en-US" sz="2800" dirty="0"/>
              <a:t>Social media and public communications</a:t>
            </a:r>
          </a:p>
          <a:p>
            <a:pPr lvl="1"/>
            <a:r>
              <a:rPr lang="en-US" sz="2800" dirty="0"/>
              <a:t>Reconciling social media postings with disciplinary rules on advertising</a:t>
            </a:r>
          </a:p>
          <a:p>
            <a:pPr lvl="1"/>
            <a:r>
              <a:rPr lang="en-US" sz="2800" dirty="0"/>
              <a:t>Responding to reviews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538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3C3D-11C4-FA66-1116-D010EDB4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161" y="81805"/>
            <a:ext cx="9443761" cy="1478570"/>
          </a:xfrm>
        </p:spPr>
        <p:txBody>
          <a:bodyPr>
            <a:normAutofit/>
          </a:bodyPr>
          <a:lstStyle/>
          <a:p>
            <a:r>
              <a:rPr lang="en-US" dirty="0"/>
              <a:t>IV.  Resources to help maintain an ethical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2993C-C3C5-A910-AE43-915E18DB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5386" y="1560375"/>
            <a:ext cx="8708266" cy="4949755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/>
              <a:t>State Bar of Texas Ethics Hotline</a:t>
            </a:r>
          </a:p>
          <a:p>
            <a:pPr lvl="1"/>
            <a:r>
              <a:rPr lang="en-US" sz="7400" dirty="0"/>
              <a:t>Contact info 800-532-3974</a:t>
            </a:r>
          </a:p>
          <a:p>
            <a:pPr lvl="1"/>
            <a:r>
              <a:rPr lang="en-US" sz="7400" dirty="0"/>
              <a:t>5,000+ calls handled annually, most returned within 24 hours</a:t>
            </a:r>
          </a:p>
          <a:p>
            <a:r>
              <a:rPr lang="en-US" sz="7400" dirty="0"/>
              <a:t>Texas Lawyers Assistance Program</a:t>
            </a:r>
          </a:p>
          <a:p>
            <a:pPr lvl="1"/>
            <a:r>
              <a:rPr lang="en-US" sz="7400" dirty="0"/>
              <a:t>1/3 of attys under 30 face alcohol/substance issues</a:t>
            </a:r>
          </a:p>
          <a:p>
            <a:pPr lvl="1"/>
            <a:r>
              <a:rPr lang="en-US" sz="7400" dirty="0"/>
              <a:t>1/4 of attys have depression</a:t>
            </a:r>
          </a:p>
          <a:p>
            <a:pPr lvl="1"/>
            <a:r>
              <a:rPr lang="en-US" sz="7400" dirty="0"/>
              <a:t>1/5 have anxiety</a:t>
            </a:r>
          </a:p>
          <a:p>
            <a:pPr lvl="1"/>
            <a:r>
              <a:rPr lang="en-US" sz="7400" dirty="0"/>
              <a:t>1/10 have considered suicide</a:t>
            </a:r>
          </a:p>
          <a:p>
            <a:pPr lvl="1"/>
            <a:r>
              <a:rPr lang="en-US" sz="7400" dirty="0"/>
              <a:t>TLAP offers confidential help to attorneys, judges, and law students</a:t>
            </a:r>
          </a:p>
          <a:p>
            <a:pPr lvl="1"/>
            <a:r>
              <a:rPr lang="en-US" sz="7400" dirty="0">
                <a:hlinkClick r:id="rId3"/>
              </a:rPr>
              <a:t>www.TLAPhelps.org</a:t>
            </a:r>
            <a:endParaRPr lang="en-US" sz="7400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705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A94C0-6FD6-FDF5-01B4-24F292672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26" y="327514"/>
            <a:ext cx="9516785" cy="1478570"/>
          </a:xfrm>
        </p:spPr>
        <p:txBody>
          <a:bodyPr/>
          <a:lstStyle/>
          <a:p>
            <a:r>
              <a:rPr lang="en-US" dirty="0"/>
              <a:t>V.  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DDA8C-13D1-9419-870C-6B0CE8DDA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5" y="2249487"/>
            <a:ext cx="9158976" cy="3541714"/>
          </a:xfrm>
        </p:spPr>
        <p:txBody>
          <a:bodyPr>
            <a:normAutofit/>
          </a:bodyPr>
          <a:lstStyle/>
          <a:p>
            <a:r>
              <a:rPr lang="en-US" sz="4000" dirty="0"/>
              <a:t>William S. Preston, Esq. and Theodore Logan, 1989</a:t>
            </a:r>
          </a:p>
        </p:txBody>
      </p:sp>
    </p:spTree>
    <p:extLst>
      <p:ext uri="{BB962C8B-B14F-4D97-AF65-F5344CB8AC3E}">
        <p14:creationId xmlns:p14="http://schemas.microsoft.com/office/powerpoint/2010/main" val="2096873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CFF37-87FE-D381-6E20-86B1ECA6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“Be excellent to each other”</a:t>
            </a:r>
          </a:p>
        </p:txBody>
      </p:sp>
      <p:pic>
        <p:nvPicPr>
          <p:cNvPr id="3074" name="Picture 3">
            <a:extLst>
              <a:ext uri="{FF2B5EF4-FFF2-40B4-BE49-F238E27FC236}">
                <a16:creationId xmlns:a16="http://schemas.microsoft.com/office/drawing/2014/main" id="{5495D158-06D8-C76A-9E49-CAB616B7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18" y="1784832"/>
            <a:ext cx="8967787" cy="48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99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2DEB-00CA-C8EC-1D01-2B932E80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Or the other way around?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53845C-7439-BA12-1B6F-7DF1BBD239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511380" y="1822000"/>
            <a:ext cx="6877317" cy="458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95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5ACC9-35AB-BCC5-6FD3-4DA946F81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249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Current references (July 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49AAF-D941-E53F-FFE0-E35AC287D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1" y="1038687"/>
            <a:ext cx="9722850" cy="5454187"/>
          </a:xfrm>
        </p:spPr>
        <p:txBody>
          <a:bodyPr>
            <a:normAutofit fontScale="77500" lnSpcReduction="20000"/>
          </a:bodyPr>
          <a:lstStyle/>
          <a:p>
            <a:r>
              <a:rPr lang="en-US" sz="3900" dirty="0"/>
              <a:t>-- “CAN’T BE TRUSTED. . .”</a:t>
            </a:r>
          </a:p>
          <a:p>
            <a:pPr marL="0" indent="0">
              <a:buNone/>
            </a:pPr>
            <a:endParaRPr lang="en-US" sz="3900" dirty="0"/>
          </a:p>
          <a:p>
            <a:r>
              <a:rPr lang="en-US" sz="3900" dirty="0"/>
              <a:t>-- “LOW INTEGRITY . . .”</a:t>
            </a:r>
          </a:p>
          <a:p>
            <a:pPr marL="0" indent="0">
              <a:buNone/>
            </a:pPr>
            <a:endParaRPr lang="en-US" sz="3900" dirty="0"/>
          </a:p>
          <a:p>
            <a:r>
              <a:rPr lang="en-US" sz="3900" dirty="0"/>
              <a:t>-- “YOU MUST BE ILLITERATE . . .”</a:t>
            </a:r>
          </a:p>
          <a:p>
            <a:endParaRPr lang="en-US" sz="3900" dirty="0"/>
          </a:p>
          <a:p>
            <a:r>
              <a:rPr lang="en-US" sz="3900" dirty="0"/>
              <a:t>-- “UNPROFESSIONAL. . .”</a:t>
            </a:r>
          </a:p>
          <a:p>
            <a:pPr marL="0" indent="0">
              <a:buNone/>
            </a:pPr>
            <a:endParaRPr lang="en-US" sz="3900" dirty="0"/>
          </a:p>
          <a:p>
            <a:r>
              <a:rPr lang="en-US" sz="3900" dirty="0"/>
              <a:t>-- “JUST PLAIN EVIL . . 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5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EE261-2A9C-F1F0-34A2-54509F851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Freebie Ethics POINTERS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035F1-CFB3-432F-674D-49DAC2C5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544715"/>
            <a:ext cx="9905999" cy="424648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“</a:t>
            </a:r>
            <a:r>
              <a:rPr lang="en-US" sz="3500" dirty="0"/>
              <a:t>Communications-with-opposing-counsel” tips for the day:  </a:t>
            </a:r>
          </a:p>
          <a:p>
            <a:pPr marL="0" indent="0">
              <a:buNone/>
            </a:pPr>
            <a:endParaRPr lang="en-US" sz="3500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b="1" dirty="0"/>
              <a:t>“When the debate is lost, slander becomes the tool of the loser.”</a:t>
            </a:r>
            <a:r>
              <a:rPr lang="en-US" sz="4400" dirty="0"/>
              <a:t> 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i="1" dirty="0"/>
              <a:t>--Socrates</a:t>
            </a:r>
            <a:endParaRPr lang="en-US" dirty="0"/>
          </a:p>
          <a:p>
            <a:pPr marL="0" indent="0" algn="ctr">
              <a:buNone/>
            </a:pPr>
            <a:r>
              <a:rPr lang="en-US" sz="4400" b="1" dirty="0"/>
              <a:t>“Don’t trust everything you read on the internet”</a:t>
            </a:r>
          </a:p>
          <a:p>
            <a:pPr marL="0" indent="0" algn="ctr">
              <a:buNone/>
            </a:pPr>
            <a:r>
              <a:rPr lang="en-US" i="1" dirty="0"/>
              <a:t>--Abraham Lincoln</a:t>
            </a:r>
          </a:p>
        </p:txBody>
      </p:sp>
    </p:spTree>
    <p:extLst>
      <p:ext uri="{BB962C8B-B14F-4D97-AF65-F5344CB8AC3E}">
        <p14:creationId xmlns:p14="http://schemas.microsoft.com/office/powerpoint/2010/main" val="98955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33A61-D495-44FE-662F-94AEBBCAF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 The Disciplinary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27C68-22EB-6943-D5A2-677692887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687" y="2249487"/>
            <a:ext cx="9526724" cy="3541714"/>
          </a:xfrm>
        </p:spPr>
        <p:txBody>
          <a:bodyPr/>
          <a:lstStyle/>
          <a:p>
            <a:r>
              <a:rPr lang="en-US" dirty="0"/>
              <a:t>Summary of the Texas Disciplinary Rules of Conduct </a:t>
            </a:r>
          </a:p>
        </p:txBody>
      </p:sp>
    </p:spTree>
    <p:extLst>
      <p:ext uri="{BB962C8B-B14F-4D97-AF65-F5344CB8AC3E}">
        <p14:creationId xmlns:p14="http://schemas.microsoft.com/office/powerpoint/2010/main" val="311917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10FCE-4373-4E28-6CC8-99DE0B4AC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57909"/>
            <a:ext cx="10684565" cy="1478570"/>
          </a:xfrm>
        </p:spPr>
        <p:txBody>
          <a:bodyPr>
            <a:normAutofit/>
          </a:bodyPr>
          <a:lstStyle/>
          <a:p>
            <a:r>
              <a:rPr lang="en-US" dirty="0"/>
              <a:t>A.  Preliminary steps in process: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F237C-5FDF-AC67-8B37-8361E9A08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164" y="1333493"/>
            <a:ext cx="10217428" cy="5028059"/>
          </a:xfrm>
        </p:spPr>
        <p:txBody>
          <a:bodyPr>
            <a:normAutofit fontScale="92500"/>
          </a:bodyPr>
          <a:lstStyle/>
          <a:p>
            <a:r>
              <a:rPr lang="en-US" dirty="0"/>
              <a:t>A writing is filed with CDC</a:t>
            </a:r>
          </a:p>
          <a:p>
            <a:r>
              <a:rPr lang="en-US" dirty="0"/>
              <a:t>Filing is classified as “complaint” or “inquiry”</a:t>
            </a:r>
          </a:p>
          <a:p>
            <a:pPr lvl="1"/>
            <a:r>
              <a:rPr lang="en-US" dirty="0"/>
              <a:t>“Complaint” is a filing that, on its face, screening, or a preliminary investigation, alleges “Professional Misconduct” (i.e., conduct that violates at least one of the Texas Rules of Disciplinary Procedure (TRDP 1.06(G))</a:t>
            </a:r>
          </a:p>
          <a:p>
            <a:pPr lvl="1"/>
            <a:r>
              <a:rPr lang="en-US" dirty="0"/>
              <a:t>“Inquiry” is a filing that does not appear to set forth conduct that violates a rule (TRDP 1.06(T))</a:t>
            </a:r>
          </a:p>
          <a:p>
            <a:pPr lvl="1"/>
            <a:r>
              <a:rPr lang="en-US" dirty="0"/>
              <a:t>“Discretionary Referrals” involve grievances alleging minor misconduct that may be referred to the Client Attorney Assistance Program (TRDP 1.06(M)).</a:t>
            </a:r>
          </a:p>
          <a:p>
            <a:r>
              <a:rPr lang="en-US" dirty="0"/>
              <a:t>If classified as “inquiry,” matter is dismissed subject to appeal	</a:t>
            </a:r>
          </a:p>
          <a:p>
            <a:r>
              <a:rPr lang="en-US" dirty="0"/>
              <a:t>If classified as “complaint,” then the matter proceeds</a:t>
            </a:r>
          </a:p>
          <a:p>
            <a:r>
              <a:rPr lang="en-US" dirty="0"/>
              <a:t>Vast majority of filings are dismissed at this stage</a:t>
            </a:r>
          </a:p>
        </p:txBody>
      </p:sp>
    </p:spTree>
    <p:extLst>
      <p:ext uri="{BB962C8B-B14F-4D97-AF65-F5344CB8AC3E}">
        <p14:creationId xmlns:p14="http://schemas.microsoft.com/office/powerpoint/2010/main" val="232883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F9EA-E81E-38FE-4AD6-E5B820FD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54878"/>
            <a:ext cx="9905998" cy="1336571"/>
          </a:xfrm>
        </p:spPr>
        <p:txBody>
          <a:bodyPr/>
          <a:lstStyle/>
          <a:p>
            <a:r>
              <a:rPr lang="en-US" dirty="0"/>
              <a:t>A. Classification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541C6-51DC-849D-AF9A-340D1C714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122" y="1342362"/>
            <a:ext cx="10515600" cy="50014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Once classified as a “complaint, CDC gives respondent a copy of complaint and requests a response within 30 days.</a:t>
            </a:r>
          </a:p>
          <a:p>
            <a:r>
              <a:rPr lang="en-US" dirty="0"/>
              <a:t>CDC then conducts a “just cause” investigation (TRDP 2.12)</a:t>
            </a:r>
          </a:p>
          <a:p>
            <a:pPr lvl="1"/>
            <a:r>
              <a:rPr lang="en-US" dirty="0"/>
              <a:t>“Just Cause”:  induces a reasonably intelligent and prudent person to believe respondent engaged in Professional Misconduct requiring sanctions or suffers a disability requiring suspension/probation (TRDP 1.06(Z))</a:t>
            </a:r>
          </a:p>
          <a:p>
            <a:r>
              <a:rPr lang="en-US" dirty="0"/>
              <a:t>If CDC does not find “just cause,” case is referred to summary disposition panel</a:t>
            </a:r>
          </a:p>
          <a:p>
            <a:pPr lvl="1"/>
            <a:r>
              <a:rPr lang="en-US" dirty="0"/>
              <a:t>SDP will decide whether case should proceed or be dismissed</a:t>
            </a:r>
          </a:p>
          <a:p>
            <a:pPr lvl="1"/>
            <a:r>
              <a:rPr lang="en-US" dirty="0"/>
              <a:t>No appeal from SDP ruling</a:t>
            </a:r>
          </a:p>
          <a:p>
            <a:r>
              <a:rPr lang="en-US" dirty="0"/>
              <a:t>To find just cause, CDC may set investigative hearing before local panel</a:t>
            </a:r>
          </a:p>
          <a:p>
            <a:pPr lvl="1"/>
            <a:r>
              <a:rPr lang="en-US" dirty="0"/>
              <a:t>Result will be dismissal, agreed sanction, or litigation</a:t>
            </a:r>
          </a:p>
        </p:txBody>
      </p:sp>
    </p:spTree>
    <p:extLst>
      <p:ext uri="{BB962C8B-B14F-4D97-AF65-F5344CB8AC3E}">
        <p14:creationId xmlns:p14="http://schemas.microsoft.com/office/powerpoint/2010/main" val="59510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5D7E2-7C49-00D5-213C-C66255A2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478570"/>
          </a:xfrm>
        </p:spPr>
        <p:txBody>
          <a:bodyPr>
            <a:normAutofit/>
          </a:bodyPr>
          <a:lstStyle/>
          <a:p>
            <a:r>
              <a:rPr lang="en-US" dirty="0"/>
              <a:t>B.  Practical Pointers upon “complaint” designation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14235-52E6-2CF1-4CD9-C969DA276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9" y="1478570"/>
            <a:ext cx="9427333" cy="4300400"/>
          </a:xfrm>
        </p:spPr>
        <p:txBody>
          <a:bodyPr>
            <a:noAutofit/>
          </a:bodyPr>
          <a:lstStyle/>
          <a:p>
            <a:r>
              <a:rPr lang="en-US" sz="2600" dirty="0"/>
              <a:t>Consider getting counsel (often covered by legal malpractice insurance)</a:t>
            </a:r>
          </a:p>
          <a:p>
            <a:r>
              <a:rPr lang="en-US" sz="2600" u="sng" dirty="0"/>
              <a:t>RESPOND TO CORRESPONDENCE FROM CDC!!!</a:t>
            </a:r>
          </a:p>
          <a:p>
            <a:pPr lvl="1"/>
            <a:r>
              <a:rPr lang="en-US" sz="2600" dirty="0"/>
              <a:t>Failure to do so constitutes an independent </a:t>
            </a:r>
            <a:r>
              <a:rPr lang="en-US" sz="2600" dirty="0" err="1"/>
              <a:t>grievable</a:t>
            </a:r>
            <a:r>
              <a:rPr lang="en-US" sz="2600" dirty="0"/>
              <a:t> offense (TRDP 8.04(8))</a:t>
            </a:r>
          </a:p>
          <a:p>
            <a:pPr lvl="1"/>
            <a:r>
              <a:rPr lang="en-US" sz="2600" i="1" dirty="0"/>
              <a:t>In other jurisdictions, failure to respond = automatic suspension</a:t>
            </a:r>
          </a:p>
          <a:p>
            <a:r>
              <a:rPr lang="en-US" sz="2600" dirty="0"/>
              <a:t>Work/communicate with CDC staff</a:t>
            </a:r>
          </a:p>
          <a:p>
            <a:pPr lvl="1"/>
            <a:r>
              <a:rPr lang="en-US" sz="2600" dirty="0"/>
              <a:t>CDC staff seeks to work with counsel to resolve complaints short of full-blown litigated proceedings</a:t>
            </a:r>
          </a:p>
        </p:txBody>
      </p:sp>
    </p:spTree>
    <p:extLst>
      <p:ext uri="{BB962C8B-B14F-4D97-AF65-F5344CB8AC3E}">
        <p14:creationId xmlns:p14="http://schemas.microsoft.com/office/powerpoint/2010/main" val="81335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1333</TotalTime>
  <Words>1135</Words>
  <Application>Microsoft Office PowerPoint</Application>
  <PresentationFormat>Widescreen</PresentationFormat>
  <Paragraphs>198</Paragraphs>
  <Slides>27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Tw Cen MT</vt:lpstr>
      <vt:lpstr>Circuit</vt:lpstr>
      <vt:lpstr> ETHICS  BETWEEN The Devil  and the Deep Blue Sea </vt:lpstr>
      <vt:lpstr>(insert slide with Witcher/Mike picture)</vt:lpstr>
      <vt:lpstr>Or the other way around?</vt:lpstr>
      <vt:lpstr>Current references (July 2023)</vt:lpstr>
      <vt:lpstr>Freebie Ethics POINTERS </vt:lpstr>
      <vt:lpstr>I.  The Disciplinary Process</vt:lpstr>
      <vt:lpstr>A.  Preliminary steps in process: Classification</vt:lpstr>
      <vt:lpstr>A. Classification (cont.)</vt:lpstr>
      <vt:lpstr>B.  Practical Pointers upon “complaint” designation </vt:lpstr>
      <vt:lpstr>C.  Resolution of “Complaints”</vt:lpstr>
      <vt:lpstr>D.  End results of complaint prosecutions</vt:lpstr>
      <vt:lpstr>E.  Common complaints that make it to CFLD</vt:lpstr>
      <vt:lpstr>The Grievance Process Wrap-up </vt:lpstr>
      <vt:lpstr>II.  Ethical &amp; Practice tips</vt:lpstr>
      <vt:lpstr>Importance of documentation</vt:lpstr>
      <vt:lpstr>Calendaring</vt:lpstr>
      <vt:lpstr>Advice Given</vt:lpstr>
      <vt:lpstr>Advice given cont.</vt:lpstr>
      <vt:lpstr>Screen Clients</vt:lpstr>
      <vt:lpstr>Conflicts</vt:lpstr>
      <vt:lpstr>Fee Issues</vt:lpstr>
      <vt:lpstr>III.  Emerging issues</vt:lpstr>
      <vt:lpstr>III.  Emerging issues (cont.)</vt:lpstr>
      <vt:lpstr>III.  Emerging issues (cont.)</vt:lpstr>
      <vt:lpstr>IV.  Resources to help maintain an ethical practice</vt:lpstr>
      <vt:lpstr>V.  Wrapping it up</vt:lpstr>
      <vt:lpstr>“Be excellent to each other”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Devil and the Deep Blue Sea</dc:title>
  <dc:creator>Mike Truesdale</dc:creator>
  <cp:lastModifiedBy>Mike Truesdale</cp:lastModifiedBy>
  <cp:revision>11</cp:revision>
  <cp:lastPrinted>2023-07-28T19:57:28Z</cp:lastPrinted>
  <dcterms:created xsi:type="dcterms:W3CDTF">2023-07-20T14:13:05Z</dcterms:created>
  <dcterms:modified xsi:type="dcterms:W3CDTF">2023-07-30T21:58:46Z</dcterms:modified>
</cp:coreProperties>
</file>