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4" r:id="rId1"/>
    <p:sldMasterId id="2147483906" r:id="rId2"/>
    <p:sldMasterId id="2147483918" r:id="rId3"/>
  </p:sldMasterIdLst>
  <p:notesMasterIdLst>
    <p:notesMasterId r:id="rId29"/>
  </p:notesMasterIdLst>
  <p:handoutMasterIdLst>
    <p:handoutMasterId r:id="rId30"/>
  </p:handoutMasterIdLst>
  <p:sldIdLst>
    <p:sldId id="596" r:id="rId4"/>
    <p:sldId id="681" r:id="rId5"/>
    <p:sldId id="1259" r:id="rId6"/>
    <p:sldId id="611" r:id="rId7"/>
    <p:sldId id="1263" r:id="rId8"/>
    <p:sldId id="1266" r:id="rId9"/>
    <p:sldId id="1241" r:id="rId10"/>
    <p:sldId id="646" r:id="rId11"/>
    <p:sldId id="1265" r:id="rId12"/>
    <p:sldId id="1243" r:id="rId13"/>
    <p:sldId id="1247" r:id="rId14"/>
    <p:sldId id="1271" r:id="rId15"/>
    <p:sldId id="1249" r:id="rId16"/>
    <p:sldId id="1251" r:id="rId17"/>
    <p:sldId id="1252" r:id="rId18"/>
    <p:sldId id="1254" r:id="rId19"/>
    <p:sldId id="1255" r:id="rId20"/>
    <p:sldId id="1260" r:id="rId21"/>
    <p:sldId id="1262" r:id="rId22"/>
    <p:sldId id="1257" r:id="rId23"/>
    <p:sldId id="1258" r:id="rId24"/>
    <p:sldId id="1276" r:id="rId25"/>
    <p:sldId id="1274" r:id="rId26"/>
    <p:sldId id="1273" r:id="rId27"/>
    <p:sldId id="1275" r:id="rId28"/>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CB38"/>
    <a:srgbClr val="EFF6E8"/>
    <a:srgbClr val="FF9933"/>
    <a:srgbClr val="FF6600"/>
    <a:srgbClr val="993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2838BEF-8BB2-4498-84A7-C5851F593DF1}" styleName="Medium Style 4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7" autoAdjust="0"/>
    <p:restoredTop sz="94712" autoAdjust="0"/>
  </p:normalViewPr>
  <p:slideViewPr>
    <p:cSldViewPr snapToGrid="0">
      <p:cViewPr varScale="1">
        <p:scale>
          <a:sx n="104" d="100"/>
          <a:sy n="104" d="100"/>
        </p:scale>
        <p:origin x="618" y="114"/>
      </p:cViewPr>
      <p:guideLst/>
    </p:cSldViewPr>
  </p:slideViewPr>
  <p:notesTextViewPr>
    <p:cViewPr>
      <p:scale>
        <a:sx n="1" d="1"/>
        <a:sy n="1" d="1"/>
      </p:scale>
      <p:origin x="0" y="0"/>
    </p:cViewPr>
  </p:notesTextViewPr>
  <p:sorterViewPr>
    <p:cViewPr>
      <p:scale>
        <a:sx n="100" d="100"/>
        <a:sy n="100" d="100"/>
      </p:scale>
      <p:origin x="0" y="-3420"/>
    </p:cViewPr>
  </p:sorterViewPr>
  <p:notesViewPr>
    <p:cSldViewPr snapToGrid="0">
      <p:cViewPr varScale="1">
        <p:scale>
          <a:sx n="64" d="100"/>
          <a:sy n="64" d="100"/>
        </p:scale>
        <p:origin x="3158"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 Id="rId35"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bine Lange" userId="882240a0-6398-42b7-b255-18fba60a0e2a" providerId="ADAL" clId="{A88E3548-7BBF-40A3-A646-13A6FE07D800}"/>
    <pc:docChg chg="delSld">
      <pc:chgData name="Sabine Lange" userId="882240a0-6398-42b7-b255-18fba60a0e2a" providerId="ADAL" clId="{A88E3548-7BBF-40A3-A646-13A6FE07D800}" dt="2023-07-20T17:14:47.880" v="0" actId="47"/>
      <pc:docMkLst>
        <pc:docMk/>
      </pc:docMkLst>
      <pc:sldChg chg="del">
        <pc:chgData name="Sabine Lange" userId="882240a0-6398-42b7-b255-18fba60a0e2a" providerId="ADAL" clId="{A88E3548-7BBF-40A3-A646-13A6FE07D800}" dt="2023-07-20T17:14:47.880" v="0" actId="47"/>
        <pc:sldMkLst>
          <pc:docMk/>
          <pc:sldMk cId="3517223601" sldId="598"/>
        </pc:sldMkLst>
      </pc:sldChg>
      <pc:sldChg chg="del">
        <pc:chgData name="Sabine Lange" userId="882240a0-6398-42b7-b255-18fba60a0e2a" providerId="ADAL" clId="{A88E3548-7BBF-40A3-A646-13A6FE07D800}" dt="2023-07-20T17:14:47.880" v="0" actId="47"/>
        <pc:sldMkLst>
          <pc:docMk/>
          <pc:sldMk cId="757366047" sldId="650"/>
        </pc:sldMkLst>
      </pc:sldChg>
      <pc:sldChg chg="del">
        <pc:chgData name="Sabine Lange" userId="882240a0-6398-42b7-b255-18fba60a0e2a" providerId="ADAL" clId="{A88E3548-7BBF-40A3-A646-13A6FE07D800}" dt="2023-07-20T17:14:47.880" v="0" actId="47"/>
        <pc:sldMkLst>
          <pc:docMk/>
          <pc:sldMk cId="2071238487" sldId="1246"/>
        </pc:sldMkLst>
      </pc:sldChg>
      <pc:sldChg chg="del">
        <pc:chgData name="Sabine Lange" userId="882240a0-6398-42b7-b255-18fba60a0e2a" providerId="ADAL" clId="{A88E3548-7BBF-40A3-A646-13A6FE07D800}" dt="2023-07-20T17:14:47.880" v="0" actId="47"/>
        <pc:sldMkLst>
          <pc:docMk/>
          <pc:sldMk cId="322017187" sldId="1261"/>
        </pc:sldMkLst>
      </pc:sldChg>
      <pc:sldChg chg="del">
        <pc:chgData name="Sabine Lange" userId="882240a0-6398-42b7-b255-18fba60a0e2a" providerId="ADAL" clId="{A88E3548-7BBF-40A3-A646-13A6FE07D800}" dt="2023-07-20T17:14:47.880" v="0" actId="47"/>
        <pc:sldMkLst>
          <pc:docMk/>
          <pc:sldMk cId="531154165" sldId="1264"/>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9478394-0BE5-4F30-B266-9066CCFCAEEE}" type="doc">
      <dgm:prSet loTypeId="urn:microsoft.com/office/officeart/2005/8/layout/process4" loCatId="list" qsTypeId="urn:microsoft.com/office/officeart/2005/8/quickstyle/simple1" qsCatId="simple" csTypeId="urn:microsoft.com/office/officeart/2005/8/colors/accent3_2" csCatId="accent3" phldr="1"/>
      <dgm:spPr/>
      <dgm:t>
        <a:bodyPr/>
        <a:lstStyle/>
        <a:p>
          <a:endParaRPr lang="en-US"/>
        </a:p>
      </dgm:t>
    </dgm:pt>
    <dgm:pt modelId="{9353C742-6E18-4FEC-B149-CCACCD306DA5}">
      <dgm:prSet custT="1"/>
      <dgm:spPr>
        <a:ln>
          <a:solidFill>
            <a:schemeClr val="bg1">
              <a:lumMod val="50000"/>
            </a:schemeClr>
          </a:solidFill>
        </a:ln>
      </dgm:spPr>
      <dgm:t>
        <a:bodyPr/>
        <a:lstStyle/>
        <a:p>
          <a:r>
            <a:rPr lang="en-US" sz="2000" dirty="0"/>
            <a:t>TCEQ conducted an air monitoring project to assess crystalline silica and PM concentrations near APOs </a:t>
          </a:r>
        </a:p>
      </dgm:t>
    </dgm:pt>
    <dgm:pt modelId="{4449F289-2455-4FDE-B710-3011B073E634}" type="parTrans" cxnId="{60B401BF-6734-4C18-9F14-CB337075158F}">
      <dgm:prSet/>
      <dgm:spPr/>
      <dgm:t>
        <a:bodyPr/>
        <a:lstStyle/>
        <a:p>
          <a:endParaRPr lang="en-US"/>
        </a:p>
      </dgm:t>
    </dgm:pt>
    <dgm:pt modelId="{2F9D8DC0-B3AE-4B77-B1A6-DC878FA26767}" type="sibTrans" cxnId="{60B401BF-6734-4C18-9F14-CB337075158F}">
      <dgm:prSet/>
      <dgm:spPr/>
      <dgm:t>
        <a:bodyPr/>
        <a:lstStyle/>
        <a:p>
          <a:endParaRPr lang="en-US"/>
        </a:p>
      </dgm:t>
    </dgm:pt>
    <dgm:pt modelId="{FB9E718D-1555-4B9A-AD96-B1C43988B468}">
      <dgm:prSet custT="1"/>
      <dgm:spPr>
        <a:ln>
          <a:solidFill>
            <a:schemeClr val="bg1">
              <a:lumMod val="50000"/>
            </a:schemeClr>
          </a:solidFill>
        </a:ln>
      </dgm:spPr>
      <dgm:t>
        <a:bodyPr/>
        <a:lstStyle/>
        <a:p>
          <a:r>
            <a:rPr lang="en-US" sz="2000" dirty="0"/>
            <a:t>The aim is to measure concentrations of PM</a:t>
          </a:r>
          <a:r>
            <a:rPr lang="en-US" sz="2000" baseline="-25000" dirty="0"/>
            <a:t>4</a:t>
          </a:r>
          <a:r>
            <a:rPr lang="en-US" sz="2000" dirty="0"/>
            <a:t> crystalline silica and total PM</a:t>
          </a:r>
          <a:r>
            <a:rPr lang="en-US" sz="2000" baseline="-25000" dirty="0"/>
            <a:t>2.5</a:t>
          </a:r>
          <a:endParaRPr lang="en-US" sz="2000" dirty="0"/>
        </a:p>
      </dgm:t>
    </dgm:pt>
    <dgm:pt modelId="{4B0077ED-7684-464C-9BE3-464C303B16E1}" type="parTrans" cxnId="{42D092AC-5077-41E6-B893-69A9069F795B}">
      <dgm:prSet/>
      <dgm:spPr/>
      <dgm:t>
        <a:bodyPr/>
        <a:lstStyle/>
        <a:p>
          <a:endParaRPr lang="en-US"/>
        </a:p>
      </dgm:t>
    </dgm:pt>
    <dgm:pt modelId="{BF4CAB7A-061B-428F-A6EA-2879B1720B7C}" type="sibTrans" cxnId="{42D092AC-5077-41E6-B893-69A9069F795B}">
      <dgm:prSet/>
      <dgm:spPr/>
      <dgm:t>
        <a:bodyPr/>
        <a:lstStyle/>
        <a:p>
          <a:endParaRPr lang="en-US"/>
        </a:p>
      </dgm:t>
    </dgm:pt>
    <dgm:pt modelId="{7FC3E313-468E-47E3-A3D0-8DEE19EDB07C}">
      <dgm:prSet custT="1"/>
      <dgm:spPr>
        <a:ln>
          <a:solidFill>
            <a:schemeClr val="bg1">
              <a:lumMod val="50000"/>
            </a:schemeClr>
          </a:solidFill>
        </a:ln>
      </dgm:spPr>
      <dgm:t>
        <a:bodyPr/>
        <a:lstStyle/>
        <a:p>
          <a:r>
            <a:rPr lang="en-US" sz="2000" b="1" dirty="0"/>
            <a:t>Goal</a:t>
          </a:r>
          <a:r>
            <a:rPr lang="en-US" sz="2000" dirty="0"/>
            <a:t>: to determine what contribution, if any, APOs may have to ambient air concentrations of PM</a:t>
          </a:r>
          <a:r>
            <a:rPr lang="en-US" sz="2000" baseline="-25000" dirty="0"/>
            <a:t>4 </a:t>
          </a:r>
          <a:r>
            <a:rPr lang="en-US" sz="2000" dirty="0"/>
            <a:t>crystalline silica and total PM</a:t>
          </a:r>
          <a:r>
            <a:rPr lang="en-US" sz="2000" baseline="-25000" dirty="0"/>
            <a:t>2.5</a:t>
          </a:r>
          <a:r>
            <a:rPr lang="en-US" sz="2000" dirty="0"/>
            <a:t> relative to background in the Central Texas area</a:t>
          </a:r>
        </a:p>
      </dgm:t>
    </dgm:pt>
    <dgm:pt modelId="{5CD956E9-ADE5-40AE-963F-57DC24A0A0D3}" type="parTrans" cxnId="{DC95AAA2-AC1C-4AF2-8B09-21B172243F0A}">
      <dgm:prSet/>
      <dgm:spPr/>
      <dgm:t>
        <a:bodyPr/>
        <a:lstStyle/>
        <a:p>
          <a:endParaRPr lang="en-US"/>
        </a:p>
      </dgm:t>
    </dgm:pt>
    <dgm:pt modelId="{9ED3E4BD-20FC-40FF-A9F0-CFC74BFED984}" type="sibTrans" cxnId="{DC95AAA2-AC1C-4AF2-8B09-21B172243F0A}">
      <dgm:prSet/>
      <dgm:spPr/>
      <dgm:t>
        <a:bodyPr/>
        <a:lstStyle/>
        <a:p>
          <a:endParaRPr lang="en-US"/>
        </a:p>
      </dgm:t>
    </dgm:pt>
    <dgm:pt modelId="{617D29B5-8AED-454A-B56E-12047D05B492}">
      <dgm:prSet custT="1"/>
      <dgm:spPr>
        <a:ln>
          <a:solidFill>
            <a:schemeClr val="bg1">
              <a:lumMod val="50000"/>
              <a:alpha val="90000"/>
            </a:schemeClr>
          </a:solidFill>
        </a:ln>
      </dgm:spPr>
      <dgm:t>
        <a:bodyPr/>
        <a:lstStyle/>
        <a:p>
          <a:r>
            <a:rPr lang="en-US" sz="1800" dirty="0"/>
            <a:t>Sites are predominantly downwind of APOs</a:t>
          </a:r>
        </a:p>
      </dgm:t>
    </dgm:pt>
    <dgm:pt modelId="{87ECE265-61EA-47E4-BBAC-3CB173AF93FD}" type="parTrans" cxnId="{3C022228-7256-4F3A-8BD3-E2F3D373D7A1}">
      <dgm:prSet/>
      <dgm:spPr/>
      <dgm:t>
        <a:bodyPr/>
        <a:lstStyle/>
        <a:p>
          <a:endParaRPr lang="en-US"/>
        </a:p>
      </dgm:t>
    </dgm:pt>
    <dgm:pt modelId="{E1D8D8E8-EFE0-41E7-94F5-12756E2383C1}" type="sibTrans" cxnId="{3C022228-7256-4F3A-8BD3-E2F3D373D7A1}">
      <dgm:prSet/>
      <dgm:spPr/>
      <dgm:t>
        <a:bodyPr/>
        <a:lstStyle/>
        <a:p>
          <a:endParaRPr lang="en-US"/>
        </a:p>
      </dgm:t>
    </dgm:pt>
    <dgm:pt modelId="{1A25D9D9-8BC5-4299-AD97-31CF00804C05}">
      <dgm:prSet custT="1"/>
      <dgm:spPr>
        <a:ln>
          <a:solidFill>
            <a:schemeClr val="bg1">
              <a:lumMod val="50000"/>
              <a:alpha val="90000"/>
            </a:schemeClr>
          </a:solidFill>
        </a:ln>
      </dgm:spPr>
      <dgm:t>
        <a:bodyPr/>
        <a:lstStyle/>
        <a:p>
          <a:r>
            <a:rPr lang="en-US" sz="1800" dirty="0"/>
            <a:t>A background site is not near APOs</a:t>
          </a:r>
        </a:p>
      </dgm:t>
    </dgm:pt>
    <dgm:pt modelId="{F0AA54A5-24B8-4EA8-A065-8267A02F2A01}" type="parTrans" cxnId="{1985CFC2-9C4C-45AB-8A50-A8147CB7AE70}">
      <dgm:prSet/>
      <dgm:spPr/>
      <dgm:t>
        <a:bodyPr/>
        <a:lstStyle/>
        <a:p>
          <a:endParaRPr lang="en-US"/>
        </a:p>
      </dgm:t>
    </dgm:pt>
    <dgm:pt modelId="{D88D0467-598E-4619-AFC1-B14858FE7EB5}" type="sibTrans" cxnId="{1985CFC2-9C4C-45AB-8A50-A8147CB7AE70}">
      <dgm:prSet/>
      <dgm:spPr/>
      <dgm:t>
        <a:bodyPr/>
        <a:lstStyle/>
        <a:p>
          <a:endParaRPr lang="en-US"/>
        </a:p>
      </dgm:t>
    </dgm:pt>
    <dgm:pt modelId="{161CE117-FD7D-4C22-BCC6-C45625C81F9C}">
      <dgm:prSet custT="1"/>
      <dgm:spPr>
        <a:ln>
          <a:solidFill>
            <a:schemeClr val="bg1">
              <a:lumMod val="50000"/>
            </a:schemeClr>
          </a:solidFill>
        </a:ln>
      </dgm:spPr>
      <dgm:t>
        <a:bodyPr/>
        <a:lstStyle/>
        <a:p>
          <a:r>
            <a:rPr lang="en-US" sz="2000" dirty="0"/>
            <a:t>24-hour samples were collected every 3 days (near-APOs) or every 6 days (background site) for 1 year</a:t>
          </a:r>
        </a:p>
      </dgm:t>
    </dgm:pt>
    <dgm:pt modelId="{05DE26A7-EDCF-4AED-A48D-AC7C93F97739}" type="parTrans" cxnId="{F3AD7632-9989-4EF0-B9F1-8821D72F8D49}">
      <dgm:prSet/>
      <dgm:spPr/>
      <dgm:t>
        <a:bodyPr/>
        <a:lstStyle/>
        <a:p>
          <a:endParaRPr lang="en-US"/>
        </a:p>
      </dgm:t>
    </dgm:pt>
    <dgm:pt modelId="{A819C3A0-986E-4B53-BF44-87D31DB1266A}" type="sibTrans" cxnId="{F3AD7632-9989-4EF0-B9F1-8821D72F8D49}">
      <dgm:prSet/>
      <dgm:spPr/>
      <dgm:t>
        <a:bodyPr/>
        <a:lstStyle/>
        <a:p>
          <a:endParaRPr lang="en-US"/>
        </a:p>
      </dgm:t>
    </dgm:pt>
    <dgm:pt modelId="{5FC4AFA4-11F1-4B59-8346-5D54CA8BBDCE}" type="pres">
      <dgm:prSet presAssocID="{A9478394-0BE5-4F30-B266-9066CCFCAEEE}" presName="Name0" presStyleCnt="0">
        <dgm:presLayoutVars>
          <dgm:dir/>
          <dgm:animLvl val="lvl"/>
          <dgm:resizeHandles val="exact"/>
        </dgm:presLayoutVars>
      </dgm:prSet>
      <dgm:spPr/>
    </dgm:pt>
    <dgm:pt modelId="{8F6ABB9A-DEA4-450A-A268-320AB8A322D9}" type="pres">
      <dgm:prSet presAssocID="{7FC3E313-468E-47E3-A3D0-8DEE19EDB07C}" presName="boxAndChildren" presStyleCnt="0"/>
      <dgm:spPr/>
    </dgm:pt>
    <dgm:pt modelId="{6F344FB6-7F32-48A7-BB16-F6B32E60F205}" type="pres">
      <dgm:prSet presAssocID="{7FC3E313-468E-47E3-A3D0-8DEE19EDB07C}" presName="parentTextBox" presStyleLbl="node1" presStyleIdx="0" presStyleCnt="4"/>
      <dgm:spPr/>
    </dgm:pt>
    <dgm:pt modelId="{7A6B91F6-6B59-431D-800A-33319AA31452}" type="pres">
      <dgm:prSet presAssocID="{A819C3A0-986E-4B53-BF44-87D31DB1266A}" presName="sp" presStyleCnt="0"/>
      <dgm:spPr/>
    </dgm:pt>
    <dgm:pt modelId="{05B7F261-BFBD-4CA4-9310-BCDE303494F1}" type="pres">
      <dgm:prSet presAssocID="{161CE117-FD7D-4C22-BCC6-C45625C81F9C}" presName="arrowAndChildren" presStyleCnt="0"/>
      <dgm:spPr/>
    </dgm:pt>
    <dgm:pt modelId="{912EEA42-D71C-44F1-A318-1E5A34AB1805}" type="pres">
      <dgm:prSet presAssocID="{161CE117-FD7D-4C22-BCC6-C45625C81F9C}" presName="parentTextArrow" presStyleLbl="node1" presStyleIdx="1" presStyleCnt="4"/>
      <dgm:spPr/>
    </dgm:pt>
    <dgm:pt modelId="{74383FE1-88DB-4917-A751-8AA6C3C656C9}" type="pres">
      <dgm:prSet presAssocID="{BF4CAB7A-061B-428F-A6EA-2879B1720B7C}" presName="sp" presStyleCnt="0"/>
      <dgm:spPr/>
    </dgm:pt>
    <dgm:pt modelId="{B2710936-7B58-4B61-9CEE-515111A65C46}" type="pres">
      <dgm:prSet presAssocID="{FB9E718D-1555-4B9A-AD96-B1C43988B468}" presName="arrowAndChildren" presStyleCnt="0"/>
      <dgm:spPr/>
    </dgm:pt>
    <dgm:pt modelId="{E9D0A869-25F1-4C97-BB81-F1EF36C68ABE}" type="pres">
      <dgm:prSet presAssocID="{FB9E718D-1555-4B9A-AD96-B1C43988B468}" presName="parentTextArrow" presStyleLbl="node1" presStyleIdx="1" presStyleCnt="4"/>
      <dgm:spPr/>
    </dgm:pt>
    <dgm:pt modelId="{DA8A6459-574A-4F2C-8E6D-E0E666C10B49}" type="pres">
      <dgm:prSet presAssocID="{FB9E718D-1555-4B9A-AD96-B1C43988B468}" presName="arrow" presStyleLbl="node1" presStyleIdx="2" presStyleCnt="4"/>
      <dgm:spPr/>
    </dgm:pt>
    <dgm:pt modelId="{5EE4FADF-0816-49DB-8654-EBE6E26AC9C6}" type="pres">
      <dgm:prSet presAssocID="{FB9E718D-1555-4B9A-AD96-B1C43988B468}" presName="descendantArrow" presStyleCnt="0"/>
      <dgm:spPr/>
    </dgm:pt>
    <dgm:pt modelId="{2C99D499-0E37-472A-9ADE-A1739DB44278}" type="pres">
      <dgm:prSet presAssocID="{617D29B5-8AED-454A-B56E-12047D05B492}" presName="childTextArrow" presStyleLbl="fgAccFollowNode1" presStyleIdx="0" presStyleCnt="2">
        <dgm:presLayoutVars>
          <dgm:bulletEnabled val="1"/>
        </dgm:presLayoutVars>
      </dgm:prSet>
      <dgm:spPr/>
    </dgm:pt>
    <dgm:pt modelId="{AF941F8A-1905-4128-A482-327A16CCBCB7}" type="pres">
      <dgm:prSet presAssocID="{1A25D9D9-8BC5-4299-AD97-31CF00804C05}" presName="childTextArrow" presStyleLbl="fgAccFollowNode1" presStyleIdx="1" presStyleCnt="2">
        <dgm:presLayoutVars>
          <dgm:bulletEnabled val="1"/>
        </dgm:presLayoutVars>
      </dgm:prSet>
      <dgm:spPr/>
    </dgm:pt>
    <dgm:pt modelId="{67E679CF-56B3-4229-BE28-69FFA1FCAC4B}" type="pres">
      <dgm:prSet presAssocID="{2F9D8DC0-B3AE-4B77-B1A6-DC878FA26767}" presName="sp" presStyleCnt="0"/>
      <dgm:spPr/>
    </dgm:pt>
    <dgm:pt modelId="{C25DF57A-3C5A-430C-BF9A-C25561E0A8D1}" type="pres">
      <dgm:prSet presAssocID="{9353C742-6E18-4FEC-B149-CCACCD306DA5}" presName="arrowAndChildren" presStyleCnt="0"/>
      <dgm:spPr/>
    </dgm:pt>
    <dgm:pt modelId="{12FFB29C-7E92-4466-82DC-CA06341A2FFB}" type="pres">
      <dgm:prSet presAssocID="{9353C742-6E18-4FEC-B149-CCACCD306DA5}" presName="parentTextArrow" presStyleLbl="node1" presStyleIdx="3" presStyleCnt="4"/>
      <dgm:spPr/>
    </dgm:pt>
  </dgm:ptLst>
  <dgm:cxnLst>
    <dgm:cxn modelId="{A1470F14-C440-4065-84C7-69B6BE5F13C5}" type="presOf" srcId="{1A25D9D9-8BC5-4299-AD97-31CF00804C05}" destId="{AF941F8A-1905-4128-A482-327A16CCBCB7}" srcOrd="0" destOrd="0" presId="urn:microsoft.com/office/officeart/2005/8/layout/process4"/>
    <dgm:cxn modelId="{3C022228-7256-4F3A-8BD3-E2F3D373D7A1}" srcId="{FB9E718D-1555-4B9A-AD96-B1C43988B468}" destId="{617D29B5-8AED-454A-B56E-12047D05B492}" srcOrd="0" destOrd="0" parTransId="{87ECE265-61EA-47E4-BBAC-3CB173AF93FD}" sibTransId="{E1D8D8E8-EFE0-41E7-94F5-12756E2383C1}"/>
    <dgm:cxn modelId="{233DD52D-6A79-4A49-AA14-6A563DE30B4C}" type="presOf" srcId="{161CE117-FD7D-4C22-BCC6-C45625C81F9C}" destId="{912EEA42-D71C-44F1-A318-1E5A34AB1805}" srcOrd="0" destOrd="0" presId="urn:microsoft.com/office/officeart/2005/8/layout/process4"/>
    <dgm:cxn modelId="{F3AD7632-9989-4EF0-B9F1-8821D72F8D49}" srcId="{A9478394-0BE5-4F30-B266-9066CCFCAEEE}" destId="{161CE117-FD7D-4C22-BCC6-C45625C81F9C}" srcOrd="2" destOrd="0" parTransId="{05DE26A7-EDCF-4AED-A48D-AC7C93F97739}" sibTransId="{A819C3A0-986E-4B53-BF44-87D31DB1266A}"/>
    <dgm:cxn modelId="{AE376437-B3D3-4F24-A828-5EF8EEDC72D0}" type="presOf" srcId="{FB9E718D-1555-4B9A-AD96-B1C43988B468}" destId="{DA8A6459-574A-4F2C-8E6D-E0E666C10B49}" srcOrd="1" destOrd="0" presId="urn:microsoft.com/office/officeart/2005/8/layout/process4"/>
    <dgm:cxn modelId="{C95FFC5A-6577-43A4-9809-B4018CE6D811}" type="presOf" srcId="{7FC3E313-468E-47E3-A3D0-8DEE19EDB07C}" destId="{6F344FB6-7F32-48A7-BB16-F6B32E60F205}" srcOrd="0" destOrd="0" presId="urn:microsoft.com/office/officeart/2005/8/layout/process4"/>
    <dgm:cxn modelId="{A2861D91-E5DD-4380-B3A9-810D293DAD3F}" type="presOf" srcId="{9353C742-6E18-4FEC-B149-CCACCD306DA5}" destId="{12FFB29C-7E92-4466-82DC-CA06341A2FFB}" srcOrd="0" destOrd="0" presId="urn:microsoft.com/office/officeart/2005/8/layout/process4"/>
    <dgm:cxn modelId="{F55EB791-7046-4732-B1D0-9FC0B3BDFE25}" type="presOf" srcId="{A9478394-0BE5-4F30-B266-9066CCFCAEEE}" destId="{5FC4AFA4-11F1-4B59-8346-5D54CA8BBDCE}" srcOrd="0" destOrd="0" presId="urn:microsoft.com/office/officeart/2005/8/layout/process4"/>
    <dgm:cxn modelId="{DC95AAA2-AC1C-4AF2-8B09-21B172243F0A}" srcId="{A9478394-0BE5-4F30-B266-9066CCFCAEEE}" destId="{7FC3E313-468E-47E3-A3D0-8DEE19EDB07C}" srcOrd="3" destOrd="0" parTransId="{5CD956E9-ADE5-40AE-963F-57DC24A0A0D3}" sibTransId="{9ED3E4BD-20FC-40FF-A9F0-CFC74BFED984}"/>
    <dgm:cxn modelId="{42D092AC-5077-41E6-B893-69A9069F795B}" srcId="{A9478394-0BE5-4F30-B266-9066CCFCAEEE}" destId="{FB9E718D-1555-4B9A-AD96-B1C43988B468}" srcOrd="1" destOrd="0" parTransId="{4B0077ED-7684-464C-9BE3-464C303B16E1}" sibTransId="{BF4CAB7A-061B-428F-A6EA-2879B1720B7C}"/>
    <dgm:cxn modelId="{60B401BF-6734-4C18-9F14-CB337075158F}" srcId="{A9478394-0BE5-4F30-B266-9066CCFCAEEE}" destId="{9353C742-6E18-4FEC-B149-CCACCD306DA5}" srcOrd="0" destOrd="0" parTransId="{4449F289-2455-4FDE-B710-3011B073E634}" sibTransId="{2F9D8DC0-B3AE-4B77-B1A6-DC878FA26767}"/>
    <dgm:cxn modelId="{1985CFC2-9C4C-45AB-8A50-A8147CB7AE70}" srcId="{FB9E718D-1555-4B9A-AD96-B1C43988B468}" destId="{1A25D9D9-8BC5-4299-AD97-31CF00804C05}" srcOrd="1" destOrd="0" parTransId="{F0AA54A5-24B8-4EA8-A065-8267A02F2A01}" sibTransId="{D88D0467-598E-4619-AFC1-B14858FE7EB5}"/>
    <dgm:cxn modelId="{DF9828CB-08E8-49C7-A8AD-6E9C2F4BBE49}" type="presOf" srcId="{FB9E718D-1555-4B9A-AD96-B1C43988B468}" destId="{E9D0A869-25F1-4C97-BB81-F1EF36C68ABE}" srcOrd="0" destOrd="0" presId="urn:microsoft.com/office/officeart/2005/8/layout/process4"/>
    <dgm:cxn modelId="{354207FF-3531-4001-A6AB-1DBB31CE407A}" type="presOf" srcId="{617D29B5-8AED-454A-B56E-12047D05B492}" destId="{2C99D499-0E37-472A-9ADE-A1739DB44278}" srcOrd="0" destOrd="0" presId="urn:microsoft.com/office/officeart/2005/8/layout/process4"/>
    <dgm:cxn modelId="{C8B9D739-1DD4-46D7-83E3-7D9923CCEA74}" type="presParOf" srcId="{5FC4AFA4-11F1-4B59-8346-5D54CA8BBDCE}" destId="{8F6ABB9A-DEA4-450A-A268-320AB8A322D9}" srcOrd="0" destOrd="0" presId="urn:microsoft.com/office/officeart/2005/8/layout/process4"/>
    <dgm:cxn modelId="{74B30267-FC16-4C02-8E80-83877E5A6D78}" type="presParOf" srcId="{8F6ABB9A-DEA4-450A-A268-320AB8A322D9}" destId="{6F344FB6-7F32-48A7-BB16-F6B32E60F205}" srcOrd="0" destOrd="0" presId="urn:microsoft.com/office/officeart/2005/8/layout/process4"/>
    <dgm:cxn modelId="{5C92028D-4F40-4FFB-B0CA-FDE870C02A0B}" type="presParOf" srcId="{5FC4AFA4-11F1-4B59-8346-5D54CA8BBDCE}" destId="{7A6B91F6-6B59-431D-800A-33319AA31452}" srcOrd="1" destOrd="0" presId="urn:microsoft.com/office/officeart/2005/8/layout/process4"/>
    <dgm:cxn modelId="{5818B77A-A314-4449-89FC-F587876FD043}" type="presParOf" srcId="{5FC4AFA4-11F1-4B59-8346-5D54CA8BBDCE}" destId="{05B7F261-BFBD-4CA4-9310-BCDE303494F1}" srcOrd="2" destOrd="0" presId="urn:microsoft.com/office/officeart/2005/8/layout/process4"/>
    <dgm:cxn modelId="{7D04FBD6-0673-4465-A4F8-C99927517CCF}" type="presParOf" srcId="{05B7F261-BFBD-4CA4-9310-BCDE303494F1}" destId="{912EEA42-D71C-44F1-A318-1E5A34AB1805}" srcOrd="0" destOrd="0" presId="urn:microsoft.com/office/officeart/2005/8/layout/process4"/>
    <dgm:cxn modelId="{594864F3-7599-405F-B122-E2344D435F56}" type="presParOf" srcId="{5FC4AFA4-11F1-4B59-8346-5D54CA8BBDCE}" destId="{74383FE1-88DB-4917-A751-8AA6C3C656C9}" srcOrd="3" destOrd="0" presId="urn:microsoft.com/office/officeart/2005/8/layout/process4"/>
    <dgm:cxn modelId="{23F2FB3F-18B8-4DEF-97B2-7C548CFBB189}" type="presParOf" srcId="{5FC4AFA4-11F1-4B59-8346-5D54CA8BBDCE}" destId="{B2710936-7B58-4B61-9CEE-515111A65C46}" srcOrd="4" destOrd="0" presId="urn:microsoft.com/office/officeart/2005/8/layout/process4"/>
    <dgm:cxn modelId="{ABBAD7FC-55C4-4099-9EBD-27C68FBE2762}" type="presParOf" srcId="{B2710936-7B58-4B61-9CEE-515111A65C46}" destId="{E9D0A869-25F1-4C97-BB81-F1EF36C68ABE}" srcOrd="0" destOrd="0" presId="urn:microsoft.com/office/officeart/2005/8/layout/process4"/>
    <dgm:cxn modelId="{EB144E45-59BB-4744-96E3-AB88814AFC0E}" type="presParOf" srcId="{B2710936-7B58-4B61-9CEE-515111A65C46}" destId="{DA8A6459-574A-4F2C-8E6D-E0E666C10B49}" srcOrd="1" destOrd="0" presId="urn:microsoft.com/office/officeart/2005/8/layout/process4"/>
    <dgm:cxn modelId="{CAC6F141-BC69-4C11-87D8-03F76A785875}" type="presParOf" srcId="{B2710936-7B58-4B61-9CEE-515111A65C46}" destId="{5EE4FADF-0816-49DB-8654-EBE6E26AC9C6}" srcOrd="2" destOrd="0" presId="urn:microsoft.com/office/officeart/2005/8/layout/process4"/>
    <dgm:cxn modelId="{5FCB3284-AD75-4206-B3B6-46E2B1FB8FEF}" type="presParOf" srcId="{5EE4FADF-0816-49DB-8654-EBE6E26AC9C6}" destId="{2C99D499-0E37-472A-9ADE-A1739DB44278}" srcOrd="0" destOrd="0" presId="urn:microsoft.com/office/officeart/2005/8/layout/process4"/>
    <dgm:cxn modelId="{A06FF6E9-D963-494E-8AFF-9A16D76CDC6E}" type="presParOf" srcId="{5EE4FADF-0816-49DB-8654-EBE6E26AC9C6}" destId="{AF941F8A-1905-4128-A482-327A16CCBCB7}" srcOrd="1" destOrd="0" presId="urn:microsoft.com/office/officeart/2005/8/layout/process4"/>
    <dgm:cxn modelId="{6AE25C25-A62E-448A-ADFB-5FBE9860AD09}" type="presParOf" srcId="{5FC4AFA4-11F1-4B59-8346-5D54CA8BBDCE}" destId="{67E679CF-56B3-4229-BE28-69FFA1FCAC4B}" srcOrd="5" destOrd="0" presId="urn:microsoft.com/office/officeart/2005/8/layout/process4"/>
    <dgm:cxn modelId="{598157CC-4C44-4577-823B-D6EC2C3C2B97}" type="presParOf" srcId="{5FC4AFA4-11F1-4B59-8346-5D54CA8BBDCE}" destId="{C25DF57A-3C5A-430C-BF9A-C25561E0A8D1}" srcOrd="6" destOrd="0" presId="urn:microsoft.com/office/officeart/2005/8/layout/process4"/>
    <dgm:cxn modelId="{23977CDE-59D6-423D-86D9-35739753BCEE}" type="presParOf" srcId="{C25DF57A-3C5A-430C-BF9A-C25561E0A8D1}" destId="{12FFB29C-7E92-4466-82DC-CA06341A2FFB}"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8B7CF1A6-D176-4E7E-8F24-09C87F3D2AA0}" type="doc">
      <dgm:prSet loTypeId="urn:microsoft.com/office/officeart/2005/8/layout/hierarchy3" loCatId="hierarchy" qsTypeId="urn:microsoft.com/office/officeart/2005/8/quickstyle/simple1" qsCatId="simple" csTypeId="urn:microsoft.com/office/officeart/2005/8/colors/colorful2" csCatId="colorful" phldr="1"/>
      <dgm:spPr/>
      <dgm:t>
        <a:bodyPr/>
        <a:lstStyle/>
        <a:p>
          <a:endParaRPr lang="en-US"/>
        </a:p>
      </dgm:t>
    </dgm:pt>
    <dgm:pt modelId="{73BF9088-BB19-4A43-AFAA-4C4EA1A09C08}">
      <dgm:prSet/>
      <dgm:spPr/>
      <dgm:t>
        <a:bodyPr/>
        <a:lstStyle/>
        <a:p>
          <a:r>
            <a:rPr lang="en-US" dirty="0"/>
            <a:t>This is expected, silica is the most abundant mineral in the earth’s crust</a:t>
          </a:r>
        </a:p>
      </dgm:t>
    </dgm:pt>
    <dgm:pt modelId="{3CBB5328-E45B-4248-82AA-AC08843008E6}" type="parTrans" cxnId="{2ED29426-B440-4DA4-B959-43544732F24B}">
      <dgm:prSet/>
      <dgm:spPr/>
      <dgm:t>
        <a:bodyPr/>
        <a:lstStyle/>
        <a:p>
          <a:endParaRPr lang="en-US"/>
        </a:p>
      </dgm:t>
    </dgm:pt>
    <dgm:pt modelId="{909B51F1-252D-4B77-A003-FA904662E60C}" type="sibTrans" cxnId="{2ED29426-B440-4DA4-B959-43544732F24B}">
      <dgm:prSet/>
      <dgm:spPr/>
      <dgm:t>
        <a:bodyPr/>
        <a:lstStyle/>
        <a:p>
          <a:endParaRPr lang="en-US"/>
        </a:p>
      </dgm:t>
    </dgm:pt>
    <dgm:pt modelId="{8F1B7F3C-8472-4379-AD40-50D7CACF991A}">
      <dgm:prSet/>
      <dgm:spPr/>
      <dgm:t>
        <a:bodyPr/>
        <a:lstStyle/>
        <a:p>
          <a:r>
            <a:rPr lang="en-US" dirty="0"/>
            <a:t>All measurements thus far are well below the health-based 24-hr AMCV (24 µg/m</a:t>
          </a:r>
          <a:r>
            <a:rPr lang="en-US" baseline="30000" dirty="0"/>
            <a:t>3</a:t>
          </a:r>
          <a:r>
            <a:rPr lang="en-US" dirty="0"/>
            <a:t>)</a:t>
          </a:r>
        </a:p>
      </dgm:t>
    </dgm:pt>
    <dgm:pt modelId="{FF5B57D2-ABB4-44EC-98CF-34F1841272CD}" type="parTrans" cxnId="{DFDB226E-5683-471A-BC3D-CB081854E45F}">
      <dgm:prSet/>
      <dgm:spPr/>
      <dgm:t>
        <a:bodyPr/>
        <a:lstStyle/>
        <a:p>
          <a:endParaRPr lang="en-US"/>
        </a:p>
      </dgm:t>
    </dgm:pt>
    <dgm:pt modelId="{32B134A2-DF10-48B3-BE1E-22B03CDB45E5}" type="sibTrans" cxnId="{DFDB226E-5683-471A-BC3D-CB081854E45F}">
      <dgm:prSet/>
      <dgm:spPr/>
      <dgm:t>
        <a:bodyPr/>
        <a:lstStyle/>
        <a:p>
          <a:endParaRPr lang="en-US"/>
        </a:p>
      </dgm:t>
    </dgm:pt>
    <dgm:pt modelId="{F1EC4B71-63DE-452B-9DF1-5E8B702F9EE7}">
      <dgm:prSet/>
      <dgm:spPr/>
      <dgm:t>
        <a:bodyPr/>
        <a:lstStyle/>
        <a:p>
          <a:r>
            <a:rPr lang="en-US" dirty="0"/>
            <a:t>Highest concentrations measured on days impacted by Saharan dust</a:t>
          </a:r>
        </a:p>
      </dgm:t>
    </dgm:pt>
    <dgm:pt modelId="{75A2CD81-C2AD-4243-984C-BEB5077B0558}" type="parTrans" cxnId="{BBC3A326-02AA-44F5-94FD-F40F75D09494}">
      <dgm:prSet/>
      <dgm:spPr/>
      <dgm:t>
        <a:bodyPr/>
        <a:lstStyle/>
        <a:p>
          <a:endParaRPr lang="en-US"/>
        </a:p>
      </dgm:t>
    </dgm:pt>
    <dgm:pt modelId="{149EFD6C-DFA6-4CE0-A39B-B652F997DBAB}" type="sibTrans" cxnId="{BBC3A326-02AA-44F5-94FD-F40F75D09494}">
      <dgm:prSet/>
      <dgm:spPr/>
      <dgm:t>
        <a:bodyPr/>
        <a:lstStyle/>
        <a:p>
          <a:endParaRPr lang="en-US"/>
        </a:p>
      </dgm:t>
    </dgm:pt>
    <dgm:pt modelId="{F90378F1-6B68-419F-8A11-74D3478E1310}" type="pres">
      <dgm:prSet presAssocID="{8B7CF1A6-D176-4E7E-8F24-09C87F3D2AA0}" presName="diagram" presStyleCnt="0">
        <dgm:presLayoutVars>
          <dgm:chPref val="1"/>
          <dgm:dir/>
          <dgm:animOne val="branch"/>
          <dgm:animLvl val="lvl"/>
          <dgm:resizeHandles/>
        </dgm:presLayoutVars>
      </dgm:prSet>
      <dgm:spPr/>
    </dgm:pt>
    <dgm:pt modelId="{B4696DDD-2228-47B2-8833-6311EE957DAD}" type="pres">
      <dgm:prSet presAssocID="{73BF9088-BB19-4A43-AFAA-4C4EA1A09C08}" presName="root" presStyleCnt="0"/>
      <dgm:spPr/>
    </dgm:pt>
    <dgm:pt modelId="{B1A9E963-170B-441A-9960-8C1D300C2895}" type="pres">
      <dgm:prSet presAssocID="{73BF9088-BB19-4A43-AFAA-4C4EA1A09C08}" presName="rootComposite" presStyleCnt="0"/>
      <dgm:spPr/>
    </dgm:pt>
    <dgm:pt modelId="{E2BF349D-29AD-4EDF-A99F-AE248DDB1E81}" type="pres">
      <dgm:prSet presAssocID="{73BF9088-BB19-4A43-AFAA-4C4EA1A09C08}" presName="rootText" presStyleLbl="node1" presStyleIdx="0" presStyleCnt="1"/>
      <dgm:spPr/>
    </dgm:pt>
    <dgm:pt modelId="{49A15063-A57B-44D0-8DED-D6B0F80B433F}" type="pres">
      <dgm:prSet presAssocID="{73BF9088-BB19-4A43-AFAA-4C4EA1A09C08}" presName="rootConnector" presStyleLbl="node1" presStyleIdx="0" presStyleCnt="1"/>
      <dgm:spPr/>
    </dgm:pt>
    <dgm:pt modelId="{B91023C3-D4E6-4BAD-B8CA-F5C357F06E70}" type="pres">
      <dgm:prSet presAssocID="{73BF9088-BB19-4A43-AFAA-4C4EA1A09C08}" presName="childShape" presStyleCnt="0"/>
      <dgm:spPr/>
    </dgm:pt>
    <dgm:pt modelId="{93D55BB3-B0E6-4AC7-95EE-E01E2CB6F565}" type="pres">
      <dgm:prSet presAssocID="{FF5B57D2-ABB4-44EC-98CF-34F1841272CD}" presName="Name13" presStyleLbl="parChTrans1D2" presStyleIdx="0" presStyleCnt="2"/>
      <dgm:spPr/>
    </dgm:pt>
    <dgm:pt modelId="{74BD64DB-E260-47DD-A38F-1B770E1FF67F}" type="pres">
      <dgm:prSet presAssocID="{8F1B7F3C-8472-4379-AD40-50D7CACF991A}" presName="childText" presStyleLbl="bgAcc1" presStyleIdx="0" presStyleCnt="2">
        <dgm:presLayoutVars>
          <dgm:bulletEnabled val="1"/>
        </dgm:presLayoutVars>
      </dgm:prSet>
      <dgm:spPr/>
    </dgm:pt>
    <dgm:pt modelId="{96D74049-F812-4818-A419-E9C2F2D82E53}" type="pres">
      <dgm:prSet presAssocID="{75A2CD81-C2AD-4243-984C-BEB5077B0558}" presName="Name13" presStyleLbl="parChTrans1D2" presStyleIdx="1" presStyleCnt="2"/>
      <dgm:spPr/>
    </dgm:pt>
    <dgm:pt modelId="{BD553A3C-D107-4008-BDDD-2A7865D09670}" type="pres">
      <dgm:prSet presAssocID="{F1EC4B71-63DE-452B-9DF1-5E8B702F9EE7}" presName="childText" presStyleLbl="bgAcc1" presStyleIdx="1" presStyleCnt="2">
        <dgm:presLayoutVars>
          <dgm:bulletEnabled val="1"/>
        </dgm:presLayoutVars>
      </dgm:prSet>
      <dgm:spPr/>
    </dgm:pt>
  </dgm:ptLst>
  <dgm:cxnLst>
    <dgm:cxn modelId="{9CAAC318-63DF-410A-9DCF-D2A9C169C0B1}" type="presOf" srcId="{73BF9088-BB19-4A43-AFAA-4C4EA1A09C08}" destId="{E2BF349D-29AD-4EDF-A99F-AE248DDB1E81}" srcOrd="0" destOrd="0" presId="urn:microsoft.com/office/officeart/2005/8/layout/hierarchy3"/>
    <dgm:cxn modelId="{2ED29426-B440-4DA4-B959-43544732F24B}" srcId="{8B7CF1A6-D176-4E7E-8F24-09C87F3D2AA0}" destId="{73BF9088-BB19-4A43-AFAA-4C4EA1A09C08}" srcOrd="0" destOrd="0" parTransId="{3CBB5328-E45B-4248-82AA-AC08843008E6}" sibTransId="{909B51F1-252D-4B77-A003-FA904662E60C}"/>
    <dgm:cxn modelId="{BBC3A326-02AA-44F5-94FD-F40F75D09494}" srcId="{73BF9088-BB19-4A43-AFAA-4C4EA1A09C08}" destId="{F1EC4B71-63DE-452B-9DF1-5E8B702F9EE7}" srcOrd="1" destOrd="0" parTransId="{75A2CD81-C2AD-4243-984C-BEB5077B0558}" sibTransId="{149EFD6C-DFA6-4CE0-A39B-B652F997DBAB}"/>
    <dgm:cxn modelId="{7CF4023E-D67F-4FDB-A274-3B08E19890C2}" type="presOf" srcId="{75A2CD81-C2AD-4243-984C-BEB5077B0558}" destId="{96D74049-F812-4818-A419-E9C2F2D82E53}" srcOrd="0" destOrd="0" presId="urn:microsoft.com/office/officeart/2005/8/layout/hierarchy3"/>
    <dgm:cxn modelId="{D91C7741-B9D6-4E5F-B306-9684A2A7CAF7}" type="presOf" srcId="{F1EC4B71-63DE-452B-9DF1-5E8B702F9EE7}" destId="{BD553A3C-D107-4008-BDDD-2A7865D09670}" srcOrd="0" destOrd="0" presId="urn:microsoft.com/office/officeart/2005/8/layout/hierarchy3"/>
    <dgm:cxn modelId="{DFDB226E-5683-471A-BC3D-CB081854E45F}" srcId="{73BF9088-BB19-4A43-AFAA-4C4EA1A09C08}" destId="{8F1B7F3C-8472-4379-AD40-50D7CACF991A}" srcOrd="0" destOrd="0" parTransId="{FF5B57D2-ABB4-44EC-98CF-34F1841272CD}" sibTransId="{32B134A2-DF10-48B3-BE1E-22B03CDB45E5}"/>
    <dgm:cxn modelId="{DF48D286-278B-49E6-8EAF-7DDE6AA23217}" type="presOf" srcId="{8B7CF1A6-D176-4E7E-8F24-09C87F3D2AA0}" destId="{F90378F1-6B68-419F-8A11-74D3478E1310}" srcOrd="0" destOrd="0" presId="urn:microsoft.com/office/officeart/2005/8/layout/hierarchy3"/>
    <dgm:cxn modelId="{6ACA0691-A101-44C9-AC16-879D2E7061A8}" type="presOf" srcId="{FF5B57D2-ABB4-44EC-98CF-34F1841272CD}" destId="{93D55BB3-B0E6-4AC7-95EE-E01E2CB6F565}" srcOrd="0" destOrd="0" presId="urn:microsoft.com/office/officeart/2005/8/layout/hierarchy3"/>
    <dgm:cxn modelId="{C3F987A3-DC18-44B2-A671-B50DD7195CDE}" type="presOf" srcId="{8F1B7F3C-8472-4379-AD40-50D7CACF991A}" destId="{74BD64DB-E260-47DD-A38F-1B770E1FF67F}" srcOrd="0" destOrd="0" presId="urn:microsoft.com/office/officeart/2005/8/layout/hierarchy3"/>
    <dgm:cxn modelId="{50A80FDE-FEB1-4DCC-8806-B78E6FB1F32E}" type="presOf" srcId="{73BF9088-BB19-4A43-AFAA-4C4EA1A09C08}" destId="{49A15063-A57B-44D0-8DED-D6B0F80B433F}" srcOrd="1" destOrd="0" presId="urn:microsoft.com/office/officeart/2005/8/layout/hierarchy3"/>
    <dgm:cxn modelId="{8D83B392-C60C-432C-825A-08C0DB47638B}" type="presParOf" srcId="{F90378F1-6B68-419F-8A11-74D3478E1310}" destId="{B4696DDD-2228-47B2-8833-6311EE957DAD}" srcOrd="0" destOrd="0" presId="urn:microsoft.com/office/officeart/2005/8/layout/hierarchy3"/>
    <dgm:cxn modelId="{BE0F8EE0-49DC-4167-B6C6-E2FFBBAAD3A9}" type="presParOf" srcId="{B4696DDD-2228-47B2-8833-6311EE957DAD}" destId="{B1A9E963-170B-441A-9960-8C1D300C2895}" srcOrd="0" destOrd="0" presId="urn:microsoft.com/office/officeart/2005/8/layout/hierarchy3"/>
    <dgm:cxn modelId="{3C5F27DA-8B27-48CC-82E1-7CE8EAFE3F02}" type="presParOf" srcId="{B1A9E963-170B-441A-9960-8C1D300C2895}" destId="{E2BF349D-29AD-4EDF-A99F-AE248DDB1E81}" srcOrd="0" destOrd="0" presId="urn:microsoft.com/office/officeart/2005/8/layout/hierarchy3"/>
    <dgm:cxn modelId="{1DBB4D70-814A-4E59-8D01-C5761A86366D}" type="presParOf" srcId="{B1A9E963-170B-441A-9960-8C1D300C2895}" destId="{49A15063-A57B-44D0-8DED-D6B0F80B433F}" srcOrd="1" destOrd="0" presId="urn:microsoft.com/office/officeart/2005/8/layout/hierarchy3"/>
    <dgm:cxn modelId="{43F3BBD3-8DB8-4D9E-B823-99250780A73D}" type="presParOf" srcId="{B4696DDD-2228-47B2-8833-6311EE957DAD}" destId="{B91023C3-D4E6-4BAD-B8CA-F5C357F06E70}" srcOrd="1" destOrd="0" presId="urn:microsoft.com/office/officeart/2005/8/layout/hierarchy3"/>
    <dgm:cxn modelId="{7BCC611A-28EB-40C9-8D09-24ACDACFF22D}" type="presParOf" srcId="{B91023C3-D4E6-4BAD-B8CA-F5C357F06E70}" destId="{93D55BB3-B0E6-4AC7-95EE-E01E2CB6F565}" srcOrd="0" destOrd="0" presId="urn:microsoft.com/office/officeart/2005/8/layout/hierarchy3"/>
    <dgm:cxn modelId="{498874D5-DF9D-4736-A51E-E120A055D57D}" type="presParOf" srcId="{B91023C3-D4E6-4BAD-B8CA-F5C357F06E70}" destId="{74BD64DB-E260-47DD-A38F-1B770E1FF67F}" srcOrd="1" destOrd="0" presId="urn:microsoft.com/office/officeart/2005/8/layout/hierarchy3"/>
    <dgm:cxn modelId="{C6089795-FE0D-486E-B957-3D6E8DB0E3BD}" type="presParOf" srcId="{B91023C3-D4E6-4BAD-B8CA-F5C357F06E70}" destId="{96D74049-F812-4818-A419-E9C2F2D82E53}" srcOrd="2" destOrd="0" presId="urn:microsoft.com/office/officeart/2005/8/layout/hierarchy3"/>
    <dgm:cxn modelId="{98E1B158-76AD-4CF3-AB06-9B76283354CD}" type="presParOf" srcId="{B91023C3-D4E6-4BAD-B8CA-F5C357F06E70}" destId="{BD553A3C-D107-4008-BDDD-2A7865D09670}"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F344FB6-7F32-48A7-BB16-F6B32E60F205}">
      <dsp:nvSpPr>
        <dsp:cNvPr id="0" name=""/>
        <dsp:cNvSpPr/>
      </dsp:nvSpPr>
      <dsp:spPr>
        <a:xfrm>
          <a:off x="0" y="3662790"/>
          <a:ext cx="10058399" cy="801329"/>
        </a:xfrm>
        <a:prstGeom prst="rect">
          <a:avLst/>
        </a:prstGeom>
        <a:solidFill>
          <a:schemeClr val="accent3">
            <a:hueOff val="0"/>
            <a:satOff val="0"/>
            <a:lumOff val="0"/>
            <a:alphaOff val="0"/>
          </a:schemeClr>
        </a:solidFill>
        <a:ln w="15875"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b="1" kern="1200" dirty="0"/>
            <a:t>Goal</a:t>
          </a:r>
          <a:r>
            <a:rPr lang="en-US" sz="2000" kern="1200" dirty="0"/>
            <a:t>: to determine what contribution, if any, APOs may have to ambient air concentrations of PM</a:t>
          </a:r>
          <a:r>
            <a:rPr lang="en-US" sz="2000" kern="1200" baseline="-25000" dirty="0"/>
            <a:t>4 </a:t>
          </a:r>
          <a:r>
            <a:rPr lang="en-US" sz="2000" kern="1200" dirty="0"/>
            <a:t>crystalline silica and total PM</a:t>
          </a:r>
          <a:r>
            <a:rPr lang="en-US" sz="2000" kern="1200" baseline="-25000" dirty="0"/>
            <a:t>2.5</a:t>
          </a:r>
          <a:r>
            <a:rPr lang="en-US" sz="2000" kern="1200" dirty="0"/>
            <a:t> relative to background in the Central Texas area</a:t>
          </a:r>
        </a:p>
      </dsp:txBody>
      <dsp:txXfrm>
        <a:off x="0" y="3662790"/>
        <a:ext cx="10058399" cy="801329"/>
      </dsp:txXfrm>
    </dsp:sp>
    <dsp:sp modelId="{912EEA42-D71C-44F1-A318-1E5A34AB1805}">
      <dsp:nvSpPr>
        <dsp:cNvPr id="0" name=""/>
        <dsp:cNvSpPr/>
      </dsp:nvSpPr>
      <dsp:spPr>
        <a:xfrm rot="10800000">
          <a:off x="0" y="2442366"/>
          <a:ext cx="10058399" cy="1232444"/>
        </a:xfrm>
        <a:prstGeom prst="upArrowCallout">
          <a:avLst/>
        </a:prstGeom>
        <a:solidFill>
          <a:schemeClr val="accent3">
            <a:hueOff val="0"/>
            <a:satOff val="0"/>
            <a:lumOff val="0"/>
            <a:alphaOff val="0"/>
          </a:schemeClr>
        </a:solidFill>
        <a:ln w="15875"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24-hour samples were collected every 3 days (near-APOs) or every 6 days (background site) for 1 year</a:t>
          </a:r>
        </a:p>
      </dsp:txBody>
      <dsp:txXfrm rot="10800000">
        <a:off x="0" y="2442366"/>
        <a:ext cx="10058399" cy="800805"/>
      </dsp:txXfrm>
    </dsp:sp>
    <dsp:sp modelId="{DA8A6459-574A-4F2C-8E6D-E0E666C10B49}">
      <dsp:nvSpPr>
        <dsp:cNvPr id="0" name=""/>
        <dsp:cNvSpPr/>
      </dsp:nvSpPr>
      <dsp:spPr>
        <a:xfrm rot="10800000">
          <a:off x="0" y="1221942"/>
          <a:ext cx="10058399" cy="1232444"/>
        </a:xfrm>
        <a:prstGeom prst="upArrowCallout">
          <a:avLst/>
        </a:prstGeom>
        <a:solidFill>
          <a:schemeClr val="accent3">
            <a:hueOff val="0"/>
            <a:satOff val="0"/>
            <a:lumOff val="0"/>
            <a:alphaOff val="0"/>
          </a:schemeClr>
        </a:solidFill>
        <a:ln w="15875"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The aim is to measure concentrations of PM</a:t>
          </a:r>
          <a:r>
            <a:rPr lang="en-US" sz="2000" kern="1200" baseline="-25000" dirty="0"/>
            <a:t>4</a:t>
          </a:r>
          <a:r>
            <a:rPr lang="en-US" sz="2000" kern="1200" dirty="0"/>
            <a:t> crystalline silica and total PM</a:t>
          </a:r>
          <a:r>
            <a:rPr lang="en-US" sz="2000" kern="1200" baseline="-25000" dirty="0"/>
            <a:t>2.5</a:t>
          </a:r>
          <a:endParaRPr lang="en-US" sz="2000" kern="1200" dirty="0"/>
        </a:p>
      </dsp:txBody>
      <dsp:txXfrm rot="-10800000">
        <a:off x="0" y="1221942"/>
        <a:ext cx="10058399" cy="432587"/>
      </dsp:txXfrm>
    </dsp:sp>
    <dsp:sp modelId="{2C99D499-0E37-472A-9ADE-A1739DB44278}">
      <dsp:nvSpPr>
        <dsp:cNvPr id="0" name=""/>
        <dsp:cNvSpPr/>
      </dsp:nvSpPr>
      <dsp:spPr>
        <a:xfrm>
          <a:off x="0" y="1654530"/>
          <a:ext cx="5029200" cy="368500"/>
        </a:xfrm>
        <a:prstGeom prst="rect">
          <a:avLst/>
        </a:prstGeom>
        <a:solidFill>
          <a:schemeClr val="accent3">
            <a:alpha val="90000"/>
            <a:tint val="40000"/>
            <a:hueOff val="0"/>
            <a:satOff val="0"/>
            <a:lumOff val="0"/>
            <a:alphaOff val="0"/>
          </a:schemeClr>
        </a:solidFill>
        <a:ln w="15875" cap="flat" cmpd="sng" algn="ctr">
          <a:solidFill>
            <a:schemeClr val="bg1">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Sites are predominantly downwind of APOs</a:t>
          </a:r>
        </a:p>
      </dsp:txBody>
      <dsp:txXfrm>
        <a:off x="0" y="1654530"/>
        <a:ext cx="5029200" cy="368500"/>
      </dsp:txXfrm>
    </dsp:sp>
    <dsp:sp modelId="{AF941F8A-1905-4128-A482-327A16CCBCB7}">
      <dsp:nvSpPr>
        <dsp:cNvPr id="0" name=""/>
        <dsp:cNvSpPr/>
      </dsp:nvSpPr>
      <dsp:spPr>
        <a:xfrm>
          <a:off x="5029199" y="1654530"/>
          <a:ext cx="5029200" cy="368500"/>
        </a:xfrm>
        <a:prstGeom prst="rect">
          <a:avLst/>
        </a:prstGeom>
        <a:solidFill>
          <a:schemeClr val="accent3">
            <a:alpha val="90000"/>
            <a:tint val="40000"/>
            <a:hueOff val="0"/>
            <a:satOff val="0"/>
            <a:lumOff val="0"/>
            <a:alphaOff val="0"/>
          </a:schemeClr>
        </a:solidFill>
        <a:ln w="15875" cap="flat" cmpd="sng" algn="ctr">
          <a:solidFill>
            <a:schemeClr val="bg1">
              <a:lumMod val="50000"/>
              <a:alpha val="9000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8016" tIns="22860" rIns="128016" bIns="22860" numCol="1" spcCol="1270" anchor="ctr" anchorCtr="0">
          <a:noAutofit/>
        </a:bodyPr>
        <a:lstStyle/>
        <a:p>
          <a:pPr marL="0" lvl="0" indent="0" algn="ctr" defTabSz="800100">
            <a:lnSpc>
              <a:spcPct val="90000"/>
            </a:lnSpc>
            <a:spcBef>
              <a:spcPct val="0"/>
            </a:spcBef>
            <a:spcAft>
              <a:spcPct val="35000"/>
            </a:spcAft>
            <a:buNone/>
          </a:pPr>
          <a:r>
            <a:rPr lang="en-US" sz="1800" kern="1200" dirty="0"/>
            <a:t>A background site is not near APOs</a:t>
          </a:r>
        </a:p>
      </dsp:txBody>
      <dsp:txXfrm>
        <a:off x="5029199" y="1654530"/>
        <a:ext cx="5029200" cy="368500"/>
      </dsp:txXfrm>
    </dsp:sp>
    <dsp:sp modelId="{12FFB29C-7E92-4466-82DC-CA06341A2FFB}">
      <dsp:nvSpPr>
        <dsp:cNvPr id="0" name=""/>
        <dsp:cNvSpPr/>
      </dsp:nvSpPr>
      <dsp:spPr>
        <a:xfrm rot="10800000">
          <a:off x="0" y="1518"/>
          <a:ext cx="10058399" cy="1232444"/>
        </a:xfrm>
        <a:prstGeom prst="upArrowCallout">
          <a:avLst/>
        </a:prstGeom>
        <a:solidFill>
          <a:schemeClr val="accent3">
            <a:hueOff val="0"/>
            <a:satOff val="0"/>
            <a:lumOff val="0"/>
            <a:alphaOff val="0"/>
          </a:schemeClr>
        </a:solidFill>
        <a:ln w="15875" cap="flat" cmpd="sng" algn="ctr">
          <a:solidFill>
            <a:schemeClr val="bg1">
              <a:lumMod val="5000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n-US" sz="2000" kern="1200" dirty="0"/>
            <a:t>TCEQ conducted an air monitoring project to assess crystalline silica and PM concentrations near APOs </a:t>
          </a:r>
        </a:p>
      </dsp:txBody>
      <dsp:txXfrm rot="10800000">
        <a:off x="0" y="1518"/>
        <a:ext cx="10058399" cy="80080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2BF349D-29AD-4EDF-A99F-AE248DDB1E81}">
      <dsp:nvSpPr>
        <dsp:cNvPr id="0" name=""/>
        <dsp:cNvSpPr/>
      </dsp:nvSpPr>
      <dsp:spPr>
        <a:xfrm>
          <a:off x="465806" y="1445"/>
          <a:ext cx="2487639" cy="1243819"/>
        </a:xfrm>
        <a:prstGeom prst="roundRect">
          <a:avLst>
            <a:gd name="adj" fmla="val 10000"/>
          </a:avLst>
        </a:prstGeom>
        <a:solidFill>
          <a:schemeClr val="accent2">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n-US" sz="2000" kern="1200" dirty="0"/>
            <a:t>This is expected, silica is the most abundant mineral in the earth’s crust</a:t>
          </a:r>
        </a:p>
      </dsp:txBody>
      <dsp:txXfrm>
        <a:off x="502236" y="37875"/>
        <a:ext cx="2414779" cy="1170959"/>
      </dsp:txXfrm>
    </dsp:sp>
    <dsp:sp modelId="{93D55BB3-B0E6-4AC7-95EE-E01E2CB6F565}">
      <dsp:nvSpPr>
        <dsp:cNvPr id="0" name=""/>
        <dsp:cNvSpPr/>
      </dsp:nvSpPr>
      <dsp:spPr>
        <a:xfrm>
          <a:off x="714570" y="1245265"/>
          <a:ext cx="248763" cy="932864"/>
        </a:xfrm>
        <a:custGeom>
          <a:avLst/>
          <a:gdLst/>
          <a:ahLst/>
          <a:cxnLst/>
          <a:rect l="0" t="0" r="0" b="0"/>
          <a:pathLst>
            <a:path>
              <a:moveTo>
                <a:pt x="0" y="0"/>
              </a:moveTo>
              <a:lnTo>
                <a:pt x="0" y="932864"/>
              </a:lnTo>
              <a:lnTo>
                <a:pt x="248763" y="932864"/>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4BD64DB-E260-47DD-A38F-1B770E1FF67F}">
      <dsp:nvSpPr>
        <dsp:cNvPr id="0" name=""/>
        <dsp:cNvSpPr/>
      </dsp:nvSpPr>
      <dsp:spPr>
        <a:xfrm>
          <a:off x="963334" y="1556220"/>
          <a:ext cx="1990111" cy="1243819"/>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All measurements thus far are well below the health-based 24-hr AMCV (24 µg/m</a:t>
          </a:r>
          <a:r>
            <a:rPr lang="en-US" sz="1600" kern="1200" baseline="30000" dirty="0"/>
            <a:t>3</a:t>
          </a:r>
          <a:r>
            <a:rPr lang="en-US" sz="1600" kern="1200" dirty="0"/>
            <a:t>)</a:t>
          </a:r>
        </a:p>
      </dsp:txBody>
      <dsp:txXfrm>
        <a:off x="999764" y="1592650"/>
        <a:ext cx="1917251" cy="1170959"/>
      </dsp:txXfrm>
    </dsp:sp>
    <dsp:sp modelId="{96D74049-F812-4818-A419-E9C2F2D82E53}">
      <dsp:nvSpPr>
        <dsp:cNvPr id="0" name=""/>
        <dsp:cNvSpPr/>
      </dsp:nvSpPr>
      <dsp:spPr>
        <a:xfrm>
          <a:off x="714570" y="1245265"/>
          <a:ext cx="248763" cy="2487639"/>
        </a:xfrm>
        <a:custGeom>
          <a:avLst/>
          <a:gdLst/>
          <a:ahLst/>
          <a:cxnLst/>
          <a:rect l="0" t="0" r="0" b="0"/>
          <a:pathLst>
            <a:path>
              <a:moveTo>
                <a:pt x="0" y="0"/>
              </a:moveTo>
              <a:lnTo>
                <a:pt x="0" y="2487639"/>
              </a:lnTo>
              <a:lnTo>
                <a:pt x="248763" y="2487639"/>
              </a:lnTo>
            </a:path>
          </a:pathLst>
        </a:custGeom>
        <a:noFill/>
        <a:ln w="15875"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D553A3C-D107-4008-BDDD-2A7865D09670}">
      <dsp:nvSpPr>
        <dsp:cNvPr id="0" name=""/>
        <dsp:cNvSpPr/>
      </dsp:nvSpPr>
      <dsp:spPr>
        <a:xfrm>
          <a:off x="963334" y="3110994"/>
          <a:ext cx="1990111" cy="1243819"/>
        </a:xfrm>
        <a:prstGeom prst="roundRect">
          <a:avLst>
            <a:gd name="adj" fmla="val 10000"/>
          </a:avLst>
        </a:prstGeom>
        <a:solidFill>
          <a:schemeClr val="lt1">
            <a:alpha val="90000"/>
            <a:hueOff val="0"/>
            <a:satOff val="0"/>
            <a:lumOff val="0"/>
            <a:alphaOff val="0"/>
          </a:schemeClr>
        </a:solidFill>
        <a:ln w="15875" cap="flat" cmpd="sng" algn="ctr">
          <a:solidFill>
            <a:schemeClr val="accent2">
              <a:hueOff val="3240090"/>
              <a:satOff val="451"/>
              <a:lumOff val="39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en-US" sz="1600" kern="1200" dirty="0"/>
            <a:t>Highest concentrations measured on days impacted by Saharan dust</a:t>
          </a:r>
        </a:p>
      </dsp:txBody>
      <dsp:txXfrm>
        <a:off x="999764" y="3147424"/>
        <a:ext cx="1917251" cy="1170959"/>
      </dsp:txXfrm>
    </dsp:sp>
  </dsp:spTree>
</dsp:drawing>
</file>

<file path=ppt/diagrams/layout1.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51C828E-C14C-40D6-8F8D-7DFCAF944835}"/>
              </a:ext>
            </a:extLst>
          </p:cNvPr>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389DE320-E031-4E77-8E8C-86DE51236A3F}"/>
              </a:ext>
            </a:extLst>
          </p:cNvPr>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85124107-7ECB-45FE-957A-474FF380D498}" type="datetimeFigureOut">
              <a:rPr lang="en-US" smtClean="0"/>
              <a:t>7/20/2023</a:t>
            </a:fld>
            <a:endParaRPr lang="en-US"/>
          </a:p>
        </p:txBody>
      </p:sp>
      <p:sp>
        <p:nvSpPr>
          <p:cNvPr id="4" name="Footer Placeholder 3">
            <a:extLst>
              <a:ext uri="{FF2B5EF4-FFF2-40B4-BE49-F238E27FC236}">
                <a16:creationId xmlns:a16="http://schemas.microsoft.com/office/drawing/2014/main" id="{977E9EEF-05BD-4A50-BE9A-2EABC853B2EA}"/>
              </a:ext>
            </a:extLst>
          </p:cNvPr>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68D0B4FD-6FD8-4F46-B803-65C2F56A98D3}"/>
              </a:ext>
            </a:extLst>
          </p:cNvPr>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EE874F1-55A1-4693-8B94-25BF9B7E4504}" type="slidenum">
              <a:rPr lang="en-US" smtClean="0"/>
              <a:t>‹#›</a:t>
            </a:fld>
            <a:endParaRPr lang="en-US"/>
          </a:p>
        </p:txBody>
      </p:sp>
    </p:spTree>
    <p:extLst>
      <p:ext uri="{BB962C8B-B14F-4D97-AF65-F5344CB8AC3E}">
        <p14:creationId xmlns:p14="http://schemas.microsoft.com/office/powerpoint/2010/main" val="32308406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70338" y="0"/>
            <a:ext cx="3038475" cy="466725"/>
          </a:xfrm>
          <a:prstGeom prst="rect">
            <a:avLst/>
          </a:prstGeom>
        </p:spPr>
        <p:txBody>
          <a:bodyPr vert="horz" lIns="91440" tIns="45720" rIns="91440" bIns="45720" rtlCol="0"/>
          <a:lstStyle>
            <a:lvl1pPr algn="r">
              <a:defRPr sz="1200"/>
            </a:lvl1pPr>
          </a:lstStyle>
          <a:p>
            <a:fld id="{65048F76-0947-48A0-A56D-E8CEB27C99DD}" type="datetimeFigureOut">
              <a:rPr lang="en-US" smtClean="0"/>
              <a:t>7/20/2023</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01675" y="4473575"/>
            <a:ext cx="5607050" cy="366077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70338" y="8829675"/>
            <a:ext cx="3038475" cy="466725"/>
          </a:xfrm>
          <a:prstGeom prst="rect">
            <a:avLst/>
          </a:prstGeom>
        </p:spPr>
        <p:txBody>
          <a:bodyPr vert="horz" lIns="91440" tIns="45720" rIns="91440" bIns="45720" rtlCol="0" anchor="b"/>
          <a:lstStyle>
            <a:lvl1pPr algn="r">
              <a:defRPr sz="1200"/>
            </a:lvl1pPr>
          </a:lstStyle>
          <a:p>
            <a:fld id="{553CF370-423F-403D-BD5B-C9174254A5EC}" type="slidenum">
              <a:rPr lang="en-US" smtClean="0"/>
              <a:t>‹#›</a:t>
            </a:fld>
            <a:endParaRPr lang="en-US"/>
          </a:p>
        </p:txBody>
      </p:sp>
    </p:spTree>
    <p:extLst>
      <p:ext uri="{BB962C8B-B14F-4D97-AF65-F5344CB8AC3E}">
        <p14:creationId xmlns:p14="http://schemas.microsoft.com/office/powerpoint/2010/main" val="1749431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88012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ea typeface="Calibri"/>
                <a:cs typeface="Calibri"/>
              </a:rPr>
              <a:t>This table shows the toxicity factors derived by the TCEQ for 16 PFAS. This table shows both oral reference doses (RfDs) and inhalation reference concentrations (RfCs). It also includes the Chemistry Abstract Service Registry Number (CASRN), acronyms, and chemical formulas.</a:t>
            </a:r>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53CF370-423F-403D-BD5B-C9174254A5E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788179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Shown are 17 PFAS chemicals with remediation values derived for them by EPA, TCEQ, and/or ATSDR. 7 PFAS are in common between EPA and TCEQ.</a:t>
            </a:r>
          </a:p>
          <a:p>
            <a:r>
              <a:rPr lang="en-US" dirty="0"/>
              <a:t>Shown also are the source of the values. </a:t>
            </a:r>
          </a:p>
          <a:p>
            <a:r>
              <a:rPr lang="en-US" dirty="0"/>
              <a:t>TCEQ has values for 16 PFAS, all but three are from the TCEQ 2011 derivation. TCEQ updated PFBA and </a:t>
            </a:r>
            <a:r>
              <a:rPr lang="en-US" dirty="0" err="1"/>
              <a:t>PFHxA</a:t>
            </a:r>
            <a:r>
              <a:rPr lang="en-US" dirty="0"/>
              <a:t> based on recent finalized IRIS evaluations, and surrogated </a:t>
            </a:r>
            <a:r>
              <a:rPr lang="en-US" dirty="0" err="1"/>
              <a:t>PFPeA</a:t>
            </a:r>
            <a:r>
              <a:rPr lang="en-US" dirty="0"/>
              <a:t> to </a:t>
            </a:r>
            <a:r>
              <a:rPr lang="en-US" dirty="0" err="1"/>
              <a:t>PFHxA</a:t>
            </a:r>
            <a:r>
              <a:rPr lang="en-US" dirty="0"/>
              <a:t> because there is no usable toxicity information for that chemical.</a:t>
            </a:r>
          </a:p>
          <a:p>
            <a:r>
              <a:rPr lang="en-US" dirty="0"/>
              <a:t>EPA has values for 8 unique PFAS. Two of EPA’s values are based on final IRIS assessments (PFBA &amp; </a:t>
            </a:r>
            <a:r>
              <a:rPr lang="en-US" dirty="0" err="1"/>
              <a:t>PFHxA</a:t>
            </a:r>
            <a:r>
              <a:rPr lang="en-US" dirty="0"/>
              <a:t>), 4 on ATSDR intermediate MRLs derived in 2021 (including the two big ones: PFOS &amp; PFOA), one is based on a PPRTV, and two are from the office of water (2022). The PFBS RSL is based on the PPRTV, but is the same value as the EPA Office of Water provided for the final HAL in 2022</a:t>
            </a:r>
          </a:p>
          <a:p>
            <a:r>
              <a:rPr lang="en-US" dirty="0"/>
              <a:t>In 2021 ATSDR completed their review of 12 PFAS chemicals, but decided that the data was insufficient to derive values for all but four of the PFAS (PFOS/A, </a:t>
            </a:r>
            <a:r>
              <a:rPr lang="en-US" dirty="0" err="1"/>
              <a:t>PFHxS</a:t>
            </a:r>
            <a:r>
              <a:rPr lang="en-US" dirty="0"/>
              <a:t>, and PFNA), and for those they derived values only for intermediate exposure duration (14 days-1 year); remediation values are typically derived assuming a chronic exposure duration of years.</a:t>
            </a:r>
          </a:p>
        </p:txBody>
      </p:sp>
      <p:sp>
        <p:nvSpPr>
          <p:cNvPr id="4" name="Slide Number Placeholder 3"/>
          <p:cNvSpPr>
            <a:spLocks noGrp="1"/>
          </p:cNvSpPr>
          <p:nvPr>
            <p:ph type="sldNum" sz="quarter" idx="5"/>
          </p:nvPr>
        </p:nvSpPr>
        <p:spPr/>
        <p:txBody>
          <a:bodyPr/>
          <a:lstStyle/>
          <a:p>
            <a:fld id="{553CF370-423F-403D-BD5B-C9174254A5EC}" type="slidenum">
              <a:rPr lang="en-US" smtClean="0"/>
              <a:t>9</a:t>
            </a:fld>
            <a:endParaRPr lang="en-US"/>
          </a:p>
        </p:txBody>
      </p:sp>
    </p:spTree>
    <p:extLst>
      <p:ext uri="{BB962C8B-B14F-4D97-AF65-F5344CB8AC3E}">
        <p14:creationId xmlns:p14="http://schemas.microsoft.com/office/powerpoint/2010/main" val="29962348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C40A9F-6C0F-4348-8B4A-CE0C3BED54B1}"/>
              </a:ext>
            </a:extLst>
          </p:cNvPr>
          <p:cNvSpPr/>
          <p:nvPr userDrawn="1"/>
        </p:nvSpPr>
        <p:spPr>
          <a:xfrm>
            <a:off x="1181024" y="1711526"/>
            <a:ext cx="10004825" cy="64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Date Placeholder 9">
            <a:extLst>
              <a:ext uri="{FF2B5EF4-FFF2-40B4-BE49-F238E27FC236}">
                <a16:creationId xmlns:a16="http://schemas.microsoft.com/office/drawing/2014/main" id="{ABF94912-F6F7-4A93-AC86-05D4BC20F662}"/>
              </a:ext>
            </a:extLst>
          </p:cNvPr>
          <p:cNvSpPr>
            <a:spLocks noGrp="1"/>
          </p:cNvSpPr>
          <p:nvPr>
            <p:ph type="dt" sz="half" idx="10"/>
          </p:nvPr>
        </p:nvSpPr>
        <p:spPr/>
        <p:txBody>
          <a:bodyPr/>
          <a:lstStyle/>
          <a:p>
            <a:fld id="{5ABD6A5B-01DC-4DCE-968A-8DCE81A1864E}" type="datetime1">
              <a:rPr lang="en-US" smtClean="0"/>
              <a:t>7/20/2023</a:t>
            </a:fld>
            <a:endParaRPr lang="en-US"/>
          </a:p>
        </p:txBody>
      </p:sp>
      <p:sp>
        <p:nvSpPr>
          <p:cNvPr id="11" name="Footer Placeholder 10">
            <a:extLst>
              <a:ext uri="{FF2B5EF4-FFF2-40B4-BE49-F238E27FC236}">
                <a16:creationId xmlns:a16="http://schemas.microsoft.com/office/drawing/2014/main" id="{90654D32-1A07-4E8A-BC19-7EF6D5625890}"/>
              </a:ext>
            </a:extLst>
          </p:cNvPr>
          <p:cNvSpPr>
            <a:spLocks noGrp="1"/>
          </p:cNvSpPr>
          <p:nvPr>
            <p:ph type="ftr" sz="quarter" idx="11"/>
          </p:nvPr>
        </p:nvSpPr>
        <p:spPr/>
        <p:txBody>
          <a:bodyPr/>
          <a:lstStyle>
            <a:lvl1pPr>
              <a:defRPr sz="1400"/>
            </a:lvl1pPr>
          </a:lstStyle>
          <a:p>
            <a:r>
              <a:rPr lang="en-US" dirty="0"/>
              <a:t>TEXAS COMMISSION ON ENVIRONMENTAL QUALITY</a:t>
            </a:r>
          </a:p>
        </p:txBody>
      </p:sp>
      <p:sp>
        <p:nvSpPr>
          <p:cNvPr id="12" name="Slide Number Placeholder 11">
            <a:extLst>
              <a:ext uri="{FF2B5EF4-FFF2-40B4-BE49-F238E27FC236}">
                <a16:creationId xmlns:a16="http://schemas.microsoft.com/office/drawing/2014/main" id="{9D64AFE2-5081-49F5-B817-D9036273DA53}"/>
              </a:ext>
            </a:extLst>
          </p:cNvPr>
          <p:cNvSpPr>
            <a:spLocks noGrp="1"/>
          </p:cNvSpPr>
          <p:nvPr>
            <p:ph type="sldNum" sz="quarter" idx="12"/>
          </p:nvPr>
        </p:nvSpPr>
        <p:spPr>
          <a:xfrm>
            <a:off x="10655060" y="6446837"/>
            <a:ext cx="1312025" cy="365125"/>
          </a:xfrm>
        </p:spPr>
        <p:txBody>
          <a:bodyPr/>
          <a:lstStyle>
            <a:lvl1pPr>
              <a:defRPr sz="1400"/>
            </a:lvl1pPr>
          </a:lstStyle>
          <a:p>
            <a:fld id="{E07A4437-AB01-4A7F-84BC-5720AED415E3}" type="slidenum">
              <a:rPr lang="en-US" smtClean="0"/>
              <a:pPr/>
              <a:t>‹#›</a:t>
            </a:fld>
            <a:endParaRPr lang="en-US" dirty="0"/>
          </a:p>
        </p:txBody>
      </p:sp>
    </p:spTree>
    <p:extLst>
      <p:ext uri="{BB962C8B-B14F-4D97-AF65-F5344CB8AC3E}">
        <p14:creationId xmlns:p14="http://schemas.microsoft.com/office/powerpoint/2010/main" val="2644108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0767ED-A906-411D-9DE1-BC856E669A1E}" type="datetime1">
              <a:rPr lang="en-US" smtClean="0"/>
              <a:t>7/20/2023</a:t>
            </a:fld>
            <a:endParaRPr lang="en-US"/>
          </a:p>
        </p:txBody>
      </p:sp>
      <p:sp>
        <p:nvSpPr>
          <p:cNvPr id="5" name="Footer Placeholder 4"/>
          <p:cNvSpPr>
            <a:spLocks noGrp="1"/>
          </p:cNvSpPr>
          <p:nvPr>
            <p:ph type="ftr" sz="quarter" idx="11"/>
          </p:nvPr>
        </p:nvSpPr>
        <p:spPr/>
        <p:txBody>
          <a:bodyPr/>
          <a:lstStyle/>
          <a:p>
            <a:r>
              <a:rPr lang="en-US"/>
              <a:t>TEXAS COMMISSION ON ENVIRONMENTAL QUALITY</a:t>
            </a:r>
          </a:p>
        </p:txBody>
      </p:sp>
      <p:sp>
        <p:nvSpPr>
          <p:cNvPr id="6" name="Slide Number Placeholder 5"/>
          <p:cNvSpPr>
            <a:spLocks noGrp="1"/>
          </p:cNvSpPr>
          <p:nvPr>
            <p:ph type="sldNum" sz="quarter" idx="12"/>
          </p:nvPr>
        </p:nvSpPr>
        <p:spPr/>
        <p:txBody>
          <a:bodyPr/>
          <a:lstStyle/>
          <a:p>
            <a:fld id="{E07A4437-AB01-4A7F-84BC-5720AED415E3}" type="slidenum">
              <a:rPr lang="en-US" smtClean="0"/>
              <a:t>‹#›</a:t>
            </a:fld>
            <a:endParaRPr lang="en-US"/>
          </a:p>
        </p:txBody>
      </p:sp>
    </p:spTree>
    <p:extLst>
      <p:ext uri="{BB962C8B-B14F-4D97-AF65-F5344CB8AC3E}">
        <p14:creationId xmlns:p14="http://schemas.microsoft.com/office/powerpoint/2010/main" val="39291257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1B82DA-B870-435F-9462-AC2145FB7399}" type="datetime1">
              <a:rPr lang="en-US" smtClean="0"/>
              <a:t>7/20/2023</a:t>
            </a:fld>
            <a:endParaRPr lang="en-US"/>
          </a:p>
        </p:txBody>
      </p:sp>
      <p:sp>
        <p:nvSpPr>
          <p:cNvPr id="5" name="Footer Placeholder 4"/>
          <p:cNvSpPr>
            <a:spLocks noGrp="1"/>
          </p:cNvSpPr>
          <p:nvPr>
            <p:ph type="ftr" sz="quarter" idx="11"/>
          </p:nvPr>
        </p:nvSpPr>
        <p:spPr/>
        <p:txBody>
          <a:bodyPr/>
          <a:lstStyle/>
          <a:p>
            <a:r>
              <a:rPr lang="en-US"/>
              <a:t>TEXAS COMMISSION ON ENVIRONMENTAL QUALITY</a:t>
            </a:r>
          </a:p>
        </p:txBody>
      </p:sp>
      <p:sp>
        <p:nvSpPr>
          <p:cNvPr id="6" name="Slide Number Placeholder 5"/>
          <p:cNvSpPr>
            <a:spLocks noGrp="1"/>
          </p:cNvSpPr>
          <p:nvPr>
            <p:ph type="sldNum" sz="quarter" idx="12"/>
          </p:nvPr>
        </p:nvSpPr>
        <p:spPr/>
        <p:txBody>
          <a:bodyPr/>
          <a:lstStyle/>
          <a:p>
            <a:fld id="{E07A4437-AB01-4A7F-84BC-5720AED415E3}" type="slidenum">
              <a:rPr lang="en-US" smtClean="0"/>
              <a:t>‹#›</a:t>
            </a:fld>
            <a:endParaRPr lang="en-US"/>
          </a:p>
        </p:txBody>
      </p:sp>
    </p:spTree>
    <p:extLst>
      <p:ext uri="{BB962C8B-B14F-4D97-AF65-F5344CB8AC3E}">
        <p14:creationId xmlns:p14="http://schemas.microsoft.com/office/powerpoint/2010/main" val="23677606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C40A9F-6C0F-4348-8B4A-CE0C3BED54B1}"/>
              </a:ext>
            </a:extLst>
          </p:cNvPr>
          <p:cNvSpPr/>
          <p:nvPr/>
        </p:nvSpPr>
        <p:spPr>
          <a:xfrm>
            <a:off x="1181024" y="1711526"/>
            <a:ext cx="10004825" cy="64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Date Placeholder 9">
            <a:extLst>
              <a:ext uri="{FF2B5EF4-FFF2-40B4-BE49-F238E27FC236}">
                <a16:creationId xmlns:a16="http://schemas.microsoft.com/office/drawing/2014/main" id="{ABF94912-F6F7-4A93-AC86-05D4BC20F662}"/>
              </a:ext>
            </a:extLst>
          </p:cNvPr>
          <p:cNvSpPr>
            <a:spLocks noGrp="1"/>
          </p:cNvSpPr>
          <p:nvPr>
            <p:ph type="dt" sz="half" idx="10"/>
          </p:nvPr>
        </p:nvSpPr>
        <p:spPr/>
        <p:txBody>
          <a:bodyPr/>
          <a:lstStyle/>
          <a:p>
            <a:fld id="{5ABD6A5B-01DC-4DCE-968A-8DCE81A1864E}" type="datetime1">
              <a:rPr lang="en-US" smtClean="0"/>
              <a:t>7/20/2023</a:t>
            </a:fld>
            <a:endParaRPr lang="en-US" dirty="0"/>
          </a:p>
        </p:txBody>
      </p:sp>
      <p:sp>
        <p:nvSpPr>
          <p:cNvPr id="11" name="Footer Placeholder 10">
            <a:extLst>
              <a:ext uri="{FF2B5EF4-FFF2-40B4-BE49-F238E27FC236}">
                <a16:creationId xmlns:a16="http://schemas.microsoft.com/office/drawing/2014/main" id="{90654D32-1A07-4E8A-BC19-7EF6D5625890}"/>
              </a:ext>
            </a:extLst>
          </p:cNvPr>
          <p:cNvSpPr>
            <a:spLocks noGrp="1"/>
          </p:cNvSpPr>
          <p:nvPr>
            <p:ph type="ftr" sz="quarter" idx="11"/>
          </p:nvPr>
        </p:nvSpPr>
        <p:spPr/>
        <p:txBody>
          <a:bodyPr/>
          <a:lstStyle>
            <a:lvl1pPr>
              <a:defRPr sz="1400"/>
            </a:lvl1pPr>
          </a:lstStyle>
          <a:p>
            <a:r>
              <a:rPr lang="en-US" dirty="0"/>
              <a:t>TEXAS COMMISSION ON ENVIRONMENTAL QUALITY</a:t>
            </a:r>
          </a:p>
        </p:txBody>
      </p:sp>
      <p:sp>
        <p:nvSpPr>
          <p:cNvPr id="12" name="Slide Number Placeholder 11">
            <a:extLst>
              <a:ext uri="{FF2B5EF4-FFF2-40B4-BE49-F238E27FC236}">
                <a16:creationId xmlns:a16="http://schemas.microsoft.com/office/drawing/2014/main" id="{9D64AFE2-5081-49F5-B817-D9036273DA53}"/>
              </a:ext>
            </a:extLst>
          </p:cNvPr>
          <p:cNvSpPr>
            <a:spLocks noGrp="1"/>
          </p:cNvSpPr>
          <p:nvPr>
            <p:ph type="sldNum" sz="quarter" idx="12"/>
          </p:nvPr>
        </p:nvSpPr>
        <p:spPr>
          <a:xfrm>
            <a:off x="10655060" y="6446837"/>
            <a:ext cx="1312025" cy="365125"/>
          </a:xfrm>
        </p:spPr>
        <p:txBody>
          <a:bodyPr/>
          <a:lstStyle>
            <a:lvl1pPr>
              <a:defRPr sz="1400"/>
            </a:lvl1pPr>
          </a:lstStyle>
          <a:p>
            <a:fld id="{E07A4437-AB01-4A7F-84BC-5720AED415E3}" type="slidenum">
              <a:rPr lang="en-US" smtClean="0"/>
              <a:pPr/>
              <a:t>‹#›</a:t>
            </a:fld>
            <a:endParaRPr lang="en-US" dirty="0"/>
          </a:p>
        </p:txBody>
      </p:sp>
      <p:sp>
        <p:nvSpPr>
          <p:cNvPr id="13" name="Rectangle 12">
            <a:extLst>
              <a:ext uri="{FF2B5EF4-FFF2-40B4-BE49-F238E27FC236}">
                <a16:creationId xmlns:a16="http://schemas.microsoft.com/office/drawing/2014/main" id="{F62E9A90-ADE2-4E64-9595-F5405F607B54}"/>
              </a:ext>
            </a:extLst>
          </p:cNvPr>
          <p:cNvSpPr/>
          <p:nvPr userDrawn="1"/>
        </p:nvSpPr>
        <p:spPr>
          <a:xfrm>
            <a:off x="1181024" y="1711526"/>
            <a:ext cx="10004825" cy="64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30779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499667" y="6459784"/>
            <a:ext cx="1312025" cy="365125"/>
          </a:xfrm>
        </p:spPr>
        <p:txBody>
          <a:bodyPr/>
          <a:lstStyle>
            <a:lvl1pPr>
              <a:defRPr sz="1400"/>
            </a:lvl1pPr>
          </a:lstStyle>
          <a:p>
            <a:fld id="{E07A4437-AB01-4A7F-84BC-5720AED415E3}" type="slidenum">
              <a:rPr lang="en-US" smtClean="0"/>
              <a:pPr/>
              <a:t>‹#›</a:t>
            </a:fld>
            <a:endParaRPr lang="en-US" dirty="0"/>
          </a:p>
        </p:txBody>
      </p:sp>
      <p:sp>
        <p:nvSpPr>
          <p:cNvPr id="5" name="Footer Placeholder 4"/>
          <p:cNvSpPr>
            <a:spLocks noGrp="1"/>
          </p:cNvSpPr>
          <p:nvPr>
            <p:ph type="ftr" sz="quarter" idx="11"/>
          </p:nvPr>
        </p:nvSpPr>
        <p:spPr/>
        <p:txBody>
          <a:bodyPr/>
          <a:lstStyle>
            <a:lvl1pPr>
              <a:defRPr sz="1400"/>
            </a:lvl1pPr>
          </a:lstStyle>
          <a:p>
            <a:r>
              <a:rPr lang="en-US" dirty="0"/>
              <a:t>TEXAS COMMISSION ON ENVIRONMENTAL QUALITY</a:t>
            </a:r>
          </a:p>
        </p:txBody>
      </p:sp>
      <p:sp>
        <p:nvSpPr>
          <p:cNvPr id="2" name="Title 1"/>
          <p:cNvSpPr>
            <a:spLocks noGrp="1"/>
          </p:cNvSpPr>
          <p:nvPr>
            <p:ph type="title"/>
          </p:nvPr>
        </p:nvSpPr>
        <p:spPr>
          <a:xfrm>
            <a:off x="1097280" y="33091"/>
            <a:ext cx="10058400" cy="1023352"/>
          </a:xfrm>
        </p:spPr>
        <p:txBody>
          <a:bodyPr/>
          <a:lstStyle/>
          <a:p>
            <a:r>
              <a:rPr lang="en-US"/>
              <a:t>Click to edit Master title style</a:t>
            </a:r>
          </a:p>
        </p:txBody>
      </p:sp>
      <p:sp>
        <p:nvSpPr>
          <p:cNvPr id="3" name="Content Placeholder 2"/>
          <p:cNvSpPr>
            <a:spLocks noGrp="1"/>
          </p:cNvSpPr>
          <p:nvPr>
            <p:ph idx="1" hasCustomPrompt="1"/>
          </p:nvPr>
        </p:nvSpPr>
        <p:spPr>
          <a:xfrm>
            <a:off x="1097280" y="1402672"/>
            <a:ext cx="10058400" cy="4466422"/>
          </a:xfrm>
        </p:spPr>
        <p:txBody>
          <a:bodyPr/>
          <a:lstStyle>
            <a:lvl1pPr marL="91440" indent="-91440">
              <a:buFont typeface="Wingdings" panose="05000000000000000000" pitchFamily="2" charset="2"/>
              <a:buChar char="Ø"/>
              <a:defRPr sz="2400"/>
            </a:lvl1pPr>
            <a:lvl2pPr>
              <a:defRPr sz="2000"/>
            </a:lvl2pPr>
            <a:lvl3pPr>
              <a:defRPr sz="1800"/>
            </a:lvl3pPr>
            <a:lvl4pPr>
              <a:defRPr sz="1800"/>
            </a:lvl4pPr>
            <a:lvl5pPr>
              <a:defRPr sz="1800"/>
            </a:lvl5pPr>
          </a:lstStyle>
          <a:p>
            <a:pPr lvl="0"/>
            <a:r>
              <a:rPr lang="en-US"/>
              <a:t> 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32CAD72-31C5-497F-9290-A7BD3342C87F}" type="datetime1">
              <a:rPr lang="en-US" smtClean="0"/>
              <a:t>7/20/2023</a:t>
            </a:fld>
            <a:endParaRPr lang="en-US" dirty="0"/>
          </a:p>
        </p:txBody>
      </p:sp>
      <p:sp>
        <p:nvSpPr>
          <p:cNvPr id="10" name="Rectangle 9">
            <a:extLst>
              <a:ext uri="{FF2B5EF4-FFF2-40B4-BE49-F238E27FC236}">
                <a16:creationId xmlns:a16="http://schemas.microsoft.com/office/drawing/2014/main" id="{3F5CB829-BF73-4EFF-AE4D-782E7ED96E4E}"/>
              </a:ext>
            </a:extLst>
          </p:cNvPr>
          <p:cNvSpPr/>
          <p:nvPr/>
        </p:nvSpPr>
        <p:spPr>
          <a:xfrm>
            <a:off x="1181024" y="1711526"/>
            <a:ext cx="10004825" cy="64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622A21E1-5A71-4E13-B660-12D4994BACFE}"/>
              </a:ext>
            </a:extLst>
          </p:cNvPr>
          <p:cNvSpPr/>
          <p:nvPr userDrawn="1"/>
        </p:nvSpPr>
        <p:spPr>
          <a:xfrm>
            <a:off x="1181024" y="1711526"/>
            <a:ext cx="10004825" cy="64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140243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8363030-0A1A-434B-BDD6-961EA5C7346D}" type="datetime1">
              <a:rPr lang="en-US" smtClean="0"/>
              <a:t>7/20/2023</a:t>
            </a:fld>
            <a:endParaRPr lang="en-US" dirty="0"/>
          </a:p>
        </p:txBody>
      </p:sp>
      <p:sp>
        <p:nvSpPr>
          <p:cNvPr id="5" name="Footer Placeholder 4"/>
          <p:cNvSpPr>
            <a:spLocks noGrp="1"/>
          </p:cNvSpPr>
          <p:nvPr>
            <p:ph type="ftr" sz="quarter" idx="11"/>
          </p:nvPr>
        </p:nvSpPr>
        <p:spPr/>
        <p:txBody>
          <a:bodyPr/>
          <a:lstStyle>
            <a:lvl1pPr>
              <a:defRPr sz="1400"/>
            </a:lvl1pPr>
          </a:lstStyle>
          <a:p>
            <a:r>
              <a:rPr lang="en-US" dirty="0"/>
              <a:t>TEXAS COMMISSION ON ENVIRONMENTAL QUALITY</a:t>
            </a:r>
          </a:p>
        </p:txBody>
      </p:sp>
      <p:sp>
        <p:nvSpPr>
          <p:cNvPr id="6" name="Slide Number Placeholder 5"/>
          <p:cNvSpPr>
            <a:spLocks noGrp="1"/>
          </p:cNvSpPr>
          <p:nvPr>
            <p:ph type="sldNum" sz="quarter" idx="12"/>
          </p:nvPr>
        </p:nvSpPr>
        <p:spPr>
          <a:xfrm>
            <a:off x="10699448" y="6459785"/>
            <a:ext cx="1312025" cy="365125"/>
          </a:xfrm>
        </p:spPr>
        <p:txBody>
          <a:bodyPr/>
          <a:lstStyle>
            <a:lvl1pPr>
              <a:defRPr sz="1400"/>
            </a:lvl1pPr>
          </a:lstStyle>
          <a:p>
            <a:fld id="{E07A4437-AB01-4A7F-84BC-5720AED415E3}"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AD1B8C1-59E4-4AF6-B382-D81C497B27F8}"/>
              </a:ext>
            </a:extLst>
          </p:cNvPr>
          <p:cNvSpPr/>
          <p:nvPr/>
        </p:nvSpPr>
        <p:spPr>
          <a:xfrm>
            <a:off x="1181024" y="1711526"/>
            <a:ext cx="10004825" cy="64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EDF88992-4876-4742-8488-50636A75BA67}"/>
              </a:ext>
            </a:extLst>
          </p:cNvPr>
          <p:cNvSpPr/>
          <p:nvPr userDrawn="1"/>
        </p:nvSpPr>
        <p:spPr>
          <a:xfrm>
            <a:off x="1181024" y="1711526"/>
            <a:ext cx="10004825" cy="64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38780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66800" y="183555"/>
            <a:ext cx="10058400" cy="805350"/>
          </a:xfrm>
        </p:spPr>
        <p:txBody>
          <a:bodyPr/>
          <a:lstStyle/>
          <a:p>
            <a:r>
              <a:rPr lang="en-US"/>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sz="900"/>
            </a:lvl1pPr>
          </a:lstStyle>
          <a:p>
            <a:fld id="{55313703-658E-4C31-9FAB-E03A2F02053E}" type="datetime1">
              <a:rPr lang="en-US" smtClean="0"/>
              <a:pPr/>
              <a:t>7/20/2023</a:t>
            </a:fld>
            <a:endParaRPr lang="en-US" dirty="0"/>
          </a:p>
        </p:txBody>
      </p:sp>
      <p:sp>
        <p:nvSpPr>
          <p:cNvPr id="6" name="Footer Placeholder 5"/>
          <p:cNvSpPr>
            <a:spLocks noGrp="1"/>
          </p:cNvSpPr>
          <p:nvPr>
            <p:ph type="ftr" sz="quarter" idx="11"/>
          </p:nvPr>
        </p:nvSpPr>
        <p:spPr/>
        <p:txBody>
          <a:bodyPr/>
          <a:lstStyle>
            <a:lvl1pPr>
              <a:defRPr sz="1400"/>
            </a:lvl1pPr>
          </a:lstStyle>
          <a:p>
            <a:r>
              <a:rPr lang="en-US" dirty="0"/>
              <a:t>TEXAS COMMISSION ON ENVIRONMENTAL QUALITY</a:t>
            </a:r>
          </a:p>
        </p:txBody>
      </p:sp>
      <p:sp>
        <p:nvSpPr>
          <p:cNvPr id="7" name="Slide Number Placeholder 6"/>
          <p:cNvSpPr>
            <a:spLocks noGrp="1"/>
          </p:cNvSpPr>
          <p:nvPr>
            <p:ph type="sldNum" sz="quarter" idx="12"/>
          </p:nvPr>
        </p:nvSpPr>
        <p:spPr>
          <a:xfrm>
            <a:off x="10699448" y="6459785"/>
            <a:ext cx="1312025" cy="365125"/>
          </a:xfrm>
        </p:spPr>
        <p:txBody>
          <a:bodyPr/>
          <a:lstStyle>
            <a:lvl1pPr>
              <a:defRPr sz="1400"/>
            </a:lvl1pPr>
          </a:lstStyle>
          <a:p>
            <a:fld id="{E07A4437-AB01-4A7F-84BC-5720AED415E3}" type="slidenum">
              <a:rPr lang="en-US" smtClean="0"/>
              <a:pPr/>
              <a:t>‹#›</a:t>
            </a:fld>
            <a:endParaRPr lang="en-US" dirty="0"/>
          </a:p>
        </p:txBody>
      </p:sp>
      <p:sp>
        <p:nvSpPr>
          <p:cNvPr id="2" name="Rectangle 1">
            <a:extLst>
              <a:ext uri="{FF2B5EF4-FFF2-40B4-BE49-F238E27FC236}">
                <a16:creationId xmlns:a16="http://schemas.microsoft.com/office/drawing/2014/main" id="{F868628F-1BF5-4C51-86DA-86393FC93D26}"/>
              </a:ext>
            </a:extLst>
          </p:cNvPr>
          <p:cNvSpPr/>
          <p:nvPr/>
        </p:nvSpPr>
        <p:spPr>
          <a:xfrm>
            <a:off x="1181024" y="1711526"/>
            <a:ext cx="10004825" cy="64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97047538-C90E-4222-98B4-04A33874DA7D}"/>
              </a:ext>
            </a:extLst>
          </p:cNvPr>
          <p:cNvSpPr/>
          <p:nvPr userDrawn="1"/>
        </p:nvSpPr>
        <p:spPr>
          <a:xfrm>
            <a:off x="1181024" y="1711526"/>
            <a:ext cx="10004825" cy="64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855976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sz="900"/>
            </a:lvl1pPr>
          </a:lstStyle>
          <a:p>
            <a:fld id="{A4531457-B239-4CC4-8EBD-290D709EE122}" type="datetime1">
              <a:rPr lang="en-US" smtClean="0"/>
              <a:pPr/>
              <a:t>7/20/2023</a:t>
            </a:fld>
            <a:endParaRPr lang="en-US" dirty="0"/>
          </a:p>
        </p:txBody>
      </p:sp>
      <p:sp>
        <p:nvSpPr>
          <p:cNvPr id="8" name="Footer Placeholder 7"/>
          <p:cNvSpPr>
            <a:spLocks noGrp="1"/>
          </p:cNvSpPr>
          <p:nvPr>
            <p:ph type="ftr" sz="quarter" idx="11"/>
          </p:nvPr>
        </p:nvSpPr>
        <p:spPr/>
        <p:txBody>
          <a:bodyPr/>
          <a:lstStyle>
            <a:lvl1pPr>
              <a:defRPr sz="1400"/>
            </a:lvl1pPr>
          </a:lstStyle>
          <a:p>
            <a:r>
              <a:rPr lang="en-US" dirty="0"/>
              <a:t>TEXAS COMMISSION ON ENVIRONMENTAL QUALITY</a:t>
            </a:r>
          </a:p>
        </p:txBody>
      </p:sp>
      <p:sp>
        <p:nvSpPr>
          <p:cNvPr id="9" name="Slide Number Placeholder 8"/>
          <p:cNvSpPr>
            <a:spLocks noGrp="1"/>
          </p:cNvSpPr>
          <p:nvPr>
            <p:ph type="sldNum" sz="quarter" idx="12"/>
          </p:nvPr>
        </p:nvSpPr>
        <p:spPr>
          <a:xfrm>
            <a:off x="10770470" y="6459784"/>
            <a:ext cx="1312025" cy="365125"/>
          </a:xfrm>
        </p:spPr>
        <p:txBody>
          <a:bodyPr/>
          <a:lstStyle>
            <a:lvl1pPr>
              <a:defRPr sz="1400"/>
            </a:lvl1pPr>
          </a:lstStyle>
          <a:p>
            <a:fld id="{E07A4437-AB01-4A7F-84BC-5720AED415E3}" type="slidenum">
              <a:rPr lang="en-US" smtClean="0"/>
              <a:pPr/>
              <a:t>‹#›</a:t>
            </a:fld>
            <a:endParaRPr lang="en-US" dirty="0"/>
          </a:p>
        </p:txBody>
      </p:sp>
    </p:spTree>
    <p:extLst>
      <p:ext uri="{BB962C8B-B14F-4D97-AF65-F5344CB8AC3E}">
        <p14:creationId xmlns:p14="http://schemas.microsoft.com/office/powerpoint/2010/main" val="369762574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74026"/>
          </a:xfrm>
        </p:spPr>
        <p:txBody>
          <a:bodyPr/>
          <a:lstStyle/>
          <a:p>
            <a:r>
              <a:rPr lang="en-US"/>
              <a:t>Click to edit Master title style</a:t>
            </a:r>
          </a:p>
        </p:txBody>
      </p:sp>
      <p:sp>
        <p:nvSpPr>
          <p:cNvPr id="3" name="Date Placeholder 2"/>
          <p:cNvSpPr>
            <a:spLocks noGrp="1"/>
          </p:cNvSpPr>
          <p:nvPr>
            <p:ph type="dt" sz="half" idx="10"/>
          </p:nvPr>
        </p:nvSpPr>
        <p:spPr/>
        <p:txBody>
          <a:bodyPr/>
          <a:lstStyle/>
          <a:p>
            <a:fld id="{BAC9DB8B-E420-40AF-8A9D-0241E4F078DB}" type="datetime1">
              <a:rPr lang="en-US" smtClean="0"/>
              <a:t>7/20/2023</a:t>
            </a:fld>
            <a:endParaRPr lang="en-US" dirty="0"/>
          </a:p>
        </p:txBody>
      </p:sp>
      <p:sp>
        <p:nvSpPr>
          <p:cNvPr id="4" name="Footer Placeholder 3"/>
          <p:cNvSpPr>
            <a:spLocks noGrp="1"/>
          </p:cNvSpPr>
          <p:nvPr>
            <p:ph type="ftr" sz="quarter" idx="11"/>
          </p:nvPr>
        </p:nvSpPr>
        <p:spPr/>
        <p:txBody>
          <a:bodyPr/>
          <a:lstStyle>
            <a:lvl1pPr>
              <a:defRPr sz="1400"/>
            </a:lvl1pPr>
          </a:lstStyle>
          <a:p>
            <a:r>
              <a:rPr lang="en-US" dirty="0"/>
              <a:t>TEXAS COMMISSION ON ENVIRONMENTAL QUALITY</a:t>
            </a:r>
          </a:p>
        </p:txBody>
      </p:sp>
      <p:sp>
        <p:nvSpPr>
          <p:cNvPr id="5" name="Slide Number Placeholder 4"/>
          <p:cNvSpPr>
            <a:spLocks noGrp="1"/>
          </p:cNvSpPr>
          <p:nvPr>
            <p:ph type="sldNum" sz="quarter" idx="12"/>
          </p:nvPr>
        </p:nvSpPr>
        <p:spPr>
          <a:xfrm>
            <a:off x="10708326" y="6459785"/>
            <a:ext cx="1312025" cy="365125"/>
          </a:xfrm>
        </p:spPr>
        <p:txBody>
          <a:bodyPr/>
          <a:lstStyle>
            <a:lvl1pPr>
              <a:defRPr sz="1400"/>
            </a:lvl1pPr>
          </a:lstStyle>
          <a:p>
            <a:fld id="{E07A4437-AB01-4A7F-84BC-5720AED415E3}" type="slidenum">
              <a:rPr lang="en-US" smtClean="0"/>
              <a:pPr/>
              <a:t>‹#›</a:t>
            </a:fld>
            <a:endParaRPr lang="en-US" dirty="0"/>
          </a:p>
        </p:txBody>
      </p:sp>
      <p:sp>
        <p:nvSpPr>
          <p:cNvPr id="7" name="Rectangle 6">
            <a:extLst>
              <a:ext uri="{FF2B5EF4-FFF2-40B4-BE49-F238E27FC236}">
                <a16:creationId xmlns:a16="http://schemas.microsoft.com/office/drawing/2014/main" id="{3A673F19-7E86-44FD-9996-8D828C559907}"/>
              </a:ext>
            </a:extLst>
          </p:cNvPr>
          <p:cNvSpPr/>
          <p:nvPr/>
        </p:nvSpPr>
        <p:spPr>
          <a:xfrm>
            <a:off x="1181024" y="1711526"/>
            <a:ext cx="10004825" cy="64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896B2315-8F7F-4F89-8AE6-8F7BAA0A9D36}"/>
              </a:ext>
            </a:extLst>
          </p:cNvPr>
          <p:cNvSpPr/>
          <p:nvPr userDrawn="1"/>
        </p:nvSpPr>
        <p:spPr>
          <a:xfrm>
            <a:off x="1181024" y="1711526"/>
            <a:ext cx="10004825" cy="64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207645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sz="900"/>
            </a:lvl1pPr>
          </a:lstStyle>
          <a:p>
            <a:fld id="{E858F0E2-3315-4952-823C-B5B257BAA758}" type="datetime1">
              <a:rPr lang="en-US" smtClean="0"/>
              <a:pPr/>
              <a:t>7/20/2023</a:t>
            </a:fld>
            <a:endParaRPr lang="en-US" dirty="0"/>
          </a:p>
        </p:txBody>
      </p:sp>
      <p:sp>
        <p:nvSpPr>
          <p:cNvPr id="8" name="Footer Placeholder 7"/>
          <p:cNvSpPr>
            <a:spLocks noGrp="1"/>
          </p:cNvSpPr>
          <p:nvPr>
            <p:ph type="ftr" sz="quarter" idx="11"/>
          </p:nvPr>
        </p:nvSpPr>
        <p:spPr/>
        <p:txBody>
          <a:bodyPr/>
          <a:lstStyle>
            <a:lvl1pPr>
              <a:defRPr sz="1400">
                <a:solidFill>
                  <a:srgbClr val="FFFFFF"/>
                </a:solidFill>
              </a:defRPr>
            </a:lvl1pPr>
          </a:lstStyle>
          <a:p>
            <a:r>
              <a:rPr lang="en-US" dirty="0"/>
              <a:t>TEXAS COMMISSION ON ENVIRONMENTAL QUALITY</a:t>
            </a:r>
          </a:p>
        </p:txBody>
      </p:sp>
      <p:sp>
        <p:nvSpPr>
          <p:cNvPr id="9" name="Slide Number Placeholder 8"/>
          <p:cNvSpPr>
            <a:spLocks noGrp="1"/>
          </p:cNvSpPr>
          <p:nvPr>
            <p:ph type="sldNum" sz="quarter" idx="12"/>
          </p:nvPr>
        </p:nvSpPr>
        <p:spPr>
          <a:xfrm>
            <a:off x="10726081" y="6459785"/>
            <a:ext cx="1312025" cy="365125"/>
          </a:xfrm>
        </p:spPr>
        <p:txBody>
          <a:bodyPr/>
          <a:lstStyle>
            <a:lvl1pPr>
              <a:defRPr sz="1400"/>
            </a:lvl1pPr>
          </a:lstStyle>
          <a:p>
            <a:fld id="{E07A4437-AB01-4A7F-84BC-5720AED415E3}" type="slidenum">
              <a:rPr lang="en-US" smtClean="0"/>
              <a:pPr/>
              <a:t>‹#›</a:t>
            </a:fld>
            <a:endParaRPr lang="en-US" dirty="0"/>
          </a:p>
        </p:txBody>
      </p:sp>
      <p:sp>
        <p:nvSpPr>
          <p:cNvPr id="2" name="Rectangle 1">
            <a:extLst>
              <a:ext uri="{FF2B5EF4-FFF2-40B4-BE49-F238E27FC236}">
                <a16:creationId xmlns:a16="http://schemas.microsoft.com/office/drawing/2014/main" id="{224BFE25-D561-4CBE-A0F9-1E640A617172}"/>
              </a:ext>
            </a:extLst>
          </p:cNvPr>
          <p:cNvSpPr/>
          <p:nvPr/>
        </p:nvSpPr>
        <p:spPr>
          <a:xfrm>
            <a:off x="1181024" y="1711526"/>
            <a:ext cx="10004825" cy="64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57AC1E7A-2BF8-480B-9BFE-46313552C4AD}"/>
              </a:ext>
            </a:extLst>
          </p:cNvPr>
          <p:cNvSpPr/>
          <p:nvPr userDrawn="1"/>
        </p:nvSpPr>
        <p:spPr>
          <a:xfrm>
            <a:off x="1181024" y="1711526"/>
            <a:ext cx="10004825" cy="64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26228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3B418C6-0728-4B29-8515-8C31A20DEF38}" type="datetime1">
              <a:rPr lang="en-US" smtClean="0"/>
              <a:t>7/20/2023</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a:t>TEXAS COMMISSION ON ENVIRONMENTAL QUALITY</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07A4437-AB01-4A7F-84BC-5720AED415E3}" type="slidenum">
              <a:rPr lang="en-US" smtClean="0"/>
              <a:t>‹#›</a:t>
            </a:fld>
            <a:endParaRPr lang="en-US" dirty="0"/>
          </a:p>
        </p:txBody>
      </p:sp>
    </p:spTree>
    <p:extLst>
      <p:ext uri="{BB962C8B-B14F-4D97-AF65-F5344CB8AC3E}">
        <p14:creationId xmlns:p14="http://schemas.microsoft.com/office/powerpoint/2010/main" val="355716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499667" y="6459784"/>
            <a:ext cx="1312025" cy="365125"/>
          </a:xfrm>
        </p:spPr>
        <p:txBody>
          <a:bodyPr/>
          <a:lstStyle>
            <a:lvl1pPr>
              <a:defRPr sz="1400"/>
            </a:lvl1pPr>
          </a:lstStyle>
          <a:p>
            <a:fld id="{E07A4437-AB01-4A7F-84BC-5720AED415E3}" type="slidenum">
              <a:rPr lang="en-US" smtClean="0"/>
              <a:pPr/>
              <a:t>‹#›</a:t>
            </a:fld>
            <a:endParaRPr lang="en-US" dirty="0"/>
          </a:p>
        </p:txBody>
      </p:sp>
      <p:sp>
        <p:nvSpPr>
          <p:cNvPr id="5" name="Footer Placeholder 4"/>
          <p:cNvSpPr>
            <a:spLocks noGrp="1"/>
          </p:cNvSpPr>
          <p:nvPr>
            <p:ph type="ftr" sz="quarter" idx="11"/>
          </p:nvPr>
        </p:nvSpPr>
        <p:spPr/>
        <p:txBody>
          <a:bodyPr/>
          <a:lstStyle>
            <a:lvl1pPr>
              <a:defRPr sz="1400"/>
            </a:lvl1pPr>
          </a:lstStyle>
          <a:p>
            <a:r>
              <a:rPr lang="en-US" dirty="0"/>
              <a:t>TEXAS COMMISSION ON ENVIRONMENTAL QUALITY</a:t>
            </a:r>
          </a:p>
        </p:txBody>
      </p:sp>
      <p:sp>
        <p:nvSpPr>
          <p:cNvPr id="2" name="Title 1"/>
          <p:cNvSpPr>
            <a:spLocks noGrp="1"/>
          </p:cNvSpPr>
          <p:nvPr>
            <p:ph type="title"/>
          </p:nvPr>
        </p:nvSpPr>
        <p:spPr>
          <a:xfrm>
            <a:off x="1097280" y="120770"/>
            <a:ext cx="10058400" cy="868136"/>
          </a:xfrm>
        </p:spPr>
        <p:txBody>
          <a:bodyPr/>
          <a:lstStyle/>
          <a:p>
            <a:r>
              <a:rPr lang="en-US" dirty="0"/>
              <a:t>Click to edit Master title style</a:t>
            </a:r>
          </a:p>
        </p:txBody>
      </p:sp>
      <p:sp>
        <p:nvSpPr>
          <p:cNvPr id="3" name="Content Placeholder 2"/>
          <p:cNvSpPr>
            <a:spLocks noGrp="1"/>
          </p:cNvSpPr>
          <p:nvPr>
            <p:ph idx="1" hasCustomPrompt="1"/>
          </p:nvPr>
        </p:nvSpPr>
        <p:spPr>
          <a:xfrm>
            <a:off x="1097280" y="1402672"/>
            <a:ext cx="10058400" cy="4466422"/>
          </a:xfrm>
        </p:spPr>
        <p:txBody>
          <a:bodyPr/>
          <a:lstStyle>
            <a:lvl1pPr marL="91440" indent="-91440">
              <a:buFont typeface="Wingdings" panose="05000000000000000000" pitchFamily="2" charset="2"/>
              <a:buChar char="Ø"/>
              <a:defRPr sz="2400"/>
            </a:lvl1pPr>
            <a:lvl2pPr>
              <a:defRPr sz="2000"/>
            </a:lvl2pPr>
            <a:lvl3pPr>
              <a:defRPr sz="1800"/>
            </a:lvl3pPr>
            <a:lvl4pPr>
              <a:defRPr sz="1800"/>
            </a:lvl4pPr>
            <a:lvl5pPr>
              <a:defRPr sz="1800"/>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32CAD72-31C5-497F-9290-A7BD3342C87F}" type="datetime1">
              <a:rPr lang="en-US" smtClean="0"/>
              <a:t>7/20/2023</a:t>
            </a:fld>
            <a:endParaRPr lang="en-US"/>
          </a:p>
        </p:txBody>
      </p:sp>
      <p:sp>
        <p:nvSpPr>
          <p:cNvPr id="10" name="Rectangle 9">
            <a:extLst>
              <a:ext uri="{FF2B5EF4-FFF2-40B4-BE49-F238E27FC236}">
                <a16:creationId xmlns:a16="http://schemas.microsoft.com/office/drawing/2014/main" id="{3F5CB829-BF73-4EFF-AE4D-782E7ED96E4E}"/>
              </a:ext>
            </a:extLst>
          </p:cNvPr>
          <p:cNvSpPr/>
          <p:nvPr userDrawn="1"/>
        </p:nvSpPr>
        <p:spPr>
          <a:xfrm>
            <a:off x="1181024" y="1711526"/>
            <a:ext cx="10004825" cy="64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6198151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292BF6-7FD6-4631-8D7D-69C5192172FE}" type="datetime1">
              <a:rPr lang="en-US" smtClean="0"/>
              <a:t>7/20/2023</a:t>
            </a:fld>
            <a:endParaRPr lang="en-US" dirty="0"/>
          </a:p>
        </p:txBody>
      </p:sp>
      <p:sp>
        <p:nvSpPr>
          <p:cNvPr id="6" name="Footer Placeholder 5"/>
          <p:cNvSpPr>
            <a:spLocks noGrp="1"/>
          </p:cNvSpPr>
          <p:nvPr>
            <p:ph type="ftr" sz="quarter" idx="11"/>
          </p:nvPr>
        </p:nvSpPr>
        <p:spPr/>
        <p:txBody>
          <a:bodyPr/>
          <a:lstStyle/>
          <a:p>
            <a:r>
              <a:rPr lang="en-US" dirty="0"/>
              <a:t>TEXAS COMMISSION ON ENVIRONMENTAL QUALITY</a:t>
            </a:r>
          </a:p>
        </p:txBody>
      </p:sp>
      <p:sp>
        <p:nvSpPr>
          <p:cNvPr id="7" name="Slide Number Placeholder 6"/>
          <p:cNvSpPr>
            <a:spLocks noGrp="1"/>
          </p:cNvSpPr>
          <p:nvPr>
            <p:ph type="sldNum" sz="quarter" idx="12"/>
          </p:nvPr>
        </p:nvSpPr>
        <p:spPr/>
        <p:txBody>
          <a:bodyPr/>
          <a:lstStyle/>
          <a:p>
            <a:fld id="{E07A4437-AB01-4A7F-84BC-5720AED415E3}" type="slidenum">
              <a:rPr lang="en-US" smtClean="0"/>
              <a:t>‹#›</a:t>
            </a:fld>
            <a:endParaRPr lang="en-US" dirty="0"/>
          </a:p>
        </p:txBody>
      </p:sp>
    </p:spTree>
    <p:extLst>
      <p:ext uri="{BB962C8B-B14F-4D97-AF65-F5344CB8AC3E}">
        <p14:creationId xmlns:p14="http://schemas.microsoft.com/office/powerpoint/2010/main" val="58004989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A0767ED-A906-411D-9DE1-BC856E669A1E}" type="datetime1">
              <a:rPr lang="en-US" smtClean="0"/>
              <a:t>7/20/2023</a:t>
            </a:fld>
            <a:endParaRPr lang="en-US" dirty="0"/>
          </a:p>
        </p:txBody>
      </p:sp>
      <p:sp>
        <p:nvSpPr>
          <p:cNvPr id="5" name="Footer Placeholder 4"/>
          <p:cNvSpPr>
            <a:spLocks noGrp="1"/>
          </p:cNvSpPr>
          <p:nvPr>
            <p:ph type="ftr" sz="quarter" idx="11"/>
          </p:nvPr>
        </p:nvSpPr>
        <p:spPr/>
        <p:txBody>
          <a:bodyPr/>
          <a:lstStyle/>
          <a:p>
            <a:r>
              <a:rPr lang="en-US" dirty="0"/>
              <a:t>TEXAS COMMISSION ON ENVIRONMENTAL QUALITY</a:t>
            </a:r>
          </a:p>
        </p:txBody>
      </p:sp>
      <p:sp>
        <p:nvSpPr>
          <p:cNvPr id="6" name="Slide Number Placeholder 5"/>
          <p:cNvSpPr>
            <a:spLocks noGrp="1"/>
          </p:cNvSpPr>
          <p:nvPr>
            <p:ph type="sldNum" sz="quarter" idx="12"/>
          </p:nvPr>
        </p:nvSpPr>
        <p:spPr/>
        <p:txBody>
          <a:bodyPr/>
          <a:lstStyle/>
          <a:p>
            <a:fld id="{E07A4437-AB01-4A7F-84BC-5720AED415E3}" type="slidenum">
              <a:rPr lang="en-US" smtClean="0"/>
              <a:t>‹#›</a:t>
            </a:fld>
            <a:endParaRPr lang="en-US" dirty="0"/>
          </a:p>
        </p:txBody>
      </p:sp>
    </p:spTree>
    <p:extLst>
      <p:ext uri="{BB962C8B-B14F-4D97-AF65-F5344CB8AC3E}">
        <p14:creationId xmlns:p14="http://schemas.microsoft.com/office/powerpoint/2010/main" val="75530342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F1B82DA-B870-435F-9462-AC2145FB7399}" type="datetime1">
              <a:rPr lang="en-US" smtClean="0"/>
              <a:t>7/20/2023</a:t>
            </a:fld>
            <a:endParaRPr lang="en-US" dirty="0"/>
          </a:p>
        </p:txBody>
      </p:sp>
      <p:sp>
        <p:nvSpPr>
          <p:cNvPr id="5" name="Footer Placeholder 4"/>
          <p:cNvSpPr>
            <a:spLocks noGrp="1"/>
          </p:cNvSpPr>
          <p:nvPr>
            <p:ph type="ftr" sz="quarter" idx="11"/>
          </p:nvPr>
        </p:nvSpPr>
        <p:spPr/>
        <p:txBody>
          <a:bodyPr/>
          <a:lstStyle/>
          <a:p>
            <a:r>
              <a:rPr lang="en-US" dirty="0"/>
              <a:t>TEXAS COMMISSION ON ENVIRONMENTAL QUALITY</a:t>
            </a:r>
          </a:p>
        </p:txBody>
      </p:sp>
      <p:sp>
        <p:nvSpPr>
          <p:cNvPr id="6" name="Slide Number Placeholder 5"/>
          <p:cNvSpPr>
            <a:spLocks noGrp="1"/>
          </p:cNvSpPr>
          <p:nvPr>
            <p:ph type="sldNum" sz="quarter" idx="12"/>
          </p:nvPr>
        </p:nvSpPr>
        <p:spPr/>
        <p:txBody>
          <a:bodyPr/>
          <a:lstStyle/>
          <a:p>
            <a:fld id="{E07A4437-AB01-4A7F-84BC-5720AED415E3}" type="slidenum">
              <a:rPr lang="en-US" smtClean="0"/>
              <a:t>‹#›</a:t>
            </a:fld>
            <a:endParaRPr lang="en-US" dirty="0"/>
          </a:p>
        </p:txBody>
      </p:sp>
    </p:spTree>
    <p:extLst>
      <p:ext uri="{BB962C8B-B14F-4D97-AF65-F5344CB8AC3E}">
        <p14:creationId xmlns:p14="http://schemas.microsoft.com/office/powerpoint/2010/main" val="2381092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60C40A9F-6C0F-4348-8B4A-CE0C3BED54B1}"/>
              </a:ext>
            </a:extLst>
          </p:cNvPr>
          <p:cNvSpPr/>
          <p:nvPr userDrawn="1"/>
        </p:nvSpPr>
        <p:spPr>
          <a:xfrm>
            <a:off x="1181024" y="1711526"/>
            <a:ext cx="10004825" cy="64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none"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Date Placeholder 9">
            <a:extLst>
              <a:ext uri="{FF2B5EF4-FFF2-40B4-BE49-F238E27FC236}">
                <a16:creationId xmlns:a16="http://schemas.microsoft.com/office/drawing/2014/main" id="{ABF94912-F6F7-4A93-AC86-05D4BC20F662}"/>
              </a:ext>
            </a:extLst>
          </p:cNvPr>
          <p:cNvSpPr>
            <a:spLocks noGrp="1"/>
          </p:cNvSpPr>
          <p:nvPr>
            <p:ph type="dt" sz="half" idx="10"/>
          </p:nvPr>
        </p:nvSpPr>
        <p:spPr/>
        <p:txBody>
          <a:bodyPr/>
          <a:lstStyle/>
          <a:p>
            <a:fld id="{5ABD6A5B-01DC-4DCE-968A-8DCE81A1864E}" type="datetime1">
              <a:rPr lang="en-US" smtClean="0"/>
              <a:t>7/20/2023</a:t>
            </a:fld>
            <a:endParaRPr lang="en-US"/>
          </a:p>
        </p:txBody>
      </p:sp>
      <p:sp>
        <p:nvSpPr>
          <p:cNvPr id="11" name="Footer Placeholder 10">
            <a:extLst>
              <a:ext uri="{FF2B5EF4-FFF2-40B4-BE49-F238E27FC236}">
                <a16:creationId xmlns:a16="http://schemas.microsoft.com/office/drawing/2014/main" id="{90654D32-1A07-4E8A-BC19-7EF6D5625890}"/>
              </a:ext>
            </a:extLst>
          </p:cNvPr>
          <p:cNvSpPr>
            <a:spLocks noGrp="1"/>
          </p:cNvSpPr>
          <p:nvPr>
            <p:ph type="ftr" sz="quarter" idx="11"/>
          </p:nvPr>
        </p:nvSpPr>
        <p:spPr/>
        <p:txBody>
          <a:bodyPr/>
          <a:lstStyle>
            <a:lvl1pPr>
              <a:defRPr sz="1400"/>
            </a:lvl1pPr>
          </a:lstStyle>
          <a:p>
            <a:r>
              <a:rPr lang="en-US" dirty="0"/>
              <a:t>TEXAS COMMISSION ON ENVIRONMENTAL QUALITY</a:t>
            </a:r>
          </a:p>
        </p:txBody>
      </p:sp>
      <p:sp>
        <p:nvSpPr>
          <p:cNvPr id="12" name="Slide Number Placeholder 11">
            <a:extLst>
              <a:ext uri="{FF2B5EF4-FFF2-40B4-BE49-F238E27FC236}">
                <a16:creationId xmlns:a16="http://schemas.microsoft.com/office/drawing/2014/main" id="{9D64AFE2-5081-49F5-B817-D9036273DA53}"/>
              </a:ext>
            </a:extLst>
          </p:cNvPr>
          <p:cNvSpPr>
            <a:spLocks noGrp="1"/>
          </p:cNvSpPr>
          <p:nvPr>
            <p:ph type="sldNum" sz="quarter" idx="12"/>
          </p:nvPr>
        </p:nvSpPr>
        <p:spPr>
          <a:xfrm>
            <a:off x="10655060" y="6446837"/>
            <a:ext cx="1312025" cy="365125"/>
          </a:xfrm>
        </p:spPr>
        <p:txBody>
          <a:bodyPr/>
          <a:lstStyle>
            <a:lvl1pPr>
              <a:defRPr sz="1400"/>
            </a:lvl1pPr>
          </a:lstStyle>
          <a:p>
            <a:fld id="{E07A4437-AB01-4A7F-84BC-5720AED415E3}" type="slidenum">
              <a:rPr lang="en-US" smtClean="0"/>
              <a:pPr/>
              <a:t>‹#›</a:t>
            </a:fld>
            <a:endParaRPr lang="en-US" dirty="0"/>
          </a:p>
        </p:txBody>
      </p:sp>
    </p:spTree>
    <p:extLst>
      <p:ext uri="{BB962C8B-B14F-4D97-AF65-F5344CB8AC3E}">
        <p14:creationId xmlns:p14="http://schemas.microsoft.com/office/powerpoint/2010/main" val="195432139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a:xfrm>
            <a:off x="10499667" y="6459784"/>
            <a:ext cx="1312025" cy="365125"/>
          </a:xfrm>
        </p:spPr>
        <p:txBody>
          <a:bodyPr/>
          <a:lstStyle>
            <a:lvl1pPr>
              <a:defRPr sz="1400"/>
            </a:lvl1pPr>
          </a:lstStyle>
          <a:p>
            <a:fld id="{E07A4437-AB01-4A7F-84BC-5720AED415E3}" type="slidenum">
              <a:rPr lang="en-US" smtClean="0"/>
              <a:pPr/>
              <a:t>‹#›</a:t>
            </a:fld>
            <a:endParaRPr lang="en-US" dirty="0"/>
          </a:p>
        </p:txBody>
      </p:sp>
      <p:sp>
        <p:nvSpPr>
          <p:cNvPr id="5" name="Footer Placeholder 4"/>
          <p:cNvSpPr>
            <a:spLocks noGrp="1"/>
          </p:cNvSpPr>
          <p:nvPr>
            <p:ph type="ftr" sz="quarter" idx="11"/>
          </p:nvPr>
        </p:nvSpPr>
        <p:spPr/>
        <p:txBody>
          <a:bodyPr/>
          <a:lstStyle>
            <a:lvl1pPr>
              <a:defRPr sz="1400"/>
            </a:lvl1pPr>
          </a:lstStyle>
          <a:p>
            <a:r>
              <a:rPr lang="en-US" dirty="0"/>
              <a:t>TEXAS COMMISSION ON ENVIRONMENTAL QUALITY</a:t>
            </a:r>
          </a:p>
        </p:txBody>
      </p:sp>
      <p:sp>
        <p:nvSpPr>
          <p:cNvPr id="2" name="Title 1"/>
          <p:cNvSpPr>
            <a:spLocks noGrp="1"/>
          </p:cNvSpPr>
          <p:nvPr>
            <p:ph type="title"/>
          </p:nvPr>
        </p:nvSpPr>
        <p:spPr>
          <a:xfrm>
            <a:off x="1097280" y="33091"/>
            <a:ext cx="10058400" cy="778890"/>
          </a:xfrm>
        </p:spPr>
        <p:txBody>
          <a:bodyPr/>
          <a:lstStyle/>
          <a:p>
            <a:r>
              <a:rPr lang="en-US" dirty="0"/>
              <a:t>Click to edit Master title style</a:t>
            </a:r>
          </a:p>
        </p:txBody>
      </p:sp>
      <p:sp>
        <p:nvSpPr>
          <p:cNvPr id="3" name="Content Placeholder 2"/>
          <p:cNvSpPr>
            <a:spLocks noGrp="1"/>
          </p:cNvSpPr>
          <p:nvPr>
            <p:ph idx="1" hasCustomPrompt="1"/>
          </p:nvPr>
        </p:nvSpPr>
        <p:spPr>
          <a:xfrm>
            <a:off x="1097280" y="1402672"/>
            <a:ext cx="10058400" cy="4466422"/>
          </a:xfrm>
        </p:spPr>
        <p:txBody>
          <a:bodyPr/>
          <a:lstStyle>
            <a:lvl1pPr marL="91440" indent="-91440">
              <a:buFont typeface="Wingdings" panose="05000000000000000000" pitchFamily="2" charset="2"/>
              <a:buChar char="Ø"/>
              <a:defRPr sz="2400"/>
            </a:lvl1pPr>
            <a:lvl2pPr>
              <a:defRPr sz="2000"/>
            </a:lvl2pPr>
            <a:lvl3pPr>
              <a:defRPr sz="1800"/>
            </a:lvl3pPr>
            <a:lvl4pPr>
              <a:defRPr sz="1800"/>
            </a:lvl4pPr>
            <a:lvl5pPr>
              <a:defRPr sz="1800"/>
            </a:lvl5pPr>
          </a:lstStyle>
          <a:p>
            <a:pPr lvl="0"/>
            <a:r>
              <a:rPr lang="en-US" dirty="0"/>
              <a:t> 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232CAD72-31C5-497F-9290-A7BD3342C87F}" type="datetime1">
              <a:rPr lang="en-US" smtClean="0"/>
              <a:t>7/20/2023</a:t>
            </a:fld>
            <a:endParaRPr lang="en-US"/>
          </a:p>
        </p:txBody>
      </p:sp>
      <p:sp>
        <p:nvSpPr>
          <p:cNvPr id="10" name="Rectangle 9">
            <a:extLst>
              <a:ext uri="{FF2B5EF4-FFF2-40B4-BE49-F238E27FC236}">
                <a16:creationId xmlns:a16="http://schemas.microsoft.com/office/drawing/2014/main" id="{3F5CB829-BF73-4EFF-AE4D-782E7ED96E4E}"/>
              </a:ext>
            </a:extLst>
          </p:cNvPr>
          <p:cNvSpPr/>
          <p:nvPr userDrawn="1"/>
        </p:nvSpPr>
        <p:spPr>
          <a:xfrm>
            <a:off x="1181024" y="1711526"/>
            <a:ext cx="10004825" cy="64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1936077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none"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8363030-0A1A-434B-BDD6-961EA5C7346D}" type="datetime1">
              <a:rPr lang="en-US" smtClean="0"/>
              <a:t>7/20/2023</a:t>
            </a:fld>
            <a:endParaRPr lang="en-US" dirty="0"/>
          </a:p>
        </p:txBody>
      </p:sp>
      <p:sp>
        <p:nvSpPr>
          <p:cNvPr id="5" name="Footer Placeholder 4"/>
          <p:cNvSpPr>
            <a:spLocks noGrp="1"/>
          </p:cNvSpPr>
          <p:nvPr>
            <p:ph type="ftr" sz="quarter" idx="11"/>
          </p:nvPr>
        </p:nvSpPr>
        <p:spPr/>
        <p:txBody>
          <a:bodyPr/>
          <a:lstStyle>
            <a:lvl1pPr>
              <a:defRPr sz="1400"/>
            </a:lvl1pPr>
          </a:lstStyle>
          <a:p>
            <a:r>
              <a:rPr lang="en-US" dirty="0"/>
              <a:t>TEXAS COMMISSION ON ENVIRONMENTAL QUALITY</a:t>
            </a:r>
          </a:p>
        </p:txBody>
      </p:sp>
      <p:sp>
        <p:nvSpPr>
          <p:cNvPr id="6" name="Slide Number Placeholder 5"/>
          <p:cNvSpPr>
            <a:spLocks noGrp="1"/>
          </p:cNvSpPr>
          <p:nvPr>
            <p:ph type="sldNum" sz="quarter" idx="12"/>
          </p:nvPr>
        </p:nvSpPr>
        <p:spPr>
          <a:xfrm>
            <a:off x="10699448" y="6459785"/>
            <a:ext cx="1312025" cy="365125"/>
          </a:xfrm>
        </p:spPr>
        <p:txBody>
          <a:bodyPr/>
          <a:lstStyle>
            <a:lvl1pPr>
              <a:defRPr sz="1400"/>
            </a:lvl1pPr>
          </a:lstStyle>
          <a:p>
            <a:fld id="{E07A4437-AB01-4A7F-84BC-5720AED415E3}"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AD1B8C1-59E4-4AF6-B382-D81C497B27F8}"/>
              </a:ext>
            </a:extLst>
          </p:cNvPr>
          <p:cNvSpPr/>
          <p:nvPr userDrawn="1"/>
        </p:nvSpPr>
        <p:spPr>
          <a:xfrm>
            <a:off x="1181024" y="1711526"/>
            <a:ext cx="10004825" cy="64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9385228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66800" y="183555"/>
            <a:ext cx="10058400" cy="80535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sz="900"/>
            </a:lvl1pPr>
          </a:lstStyle>
          <a:p>
            <a:fld id="{55313703-658E-4C31-9FAB-E03A2F02053E}" type="datetime1">
              <a:rPr lang="en-US" smtClean="0"/>
              <a:pPr/>
              <a:t>7/20/2023</a:t>
            </a:fld>
            <a:endParaRPr lang="en-US" dirty="0"/>
          </a:p>
        </p:txBody>
      </p:sp>
      <p:sp>
        <p:nvSpPr>
          <p:cNvPr id="6" name="Footer Placeholder 5"/>
          <p:cNvSpPr>
            <a:spLocks noGrp="1"/>
          </p:cNvSpPr>
          <p:nvPr>
            <p:ph type="ftr" sz="quarter" idx="11"/>
          </p:nvPr>
        </p:nvSpPr>
        <p:spPr/>
        <p:txBody>
          <a:bodyPr/>
          <a:lstStyle>
            <a:lvl1pPr>
              <a:defRPr sz="1400"/>
            </a:lvl1pPr>
          </a:lstStyle>
          <a:p>
            <a:r>
              <a:rPr lang="en-US"/>
              <a:t>TEXAS COMMISSION ON ENVIRONMENTAL QUALITY</a:t>
            </a:r>
          </a:p>
        </p:txBody>
      </p:sp>
      <p:sp>
        <p:nvSpPr>
          <p:cNvPr id="7" name="Slide Number Placeholder 6"/>
          <p:cNvSpPr>
            <a:spLocks noGrp="1"/>
          </p:cNvSpPr>
          <p:nvPr>
            <p:ph type="sldNum" sz="quarter" idx="12"/>
          </p:nvPr>
        </p:nvSpPr>
        <p:spPr>
          <a:xfrm>
            <a:off x="10699448" y="6459785"/>
            <a:ext cx="1312025" cy="365125"/>
          </a:xfrm>
        </p:spPr>
        <p:txBody>
          <a:bodyPr/>
          <a:lstStyle>
            <a:lvl1pPr>
              <a:defRPr sz="1400"/>
            </a:lvl1pPr>
          </a:lstStyle>
          <a:p>
            <a:fld id="{E07A4437-AB01-4A7F-84BC-5720AED415E3}" type="slidenum">
              <a:rPr lang="en-US" smtClean="0"/>
              <a:pPr/>
              <a:t>‹#›</a:t>
            </a:fld>
            <a:endParaRPr lang="en-US"/>
          </a:p>
        </p:txBody>
      </p:sp>
      <p:sp>
        <p:nvSpPr>
          <p:cNvPr id="2" name="Rectangle 1">
            <a:extLst>
              <a:ext uri="{FF2B5EF4-FFF2-40B4-BE49-F238E27FC236}">
                <a16:creationId xmlns:a16="http://schemas.microsoft.com/office/drawing/2014/main" id="{F868628F-1BF5-4C51-86DA-86393FC93D26}"/>
              </a:ext>
            </a:extLst>
          </p:cNvPr>
          <p:cNvSpPr/>
          <p:nvPr userDrawn="1"/>
        </p:nvSpPr>
        <p:spPr>
          <a:xfrm>
            <a:off x="1181024" y="1711526"/>
            <a:ext cx="10004825" cy="64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3486850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sz="900"/>
            </a:lvl1pPr>
          </a:lstStyle>
          <a:p>
            <a:fld id="{A4531457-B239-4CC4-8EBD-290D709EE122}" type="datetime1">
              <a:rPr lang="en-US" smtClean="0"/>
              <a:pPr/>
              <a:t>7/20/2023</a:t>
            </a:fld>
            <a:endParaRPr lang="en-US" dirty="0"/>
          </a:p>
        </p:txBody>
      </p:sp>
      <p:sp>
        <p:nvSpPr>
          <p:cNvPr id="8" name="Footer Placeholder 7"/>
          <p:cNvSpPr>
            <a:spLocks noGrp="1"/>
          </p:cNvSpPr>
          <p:nvPr>
            <p:ph type="ftr" sz="quarter" idx="11"/>
          </p:nvPr>
        </p:nvSpPr>
        <p:spPr/>
        <p:txBody>
          <a:bodyPr/>
          <a:lstStyle>
            <a:lvl1pPr>
              <a:defRPr sz="1400"/>
            </a:lvl1pPr>
          </a:lstStyle>
          <a:p>
            <a:r>
              <a:rPr lang="en-US"/>
              <a:t>TEXAS COMMISSION ON ENVIRONMENTAL QUALITY</a:t>
            </a:r>
          </a:p>
        </p:txBody>
      </p:sp>
      <p:sp>
        <p:nvSpPr>
          <p:cNvPr id="9" name="Slide Number Placeholder 8"/>
          <p:cNvSpPr>
            <a:spLocks noGrp="1"/>
          </p:cNvSpPr>
          <p:nvPr>
            <p:ph type="sldNum" sz="quarter" idx="12"/>
          </p:nvPr>
        </p:nvSpPr>
        <p:spPr>
          <a:xfrm>
            <a:off x="10770470" y="6459784"/>
            <a:ext cx="1312025" cy="365125"/>
          </a:xfrm>
        </p:spPr>
        <p:txBody>
          <a:bodyPr/>
          <a:lstStyle>
            <a:lvl1pPr>
              <a:defRPr sz="1400"/>
            </a:lvl1pPr>
          </a:lstStyle>
          <a:p>
            <a:fld id="{E07A4437-AB01-4A7F-84BC-5720AED415E3}" type="slidenum">
              <a:rPr lang="en-US" smtClean="0"/>
              <a:pPr/>
              <a:t>‹#›</a:t>
            </a:fld>
            <a:endParaRPr lang="en-US"/>
          </a:p>
        </p:txBody>
      </p:sp>
    </p:spTree>
    <p:extLst>
      <p:ext uri="{BB962C8B-B14F-4D97-AF65-F5344CB8AC3E}">
        <p14:creationId xmlns:p14="http://schemas.microsoft.com/office/powerpoint/2010/main" val="108296527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974026"/>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C9DB8B-E420-40AF-8A9D-0241E4F078DB}" type="datetime1">
              <a:rPr lang="en-US" smtClean="0"/>
              <a:t>7/20/2023</a:t>
            </a:fld>
            <a:endParaRPr lang="en-US"/>
          </a:p>
        </p:txBody>
      </p:sp>
      <p:sp>
        <p:nvSpPr>
          <p:cNvPr id="4" name="Footer Placeholder 3"/>
          <p:cNvSpPr>
            <a:spLocks noGrp="1"/>
          </p:cNvSpPr>
          <p:nvPr>
            <p:ph type="ftr" sz="quarter" idx="11"/>
          </p:nvPr>
        </p:nvSpPr>
        <p:spPr/>
        <p:txBody>
          <a:bodyPr/>
          <a:lstStyle>
            <a:lvl1pPr>
              <a:defRPr sz="1400"/>
            </a:lvl1pPr>
          </a:lstStyle>
          <a:p>
            <a:r>
              <a:rPr lang="en-US" dirty="0"/>
              <a:t>TEXAS COMMISSION ON ENVIRONMENTAL QUALITY</a:t>
            </a:r>
          </a:p>
        </p:txBody>
      </p:sp>
      <p:sp>
        <p:nvSpPr>
          <p:cNvPr id="5" name="Slide Number Placeholder 4"/>
          <p:cNvSpPr>
            <a:spLocks noGrp="1"/>
          </p:cNvSpPr>
          <p:nvPr>
            <p:ph type="sldNum" sz="quarter" idx="12"/>
          </p:nvPr>
        </p:nvSpPr>
        <p:spPr>
          <a:xfrm>
            <a:off x="10708326" y="6459785"/>
            <a:ext cx="1312025" cy="365125"/>
          </a:xfrm>
        </p:spPr>
        <p:txBody>
          <a:bodyPr/>
          <a:lstStyle>
            <a:lvl1pPr>
              <a:defRPr sz="1400"/>
            </a:lvl1pPr>
          </a:lstStyle>
          <a:p>
            <a:fld id="{E07A4437-AB01-4A7F-84BC-5720AED415E3}" type="slidenum">
              <a:rPr lang="en-US" smtClean="0"/>
              <a:pPr/>
              <a:t>‹#›</a:t>
            </a:fld>
            <a:endParaRPr lang="en-US" dirty="0"/>
          </a:p>
        </p:txBody>
      </p:sp>
      <p:sp>
        <p:nvSpPr>
          <p:cNvPr id="7" name="Rectangle 6">
            <a:extLst>
              <a:ext uri="{FF2B5EF4-FFF2-40B4-BE49-F238E27FC236}">
                <a16:creationId xmlns:a16="http://schemas.microsoft.com/office/drawing/2014/main" id="{3A673F19-7E86-44FD-9996-8D828C559907}"/>
              </a:ext>
            </a:extLst>
          </p:cNvPr>
          <p:cNvSpPr/>
          <p:nvPr userDrawn="1"/>
        </p:nvSpPr>
        <p:spPr>
          <a:xfrm>
            <a:off x="1181024" y="1711526"/>
            <a:ext cx="10004825" cy="64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465123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sz="900"/>
            </a:lvl1pPr>
          </a:lstStyle>
          <a:p>
            <a:fld id="{E858F0E2-3315-4952-823C-B5B257BAA758}" type="datetime1">
              <a:rPr lang="en-US" smtClean="0"/>
              <a:pPr/>
              <a:t>7/20/2023</a:t>
            </a:fld>
            <a:endParaRPr lang="en-US" dirty="0"/>
          </a:p>
        </p:txBody>
      </p:sp>
      <p:sp>
        <p:nvSpPr>
          <p:cNvPr id="8" name="Footer Placeholder 7"/>
          <p:cNvSpPr>
            <a:spLocks noGrp="1"/>
          </p:cNvSpPr>
          <p:nvPr>
            <p:ph type="ftr" sz="quarter" idx="11"/>
          </p:nvPr>
        </p:nvSpPr>
        <p:spPr/>
        <p:txBody>
          <a:bodyPr/>
          <a:lstStyle>
            <a:lvl1pPr>
              <a:defRPr sz="1400">
                <a:solidFill>
                  <a:srgbClr val="FFFFFF"/>
                </a:solidFill>
              </a:defRPr>
            </a:lvl1pPr>
          </a:lstStyle>
          <a:p>
            <a:r>
              <a:rPr lang="en-US"/>
              <a:t>TEXAS COMMISSION ON ENVIRONMENTAL QUALITY</a:t>
            </a:r>
          </a:p>
        </p:txBody>
      </p:sp>
      <p:sp>
        <p:nvSpPr>
          <p:cNvPr id="9" name="Slide Number Placeholder 8"/>
          <p:cNvSpPr>
            <a:spLocks noGrp="1"/>
          </p:cNvSpPr>
          <p:nvPr>
            <p:ph type="sldNum" sz="quarter" idx="12"/>
          </p:nvPr>
        </p:nvSpPr>
        <p:spPr>
          <a:xfrm>
            <a:off x="10726081" y="6459785"/>
            <a:ext cx="1312025" cy="365125"/>
          </a:xfrm>
        </p:spPr>
        <p:txBody>
          <a:bodyPr/>
          <a:lstStyle>
            <a:lvl1pPr>
              <a:defRPr sz="1400"/>
            </a:lvl1pPr>
          </a:lstStyle>
          <a:p>
            <a:fld id="{E07A4437-AB01-4A7F-84BC-5720AED415E3}" type="slidenum">
              <a:rPr lang="en-US" smtClean="0"/>
              <a:pPr/>
              <a:t>‹#›</a:t>
            </a:fld>
            <a:endParaRPr lang="en-US"/>
          </a:p>
        </p:txBody>
      </p:sp>
      <p:sp>
        <p:nvSpPr>
          <p:cNvPr id="2" name="Rectangle 1">
            <a:extLst>
              <a:ext uri="{FF2B5EF4-FFF2-40B4-BE49-F238E27FC236}">
                <a16:creationId xmlns:a16="http://schemas.microsoft.com/office/drawing/2014/main" id="{224BFE25-D561-4CBE-A0F9-1E640A617172}"/>
              </a:ext>
            </a:extLst>
          </p:cNvPr>
          <p:cNvSpPr/>
          <p:nvPr userDrawn="1"/>
        </p:nvSpPr>
        <p:spPr>
          <a:xfrm>
            <a:off x="1181024" y="1711526"/>
            <a:ext cx="10004825" cy="64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89356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none"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8363030-0A1A-434B-BDD6-961EA5C7346D}" type="datetime1">
              <a:rPr lang="en-US" smtClean="0"/>
              <a:t>7/20/2023</a:t>
            </a:fld>
            <a:endParaRPr lang="en-US" dirty="0"/>
          </a:p>
        </p:txBody>
      </p:sp>
      <p:sp>
        <p:nvSpPr>
          <p:cNvPr id="5" name="Footer Placeholder 4"/>
          <p:cNvSpPr>
            <a:spLocks noGrp="1"/>
          </p:cNvSpPr>
          <p:nvPr>
            <p:ph type="ftr" sz="quarter" idx="11"/>
          </p:nvPr>
        </p:nvSpPr>
        <p:spPr/>
        <p:txBody>
          <a:bodyPr/>
          <a:lstStyle>
            <a:lvl1pPr>
              <a:defRPr sz="1400"/>
            </a:lvl1pPr>
          </a:lstStyle>
          <a:p>
            <a:r>
              <a:rPr lang="en-US" dirty="0"/>
              <a:t>TEXAS COMMISSION ON ENVIRONMENTAL QUALITY</a:t>
            </a:r>
          </a:p>
        </p:txBody>
      </p:sp>
      <p:sp>
        <p:nvSpPr>
          <p:cNvPr id="6" name="Slide Number Placeholder 5"/>
          <p:cNvSpPr>
            <a:spLocks noGrp="1"/>
          </p:cNvSpPr>
          <p:nvPr>
            <p:ph type="sldNum" sz="quarter" idx="12"/>
          </p:nvPr>
        </p:nvSpPr>
        <p:spPr>
          <a:xfrm>
            <a:off x="10699448" y="6459785"/>
            <a:ext cx="1312025" cy="365125"/>
          </a:xfrm>
        </p:spPr>
        <p:txBody>
          <a:bodyPr/>
          <a:lstStyle>
            <a:lvl1pPr>
              <a:defRPr sz="1400"/>
            </a:lvl1pPr>
          </a:lstStyle>
          <a:p>
            <a:fld id="{E07A4437-AB01-4A7F-84BC-5720AED415E3}"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4AD1B8C1-59E4-4AF6-B382-D81C497B27F8}"/>
              </a:ext>
            </a:extLst>
          </p:cNvPr>
          <p:cNvSpPr/>
          <p:nvPr userDrawn="1"/>
        </p:nvSpPr>
        <p:spPr>
          <a:xfrm>
            <a:off x="1181024" y="1711526"/>
            <a:ext cx="10004825" cy="64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8762148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3B418C6-0728-4B29-8515-8C31A20DEF38}" type="datetime1">
              <a:rPr lang="en-US" smtClean="0"/>
              <a:t>7/20/2023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TEXAS COMMISSION ON ENVIRONMENTAL QUALITY</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07A4437-AB01-4A7F-84BC-5720AED415E3}" type="slidenum">
              <a:rPr lang="en-US" smtClean="0"/>
              <a:t>‹#›</a:t>
            </a:fld>
            <a:endParaRPr lang="en-US"/>
          </a:p>
        </p:txBody>
      </p:sp>
    </p:spTree>
    <p:extLst>
      <p:ext uri="{BB962C8B-B14F-4D97-AF65-F5344CB8AC3E}">
        <p14:creationId xmlns:p14="http://schemas.microsoft.com/office/powerpoint/2010/main" val="271682827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292BF6-7FD6-4631-8D7D-69C5192172FE}" type="datetime1">
              <a:rPr lang="en-US" smtClean="0"/>
              <a:t>7/20/2023</a:t>
            </a:fld>
            <a:endParaRPr lang="en-US"/>
          </a:p>
        </p:txBody>
      </p:sp>
      <p:sp>
        <p:nvSpPr>
          <p:cNvPr id="6" name="Footer Placeholder 5"/>
          <p:cNvSpPr>
            <a:spLocks noGrp="1"/>
          </p:cNvSpPr>
          <p:nvPr>
            <p:ph type="ftr" sz="quarter" idx="11"/>
          </p:nvPr>
        </p:nvSpPr>
        <p:spPr/>
        <p:txBody>
          <a:bodyPr/>
          <a:lstStyle/>
          <a:p>
            <a:r>
              <a:rPr lang="en-US"/>
              <a:t>TEXAS COMMISSION ON ENVIRONMENTAL QUALITY</a:t>
            </a:r>
          </a:p>
        </p:txBody>
      </p:sp>
      <p:sp>
        <p:nvSpPr>
          <p:cNvPr id="7" name="Slide Number Placeholder 6"/>
          <p:cNvSpPr>
            <a:spLocks noGrp="1"/>
          </p:cNvSpPr>
          <p:nvPr>
            <p:ph type="sldNum" sz="quarter" idx="12"/>
          </p:nvPr>
        </p:nvSpPr>
        <p:spPr/>
        <p:txBody>
          <a:bodyPr/>
          <a:lstStyle/>
          <a:p>
            <a:fld id="{E07A4437-AB01-4A7F-84BC-5720AED415E3}" type="slidenum">
              <a:rPr lang="en-US" smtClean="0"/>
              <a:t>‹#›</a:t>
            </a:fld>
            <a:endParaRPr lang="en-US"/>
          </a:p>
        </p:txBody>
      </p:sp>
    </p:spTree>
    <p:extLst>
      <p:ext uri="{BB962C8B-B14F-4D97-AF65-F5344CB8AC3E}">
        <p14:creationId xmlns:p14="http://schemas.microsoft.com/office/powerpoint/2010/main" val="190310286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0767ED-A906-411D-9DE1-BC856E669A1E}" type="datetime1">
              <a:rPr lang="en-US" smtClean="0"/>
              <a:t>7/20/2023</a:t>
            </a:fld>
            <a:endParaRPr lang="en-US"/>
          </a:p>
        </p:txBody>
      </p:sp>
      <p:sp>
        <p:nvSpPr>
          <p:cNvPr id="5" name="Footer Placeholder 4"/>
          <p:cNvSpPr>
            <a:spLocks noGrp="1"/>
          </p:cNvSpPr>
          <p:nvPr>
            <p:ph type="ftr" sz="quarter" idx="11"/>
          </p:nvPr>
        </p:nvSpPr>
        <p:spPr/>
        <p:txBody>
          <a:bodyPr/>
          <a:lstStyle/>
          <a:p>
            <a:r>
              <a:rPr lang="en-US"/>
              <a:t>TEXAS COMMISSION ON ENVIRONMENTAL QUALITY</a:t>
            </a:r>
          </a:p>
        </p:txBody>
      </p:sp>
      <p:sp>
        <p:nvSpPr>
          <p:cNvPr id="6" name="Slide Number Placeholder 5"/>
          <p:cNvSpPr>
            <a:spLocks noGrp="1"/>
          </p:cNvSpPr>
          <p:nvPr>
            <p:ph type="sldNum" sz="quarter" idx="12"/>
          </p:nvPr>
        </p:nvSpPr>
        <p:spPr/>
        <p:txBody>
          <a:bodyPr/>
          <a:lstStyle/>
          <a:p>
            <a:fld id="{E07A4437-AB01-4A7F-84BC-5720AED415E3}" type="slidenum">
              <a:rPr lang="en-US" smtClean="0"/>
              <a:t>‹#›</a:t>
            </a:fld>
            <a:endParaRPr lang="en-US"/>
          </a:p>
        </p:txBody>
      </p:sp>
    </p:spTree>
    <p:extLst>
      <p:ext uri="{BB962C8B-B14F-4D97-AF65-F5344CB8AC3E}">
        <p14:creationId xmlns:p14="http://schemas.microsoft.com/office/powerpoint/2010/main" val="8555366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F1B82DA-B870-435F-9462-AC2145FB7399}" type="datetime1">
              <a:rPr lang="en-US" smtClean="0"/>
              <a:t>7/20/2023</a:t>
            </a:fld>
            <a:endParaRPr lang="en-US"/>
          </a:p>
        </p:txBody>
      </p:sp>
      <p:sp>
        <p:nvSpPr>
          <p:cNvPr id="5" name="Footer Placeholder 4"/>
          <p:cNvSpPr>
            <a:spLocks noGrp="1"/>
          </p:cNvSpPr>
          <p:nvPr>
            <p:ph type="ftr" sz="quarter" idx="11"/>
          </p:nvPr>
        </p:nvSpPr>
        <p:spPr/>
        <p:txBody>
          <a:bodyPr/>
          <a:lstStyle/>
          <a:p>
            <a:r>
              <a:rPr lang="en-US"/>
              <a:t>TEXAS COMMISSION ON ENVIRONMENTAL QUALITY</a:t>
            </a:r>
          </a:p>
        </p:txBody>
      </p:sp>
      <p:sp>
        <p:nvSpPr>
          <p:cNvPr id="6" name="Slide Number Placeholder 5"/>
          <p:cNvSpPr>
            <a:spLocks noGrp="1"/>
          </p:cNvSpPr>
          <p:nvPr>
            <p:ph type="sldNum" sz="quarter" idx="12"/>
          </p:nvPr>
        </p:nvSpPr>
        <p:spPr/>
        <p:txBody>
          <a:bodyPr/>
          <a:lstStyle/>
          <a:p>
            <a:fld id="{E07A4437-AB01-4A7F-84BC-5720AED415E3}" type="slidenum">
              <a:rPr lang="en-US" smtClean="0"/>
              <a:t>‹#›</a:t>
            </a:fld>
            <a:endParaRPr lang="en-US"/>
          </a:p>
        </p:txBody>
      </p:sp>
    </p:spTree>
    <p:extLst>
      <p:ext uri="{BB962C8B-B14F-4D97-AF65-F5344CB8AC3E}">
        <p14:creationId xmlns:p14="http://schemas.microsoft.com/office/powerpoint/2010/main" val="8089151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66800" y="183555"/>
            <a:ext cx="10058400" cy="805350"/>
          </a:xfrm>
        </p:spPr>
        <p:txBody>
          <a:bodyPr/>
          <a:lstStyle/>
          <a:p>
            <a:r>
              <a:rPr lang="en-US" dirty="0"/>
              <a:t>Click to edit Master title style</a:t>
            </a:r>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lvl1pPr>
              <a:defRPr sz="900"/>
            </a:lvl1pPr>
          </a:lstStyle>
          <a:p>
            <a:fld id="{55313703-658E-4C31-9FAB-E03A2F02053E}" type="datetime1">
              <a:rPr lang="en-US" smtClean="0"/>
              <a:pPr/>
              <a:t>7/20/2023</a:t>
            </a:fld>
            <a:endParaRPr lang="en-US" dirty="0"/>
          </a:p>
        </p:txBody>
      </p:sp>
      <p:sp>
        <p:nvSpPr>
          <p:cNvPr id="6" name="Footer Placeholder 5"/>
          <p:cNvSpPr>
            <a:spLocks noGrp="1"/>
          </p:cNvSpPr>
          <p:nvPr>
            <p:ph type="ftr" sz="quarter" idx="11"/>
          </p:nvPr>
        </p:nvSpPr>
        <p:spPr/>
        <p:txBody>
          <a:bodyPr/>
          <a:lstStyle>
            <a:lvl1pPr>
              <a:defRPr sz="1400"/>
            </a:lvl1pPr>
          </a:lstStyle>
          <a:p>
            <a:r>
              <a:rPr lang="en-US"/>
              <a:t>TEXAS COMMISSION ON ENVIRONMENTAL QUALITY</a:t>
            </a:r>
          </a:p>
        </p:txBody>
      </p:sp>
      <p:sp>
        <p:nvSpPr>
          <p:cNvPr id="7" name="Slide Number Placeholder 6"/>
          <p:cNvSpPr>
            <a:spLocks noGrp="1"/>
          </p:cNvSpPr>
          <p:nvPr>
            <p:ph type="sldNum" sz="quarter" idx="12"/>
          </p:nvPr>
        </p:nvSpPr>
        <p:spPr>
          <a:xfrm>
            <a:off x="10699448" y="6459785"/>
            <a:ext cx="1312025" cy="365125"/>
          </a:xfrm>
        </p:spPr>
        <p:txBody>
          <a:bodyPr/>
          <a:lstStyle>
            <a:lvl1pPr>
              <a:defRPr sz="1400"/>
            </a:lvl1pPr>
          </a:lstStyle>
          <a:p>
            <a:fld id="{E07A4437-AB01-4A7F-84BC-5720AED415E3}" type="slidenum">
              <a:rPr lang="en-US" smtClean="0"/>
              <a:pPr/>
              <a:t>‹#›</a:t>
            </a:fld>
            <a:endParaRPr lang="en-US"/>
          </a:p>
        </p:txBody>
      </p:sp>
      <p:sp>
        <p:nvSpPr>
          <p:cNvPr id="2" name="Rectangle 1">
            <a:extLst>
              <a:ext uri="{FF2B5EF4-FFF2-40B4-BE49-F238E27FC236}">
                <a16:creationId xmlns:a16="http://schemas.microsoft.com/office/drawing/2014/main" id="{F868628F-1BF5-4C51-86DA-86393FC93D26}"/>
              </a:ext>
            </a:extLst>
          </p:cNvPr>
          <p:cNvSpPr/>
          <p:nvPr userDrawn="1"/>
        </p:nvSpPr>
        <p:spPr>
          <a:xfrm>
            <a:off x="1181024" y="1711526"/>
            <a:ext cx="10004825" cy="64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834819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4"/>
            <a:ext cx="10058400" cy="736282"/>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none"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lvl1pPr>
              <a:defRPr sz="900"/>
            </a:lvl1pPr>
          </a:lstStyle>
          <a:p>
            <a:fld id="{A4531457-B239-4CC4-8EBD-290D709EE122}" type="datetime1">
              <a:rPr lang="en-US" smtClean="0"/>
              <a:pPr/>
              <a:t>7/20/2023</a:t>
            </a:fld>
            <a:endParaRPr lang="en-US" dirty="0"/>
          </a:p>
        </p:txBody>
      </p:sp>
      <p:sp>
        <p:nvSpPr>
          <p:cNvPr id="8" name="Footer Placeholder 7"/>
          <p:cNvSpPr>
            <a:spLocks noGrp="1"/>
          </p:cNvSpPr>
          <p:nvPr>
            <p:ph type="ftr" sz="quarter" idx="11"/>
          </p:nvPr>
        </p:nvSpPr>
        <p:spPr/>
        <p:txBody>
          <a:bodyPr/>
          <a:lstStyle>
            <a:lvl1pPr>
              <a:defRPr sz="1400"/>
            </a:lvl1pPr>
          </a:lstStyle>
          <a:p>
            <a:r>
              <a:rPr lang="en-US"/>
              <a:t>TEXAS COMMISSION ON ENVIRONMENTAL QUALITY</a:t>
            </a:r>
          </a:p>
        </p:txBody>
      </p:sp>
      <p:sp>
        <p:nvSpPr>
          <p:cNvPr id="9" name="Slide Number Placeholder 8"/>
          <p:cNvSpPr>
            <a:spLocks noGrp="1"/>
          </p:cNvSpPr>
          <p:nvPr>
            <p:ph type="sldNum" sz="quarter" idx="12"/>
          </p:nvPr>
        </p:nvSpPr>
        <p:spPr>
          <a:xfrm>
            <a:off x="10770470" y="6459784"/>
            <a:ext cx="1312025" cy="365125"/>
          </a:xfrm>
        </p:spPr>
        <p:txBody>
          <a:bodyPr/>
          <a:lstStyle>
            <a:lvl1pPr>
              <a:defRPr sz="1400"/>
            </a:lvl1pPr>
          </a:lstStyle>
          <a:p>
            <a:fld id="{E07A4437-AB01-4A7F-84BC-5720AED415E3}" type="slidenum">
              <a:rPr lang="en-US" smtClean="0"/>
              <a:pPr/>
              <a:t>‹#›</a:t>
            </a:fld>
            <a:endParaRPr lang="en-US"/>
          </a:p>
        </p:txBody>
      </p:sp>
    </p:spTree>
    <p:extLst>
      <p:ext uri="{BB962C8B-B14F-4D97-AF65-F5344CB8AC3E}">
        <p14:creationId xmlns:p14="http://schemas.microsoft.com/office/powerpoint/2010/main" val="3737919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097280" y="251567"/>
            <a:ext cx="10058400" cy="800324"/>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C9DB8B-E420-40AF-8A9D-0241E4F078DB}" type="datetime1">
              <a:rPr lang="en-US" smtClean="0"/>
              <a:t>7/20/2023</a:t>
            </a:fld>
            <a:endParaRPr lang="en-US"/>
          </a:p>
        </p:txBody>
      </p:sp>
      <p:sp>
        <p:nvSpPr>
          <p:cNvPr id="4" name="Footer Placeholder 3"/>
          <p:cNvSpPr>
            <a:spLocks noGrp="1"/>
          </p:cNvSpPr>
          <p:nvPr>
            <p:ph type="ftr" sz="quarter" idx="11"/>
          </p:nvPr>
        </p:nvSpPr>
        <p:spPr/>
        <p:txBody>
          <a:bodyPr/>
          <a:lstStyle>
            <a:lvl1pPr>
              <a:defRPr sz="1400"/>
            </a:lvl1pPr>
          </a:lstStyle>
          <a:p>
            <a:r>
              <a:rPr lang="en-US" dirty="0"/>
              <a:t>TEXAS COMMISSION ON ENVIRONMENTAL QUALITY</a:t>
            </a:r>
          </a:p>
        </p:txBody>
      </p:sp>
      <p:sp>
        <p:nvSpPr>
          <p:cNvPr id="5" name="Slide Number Placeholder 4"/>
          <p:cNvSpPr>
            <a:spLocks noGrp="1"/>
          </p:cNvSpPr>
          <p:nvPr>
            <p:ph type="sldNum" sz="quarter" idx="12"/>
          </p:nvPr>
        </p:nvSpPr>
        <p:spPr>
          <a:xfrm>
            <a:off x="10708326" y="6459785"/>
            <a:ext cx="1312025" cy="365125"/>
          </a:xfrm>
        </p:spPr>
        <p:txBody>
          <a:bodyPr/>
          <a:lstStyle>
            <a:lvl1pPr>
              <a:defRPr sz="1400"/>
            </a:lvl1pPr>
          </a:lstStyle>
          <a:p>
            <a:fld id="{E07A4437-AB01-4A7F-84BC-5720AED415E3}" type="slidenum">
              <a:rPr lang="en-US" smtClean="0"/>
              <a:pPr/>
              <a:t>‹#›</a:t>
            </a:fld>
            <a:endParaRPr lang="en-US" dirty="0"/>
          </a:p>
        </p:txBody>
      </p:sp>
      <p:sp>
        <p:nvSpPr>
          <p:cNvPr id="7" name="Rectangle 6">
            <a:extLst>
              <a:ext uri="{FF2B5EF4-FFF2-40B4-BE49-F238E27FC236}">
                <a16:creationId xmlns:a16="http://schemas.microsoft.com/office/drawing/2014/main" id="{3A673F19-7E86-44FD-9996-8D828C559907}"/>
              </a:ext>
            </a:extLst>
          </p:cNvPr>
          <p:cNvSpPr/>
          <p:nvPr userDrawn="1"/>
        </p:nvSpPr>
        <p:spPr>
          <a:xfrm>
            <a:off x="1181024" y="1711526"/>
            <a:ext cx="10004825" cy="64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5161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lvl1pPr>
              <a:defRPr sz="900"/>
            </a:lvl1pPr>
          </a:lstStyle>
          <a:p>
            <a:fld id="{E858F0E2-3315-4952-823C-B5B257BAA758}" type="datetime1">
              <a:rPr lang="en-US" smtClean="0"/>
              <a:pPr/>
              <a:t>7/20/2023</a:t>
            </a:fld>
            <a:endParaRPr lang="en-US" dirty="0"/>
          </a:p>
        </p:txBody>
      </p:sp>
      <p:sp>
        <p:nvSpPr>
          <p:cNvPr id="8" name="Footer Placeholder 7"/>
          <p:cNvSpPr>
            <a:spLocks noGrp="1"/>
          </p:cNvSpPr>
          <p:nvPr>
            <p:ph type="ftr" sz="quarter" idx="11"/>
          </p:nvPr>
        </p:nvSpPr>
        <p:spPr/>
        <p:txBody>
          <a:bodyPr/>
          <a:lstStyle>
            <a:lvl1pPr>
              <a:defRPr sz="1400">
                <a:solidFill>
                  <a:srgbClr val="FFFFFF"/>
                </a:solidFill>
              </a:defRPr>
            </a:lvl1pPr>
          </a:lstStyle>
          <a:p>
            <a:r>
              <a:rPr lang="en-US"/>
              <a:t>TEXAS COMMISSION ON ENVIRONMENTAL QUALITY</a:t>
            </a:r>
          </a:p>
        </p:txBody>
      </p:sp>
      <p:sp>
        <p:nvSpPr>
          <p:cNvPr id="9" name="Slide Number Placeholder 8"/>
          <p:cNvSpPr>
            <a:spLocks noGrp="1"/>
          </p:cNvSpPr>
          <p:nvPr>
            <p:ph type="sldNum" sz="quarter" idx="12"/>
          </p:nvPr>
        </p:nvSpPr>
        <p:spPr>
          <a:xfrm>
            <a:off x="10726081" y="6459785"/>
            <a:ext cx="1312025" cy="365125"/>
          </a:xfrm>
        </p:spPr>
        <p:txBody>
          <a:bodyPr/>
          <a:lstStyle>
            <a:lvl1pPr>
              <a:defRPr sz="1400"/>
            </a:lvl1pPr>
          </a:lstStyle>
          <a:p>
            <a:fld id="{E07A4437-AB01-4A7F-84BC-5720AED415E3}" type="slidenum">
              <a:rPr lang="en-US" smtClean="0"/>
              <a:pPr/>
              <a:t>‹#›</a:t>
            </a:fld>
            <a:endParaRPr lang="en-US"/>
          </a:p>
        </p:txBody>
      </p:sp>
      <p:sp>
        <p:nvSpPr>
          <p:cNvPr id="2" name="Rectangle 1">
            <a:extLst>
              <a:ext uri="{FF2B5EF4-FFF2-40B4-BE49-F238E27FC236}">
                <a16:creationId xmlns:a16="http://schemas.microsoft.com/office/drawing/2014/main" id="{224BFE25-D561-4CBE-A0F9-1E640A617172}"/>
              </a:ext>
            </a:extLst>
          </p:cNvPr>
          <p:cNvSpPr/>
          <p:nvPr userDrawn="1"/>
        </p:nvSpPr>
        <p:spPr>
          <a:xfrm>
            <a:off x="1181024" y="1711526"/>
            <a:ext cx="10004825" cy="6400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72418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E3B418C6-0728-4B29-8515-8C31A20DEF38}" type="datetime1">
              <a:rPr lang="en-US" smtClean="0"/>
              <a:t>7/20/2023</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a:t>TEXAS COMMISSION ON ENVIRONMENTAL QUALITY</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E07A4437-AB01-4A7F-84BC-5720AED415E3}" type="slidenum">
              <a:rPr lang="en-US" smtClean="0"/>
              <a:t>‹#›</a:t>
            </a:fld>
            <a:endParaRPr lang="en-US"/>
          </a:p>
        </p:txBody>
      </p:sp>
    </p:spTree>
    <p:extLst>
      <p:ext uri="{BB962C8B-B14F-4D97-AF65-F5344CB8AC3E}">
        <p14:creationId xmlns:p14="http://schemas.microsoft.com/office/powerpoint/2010/main" val="21933102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C292BF6-7FD6-4631-8D7D-69C5192172FE}" type="datetime1">
              <a:rPr lang="en-US" smtClean="0"/>
              <a:t>7/20/2023</a:t>
            </a:fld>
            <a:endParaRPr lang="en-US"/>
          </a:p>
        </p:txBody>
      </p:sp>
      <p:sp>
        <p:nvSpPr>
          <p:cNvPr id="6" name="Footer Placeholder 5"/>
          <p:cNvSpPr>
            <a:spLocks noGrp="1"/>
          </p:cNvSpPr>
          <p:nvPr>
            <p:ph type="ftr" sz="quarter" idx="11"/>
          </p:nvPr>
        </p:nvSpPr>
        <p:spPr/>
        <p:txBody>
          <a:bodyPr/>
          <a:lstStyle/>
          <a:p>
            <a:r>
              <a:rPr lang="en-US"/>
              <a:t>TEXAS COMMISSION ON ENVIRONMENTAL QUALITY</a:t>
            </a:r>
          </a:p>
        </p:txBody>
      </p:sp>
      <p:sp>
        <p:nvSpPr>
          <p:cNvPr id="7" name="Slide Number Placeholder 6"/>
          <p:cNvSpPr>
            <a:spLocks noGrp="1"/>
          </p:cNvSpPr>
          <p:nvPr>
            <p:ph type="sldNum" sz="quarter" idx="12"/>
          </p:nvPr>
        </p:nvSpPr>
        <p:spPr/>
        <p:txBody>
          <a:bodyPr/>
          <a:lstStyle/>
          <a:p>
            <a:fld id="{E07A4437-AB01-4A7F-84BC-5720AED415E3}" type="slidenum">
              <a:rPr lang="en-US" smtClean="0"/>
              <a:t>‹#›</a:t>
            </a:fld>
            <a:endParaRPr lang="en-US"/>
          </a:p>
        </p:txBody>
      </p:sp>
    </p:spTree>
    <p:extLst>
      <p:ext uri="{BB962C8B-B14F-4D97-AF65-F5344CB8AC3E}">
        <p14:creationId xmlns:p14="http://schemas.microsoft.com/office/powerpoint/2010/main" val="34699891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ti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tif"/><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tif"/><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92000" b="87000"/>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70230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7D1F43E-7AA1-49B3-9E75-B4233F7C84CD}" type="datetime1">
              <a:rPr lang="en-US" smtClean="0"/>
              <a:t>7/20/2023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dirty="0"/>
              <a:t>TEXAS COMMISSION ON ENVIRONMENTAL QUALITY</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400">
                <a:solidFill>
                  <a:srgbClr val="FFFFFF"/>
                </a:solidFill>
              </a:defRPr>
            </a:lvl1pPr>
          </a:lstStyle>
          <a:p>
            <a:fld id="{E07A4437-AB01-4A7F-84BC-5720AED415E3}" type="slidenum">
              <a:rPr lang="en-US" smtClean="0"/>
              <a:pPr/>
              <a:t>‹#›</a:t>
            </a:fld>
            <a:endParaRPr lang="en-US" dirty="0"/>
          </a:p>
        </p:txBody>
      </p:sp>
      <p:cxnSp>
        <p:nvCxnSpPr>
          <p:cNvPr id="10" name="Straight Connector 9"/>
          <p:cNvCxnSpPr>
            <a:cxnSpLocks/>
          </p:cNvCxnSpPr>
          <p:nvPr/>
        </p:nvCxnSpPr>
        <p:spPr>
          <a:xfrm>
            <a:off x="1193532" y="1737845"/>
            <a:ext cx="1001895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10975467"/>
      </p:ext>
    </p:extLst>
  </p:cSld>
  <p:clrMap bg1="lt1" tx1="dk1" bg2="lt2" tx2="dk2" accent1="accent1" accent2="accent2" accent3="accent3" accent4="accent4" accent5="accent5" accent6="accent6" hlink="hlink" folHlink="folHlink"/>
  <p:sldLayoutIdLst>
    <p:sldLayoutId id="2147483895" r:id="rId1"/>
    <p:sldLayoutId id="2147483896" r:id="rId2"/>
    <p:sldLayoutId id="2147483897" r:id="rId3"/>
    <p:sldLayoutId id="2147483898" r:id="rId4"/>
    <p:sldLayoutId id="2147483899" r:id="rId5"/>
    <p:sldLayoutId id="2147483900" r:id="rId6"/>
    <p:sldLayoutId id="2147483901" r:id="rId7"/>
    <p:sldLayoutId id="2147483902" r:id="rId8"/>
    <p:sldLayoutId id="2147483903" r:id="rId9"/>
    <p:sldLayoutId id="2147483904" r:id="rId10"/>
    <p:sldLayoutId id="2147483905" r:id="rId11"/>
  </p:sldLayoutIdLst>
  <p:hf hdr="0" dt="0"/>
  <p:txStyles>
    <p:titleStyle>
      <a:lvl1pPr algn="l" defTabSz="914400" rtl="0" eaLnBrk="1" latinLnBrk="0" hangingPunct="1">
        <a:lnSpc>
          <a:spcPct val="85000"/>
        </a:lnSpc>
        <a:spcBef>
          <a:spcPct val="0"/>
        </a:spcBef>
        <a:buNone/>
        <a:defRPr sz="4300" kern="1200" spc="-50" baseline="0">
          <a:solidFill>
            <a:schemeClr val="tx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Ø"/>
        <a:defRPr sz="20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92000" b="87000"/>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7D1F43E-7AA1-49B3-9E75-B4233F7C84CD}" type="datetime1">
              <a:rPr lang="en-US" smtClean="0"/>
              <a:t>7/20/2023</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r>
              <a:rPr lang="en-US" dirty="0"/>
              <a:t>TEXAS COMMISSION ON ENVIRONMENTAL QUALITY</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E07A4437-AB01-4A7F-84BC-5720AED415E3}" type="slidenum">
              <a:rPr lang="en-US" smtClean="0"/>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67965506"/>
      </p:ext>
    </p:extLst>
  </p:cSld>
  <p:clrMap bg1="lt1" tx1="dk1" bg2="lt2" tx2="dk2" accent1="accent1" accent2="accent2" accent3="accent3" accent4="accent4" accent5="accent5" accent6="accent6" hlink="hlink" folHlink="folHlink"/>
  <p:sldLayoutIdLst>
    <p:sldLayoutId id="2147483907" r:id="rId1"/>
    <p:sldLayoutId id="2147483908" r:id="rId2"/>
    <p:sldLayoutId id="2147483909" r:id="rId3"/>
    <p:sldLayoutId id="2147483910" r:id="rId4"/>
    <p:sldLayoutId id="2147483911" r:id="rId5"/>
    <p:sldLayoutId id="2147483912" r:id="rId6"/>
    <p:sldLayoutId id="2147483913" r:id="rId7"/>
    <p:sldLayoutId id="2147483914" r:id="rId8"/>
    <p:sldLayoutId id="2147483915" r:id="rId9"/>
    <p:sldLayoutId id="2147483916" r:id="rId10"/>
    <p:sldLayoutId id="2147483917" r:id="rId11"/>
  </p:sldLayoutIdLst>
  <p:hf hd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r="92000" b="87000"/>
          </a:stretch>
        </a:blip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4"/>
            <a:ext cx="10058400" cy="702302"/>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27D1F43E-7AA1-49B3-9E75-B4233F7C84CD}" type="datetime1">
              <a:rPr lang="en-US" smtClean="0"/>
              <a:t>7/20/2023</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1400" cap="all" baseline="0">
                <a:solidFill>
                  <a:srgbClr val="FFFFFF"/>
                </a:solidFill>
              </a:defRPr>
            </a:lvl1pPr>
          </a:lstStyle>
          <a:p>
            <a:r>
              <a:rPr lang="en-US" dirty="0"/>
              <a:t>TEXAS COMMISSION ON ENVIRONMENTAL QUALITY</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400">
                <a:solidFill>
                  <a:srgbClr val="FFFFFF"/>
                </a:solidFill>
              </a:defRPr>
            </a:lvl1pPr>
          </a:lstStyle>
          <a:p>
            <a:fld id="{E07A4437-AB01-4A7F-84BC-5720AED415E3}" type="slidenum">
              <a:rPr lang="en-US" smtClean="0"/>
              <a:pPr/>
              <a:t>‹#›</a:t>
            </a:fld>
            <a:endParaRPr lang="en-US" dirty="0"/>
          </a:p>
        </p:txBody>
      </p:sp>
      <p:cxnSp>
        <p:nvCxnSpPr>
          <p:cNvPr id="10" name="Straight Connector 9"/>
          <p:cNvCxnSpPr>
            <a:cxnSpLocks/>
          </p:cNvCxnSpPr>
          <p:nvPr/>
        </p:nvCxnSpPr>
        <p:spPr>
          <a:xfrm>
            <a:off x="1193532" y="1737845"/>
            <a:ext cx="10018951"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71325751"/>
      </p:ext>
    </p:extLst>
  </p:cSld>
  <p:clrMap bg1="lt1" tx1="dk1" bg2="lt2" tx2="dk2" accent1="accent1" accent2="accent2" accent3="accent3" accent4="accent4" accent5="accent5" accent6="accent6" hlink="hlink" folHlink="folHlink"/>
  <p:sldLayoutIdLst>
    <p:sldLayoutId id="2147483919" r:id="rId1"/>
    <p:sldLayoutId id="2147483920" r:id="rId2"/>
    <p:sldLayoutId id="2147483921" r:id="rId3"/>
    <p:sldLayoutId id="2147483922" r:id="rId4"/>
    <p:sldLayoutId id="2147483923" r:id="rId5"/>
    <p:sldLayoutId id="2147483924" r:id="rId6"/>
    <p:sldLayoutId id="2147483925" r:id="rId7"/>
    <p:sldLayoutId id="2147483926" r:id="rId8"/>
    <p:sldLayoutId id="2147483927" r:id="rId9"/>
    <p:sldLayoutId id="2147483928" r:id="rId10"/>
    <p:sldLayoutId id="2147483929" r:id="rId11"/>
  </p:sldLayoutIdLst>
  <p:hf hdr="0" dt="0"/>
  <p:txStyles>
    <p:titleStyle>
      <a:lvl1pPr algn="l" defTabSz="914400" rtl="0" eaLnBrk="1" latinLnBrk="0" hangingPunct="1">
        <a:lnSpc>
          <a:spcPct val="85000"/>
        </a:lnSpc>
        <a:spcBef>
          <a:spcPct val="0"/>
        </a:spcBef>
        <a:buNone/>
        <a:defRPr sz="4300" kern="1200" spc="-50" baseline="0">
          <a:solidFill>
            <a:schemeClr val="tx1"/>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Ø"/>
        <a:defRPr sz="2000" kern="1200">
          <a:solidFill>
            <a:schemeClr val="tx1"/>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Wingdings" panose="05000000000000000000" pitchFamily="2" charset="2"/>
        <a:buChar char="§"/>
        <a:defRPr sz="1800" kern="1200">
          <a:solidFill>
            <a:schemeClr val="tx1"/>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kern="1200">
          <a:solidFill>
            <a:schemeClr val="tx1"/>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Arial" panose="020B0604020202020204" pitchFamily="34" charset="0"/>
        <a:buChar char="•"/>
        <a:defRPr sz="1400" kern="1200">
          <a:solidFill>
            <a:schemeClr val="tx1"/>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ourier New" panose="02070309020205020404" pitchFamily="49" charset="0"/>
        <a:buChar char="o"/>
        <a:defRPr sz="1400" kern="1200">
          <a:solidFill>
            <a:schemeClr val="tx1"/>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slideLayout" Target="../slideLayouts/slideLayout7.xml"/><Relationship Id="rId1" Type="http://schemas.openxmlformats.org/officeDocument/2006/relationships/tags" Target="../tags/tag4.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2.png"/><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1.xml.rels><?xml version="1.0" encoding="UTF-8" standalone="yes"?>
<Relationships xmlns="http://schemas.openxmlformats.org/package/2006/relationships"><Relationship Id="rId2" Type="http://schemas.openxmlformats.org/officeDocument/2006/relationships/hyperlink" Target="https://www.tceq.texas.gov/downloads/toxicology/research-projects/interimapo.pdf"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hyperlink" Target="https://www.tceq.texas.gov/toxicology" TargetMode="External"/><Relationship Id="rId2" Type="http://schemas.openxmlformats.org/officeDocument/2006/relationships/hyperlink" Target="mailto:sabine.lange@tceq.Texas.gov" TargetMode="External"/><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cho.epa.gov/trends/pfas-tools" TargetMode="External"/><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epa.gov/risk/regional-screening-levels-rsls-generic-tables" TargetMode="External"/><Relationship Id="rId2" Type="http://schemas.openxmlformats.org/officeDocument/2006/relationships/hyperlink" Target="https://www.tceq.texas.gov/remediation/trrp/trrppcls.html" TargetMode="External"/><Relationship Id="rId1" Type="http://schemas.openxmlformats.org/officeDocument/2006/relationships/slideLayout" Target="../slideLayouts/slideLayout2.xml"/><Relationship Id="rId4" Type="http://schemas.openxmlformats.org/officeDocument/2006/relationships/hyperlink" Target="https://wwwn.cdc.gov/TSP/MRLS/mrlsListing.aspx" TargetMode="Externa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00051" y="4455620"/>
            <a:ext cx="10058400" cy="1887427"/>
          </a:xfrm>
        </p:spPr>
        <p:txBody>
          <a:bodyPr>
            <a:normAutofit fontScale="77500" lnSpcReduction="20000"/>
          </a:bodyPr>
          <a:lstStyle/>
          <a:p>
            <a:r>
              <a:rPr lang="en-US" sz="2400" cap="none" dirty="0">
                <a:solidFill>
                  <a:schemeClr val="tx1"/>
                </a:solidFill>
              </a:rPr>
              <a:t>Sabine Lange, PhD, DABT</a:t>
            </a:r>
          </a:p>
          <a:p>
            <a:r>
              <a:rPr lang="en-US" sz="2400" cap="none" dirty="0">
                <a:solidFill>
                  <a:schemeClr val="tx1"/>
                </a:solidFill>
              </a:rPr>
              <a:t>Chief Toxicologist</a:t>
            </a:r>
          </a:p>
          <a:p>
            <a:r>
              <a:rPr lang="en-US" sz="2400" cap="none" dirty="0">
                <a:solidFill>
                  <a:schemeClr val="tx1"/>
                </a:solidFill>
              </a:rPr>
              <a:t>Toxicology, Risk Assessment, and Research Division</a:t>
            </a:r>
          </a:p>
          <a:p>
            <a:r>
              <a:rPr lang="en-US" sz="2400" cap="none" dirty="0">
                <a:solidFill>
                  <a:schemeClr val="tx1"/>
                </a:solidFill>
              </a:rPr>
              <a:t>Texas Commission on Environmental Quality</a:t>
            </a:r>
          </a:p>
          <a:p>
            <a:r>
              <a:rPr lang="en-US" sz="2400" cap="none" dirty="0">
                <a:solidFill>
                  <a:schemeClr val="tx1"/>
                </a:solidFill>
              </a:rPr>
              <a:t>August 3, 2023</a:t>
            </a:r>
          </a:p>
          <a:p>
            <a:endParaRPr lang="en-US" dirty="0"/>
          </a:p>
        </p:txBody>
      </p:sp>
      <p:sp>
        <p:nvSpPr>
          <p:cNvPr id="4" name="Rectangle 3">
            <a:extLst>
              <a:ext uri="{FF2B5EF4-FFF2-40B4-BE49-F238E27FC236}">
                <a16:creationId xmlns:a16="http://schemas.microsoft.com/office/drawing/2014/main" id="{EFD08DA9-BF6C-4F3B-97F0-1A48BD494736}"/>
              </a:ext>
            </a:extLst>
          </p:cNvPr>
          <p:cNvSpPr/>
          <p:nvPr/>
        </p:nvSpPr>
        <p:spPr>
          <a:xfrm>
            <a:off x="1100051" y="1735501"/>
            <a:ext cx="10058400" cy="11196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905069" y="1735501"/>
            <a:ext cx="10058400" cy="1470025"/>
          </a:xfrm>
        </p:spPr>
        <p:txBody>
          <a:bodyPr>
            <a:noAutofit/>
          </a:bodyPr>
          <a:lstStyle/>
          <a:p>
            <a:pPr algn="ctr"/>
            <a:r>
              <a:rPr lang="en-US" sz="8800" dirty="0">
                <a:solidFill>
                  <a:schemeClr val="tx1">
                    <a:lumMod val="75000"/>
                    <a:lumOff val="25000"/>
                  </a:schemeClr>
                </a:solidFill>
              </a:rPr>
              <a:t>TCEQ Toxicology Updates</a:t>
            </a:r>
            <a:endParaRPr lang="en-US" sz="8800" dirty="0"/>
          </a:p>
        </p:txBody>
      </p:sp>
      <p:sp>
        <p:nvSpPr>
          <p:cNvPr id="5" name="Footer Placeholder 4">
            <a:extLst>
              <a:ext uri="{FF2B5EF4-FFF2-40B4-BE49-F238E27FC236}">
                <a16:creationId xmlns:a16="http://schemas.microsoft.com/office/drawing/2014/main" id="{55B51BB9-05C3-4B02-9310-742F0907B8DB}"/>
              </a:ext>
            </a:extLst>
          </p:cNvPr>
          <p:cNvSpPr>
            <a:spLocks noGrp="1"/>
          </p:cNvSpPr>
          <p:nvPr>
            <p:ph type="ftr" sz="quarter" idx="11"/>
          </p:nvPr>
        </p:nvSpPr>
        <p:spPr/>
        <p:txBody>
          <a:bodyPr/>
          <a:lstStyle/>
          <a:p>
            <a:r>
              <a:rPr lang="en-US"/>
              <a:t>TEXAS COMMISSION ON ENVIRONMENTAL QUALITY</a:t>
            </a:r>
            <a:endParaRPr lang="en-US" dirty="0"/>
          </a:p>
        </p:txBody>
      </p:sp>
      <p:sp>
        <p:nvSpPr>
          <p:cNvPr id="6" name="Slide Number Placeholder 5">
            <a:extLst>
              <a:ext uri="{FF2B5EF4-FFF2-40B4-BE49-F238E27FC236}">
                <a16:creationId xmlns:a16="http://schemas.microsoft.com/office/drawing/2014/main" id="{C5142CFB-44DA-48B8-AFBF-00D7473AE95A}"/>
              </a:ext>
            </a:extLst>
          </p:cNvPr>
          <p:cNvSpPr>
            <a:spLocks noGrp="1"/>
          </p:cNvSpPr>
          <p:nvPr>
            <p:ph type="sldNum" sz="quarter" idx="12"/>
          </p:nvPr>
        </p:nvSpPr>
        <p:spPr/>
        <p:txBody>
          <a:bodyPr/>
          <a:lstStyle/>
          <a:p>
            <a:fld id="{E07A4437-AB01-4A7F-84BC-5720AED415E3}" type="slidenum">
              <a:rPr lang="en-US" smtClean="0"/>
              <a:pPr/>
              <a:t>1</a:t>
            </a:fld>
            <a:endParaRPr lang="en-US" dirty="0"/>
          </a:p>
        </p:txBody>
      </p:sp>
    </p:spTree>
    <p:extLst>
      <p:ext uri="{BB962C8B-B14F-4D97-AF65-F5344CB8AC3E}">
        <p14:creationId xmlns:p14="http://schemas.microsoft.com/office/powerpoint/2010/main" val="1340525789"/>
      </p:ext>
    </p:extLst>
  </p:cSld>
  <p:clrMapOvr>
    <a:masterClrMapping/>
  </p:clrMapOvr>
  <mc:AlternateContent xmlns:mc="http://schemas.openxmlformats.org/markup-compatibility/2006" xmlns:p14="http://schemas.microsoft.com/office/powerpoint/2010/main">
    <mc:Choice Requires="p14">
      <p:transition spd="slow" p14:dur="2000" advTm="12818"/>
    </mc:Choice>
    <mc:Fallback xmlns="">
      <p:transition spd="slow" advTm="1281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D1A4590F-51CD-E01D-309E-BF609D3C932D}"/>
              </a:ext>
            </a:extLst>
          </p:cNvPr>
          <p:cNvSpPr>
            <a:spLocks noGrp="1"/>
          </p:cNvSpPr>
          <p:nvPr>
            <p:ph type="sldNum" sz="quarter" idx="12"/>
          </p:nvPr>
        </p:nvSpPr>
        <p:spPr/>
        <p:txBody>
          <a:bodyPr/>
          <a:lstStyle/>
          <a:p>
            <a:fld id="{E07A4437-AB01-4A7F-84BC-5720AED415E3}" type="slidenum">
              <a:rPr lang="en-US" smtClean="0"/>
              <a:pPr/>
              <a:t>10</a:t>
            </a:fld>
            <a:endParaRPr lang="en-US" dirty="0"/>
          </a:p>
        </p:txBody>
      </p:sp>
      <p:sp>
        <p:nvSpPr>
          <p:cNvPr id="3" name="Footer Placeholder 2">
            <a:extLst>
              <a:ext uri="{FF2B5EF4-FFF2-40B4-BE49-F238E27FC236}">
                <a16:creationId xmlns:a16="http://schemas.microsoft.com/office/drawing/2014/main" id="{49B623C0-2C9D-2EA4-68C1-DF325EB9E54E}"/>
              </a:ext>
            </a:extLst>
          </p:cNvPr>
          <p:cNvSpPr>
            <a:spLocks noGrp="1"/>
          </p:cNvSpPr>
          <p:nvPr>
            <p:ph type="ftr" sz="quarter" idx="11"/>
          </p:nvPr>
        </p:nvSpPr>
        <p:spPr/>
        <p:txBody>
          <a:bodyPr/>
          <a:lstStyle/>
          <a:p>
            <a:r>
              <a:rPr lang="en-US"/>
              <a:t>TEXAS COMMISSION ON ENVIRONMENTAL QUALITY</a:t>
            </a:r>
            <a:endParaRPr lang="en-US" dirty="0"/>
          </a:p>
        </p:txBody>
      </p:sp>
      <p:sp>
        <p:nvSpPr>
          <p:cNvPr id="4" name="Title 3">
            <a:extLst>
              <a:ext uri="{FF2B5EF4-FFF2-40B4-BE49-F238E27FC236}">
                <a16:creationId xmlns:a16="http://schemas.microsoft.com/office/drawing/2014/main" id="{3DF4E900-37F7-9405-C9B0-952D6C2D9A52}"/>
              </a:ext>
            </a:extLst>
          </p:cNvPr>
          <p:cNvSpPr>
            <a:spLocks noGrp="1"/>
          </p:cNvSpPr>
          <p:nvPr>
            <p:ph type="title"/>
          </p:nvPr>
        </p:nvSpPr>
        <p:spPr/>
        <p:txBody>
          <a:bodyPr>
            <a:normAutofit/>
          </a:bodyPr>
          <a:lstStyle/>
          <a:p>
            <a:r>
              <a:rPr lang="en-US" dirty="0">
                <a:solidFill>
                  <a:schemeClr val="tx1"/>
                </a:solidFill>
              </a:rPr>
              <a:t>EPA Screening Levels and TCEQ Cleanup Levels</a:t>
            </a:r>
          </a:p>
        </p:txBody>
      </p:sp>
      <p:graphicFrame>
        <p:nvGraphicFramePr>
          <p:cNvPr id="6" name="Table 6">
            <a:extLst>
              <a:ext uri="{FF2B5EF4-FFF2-40B4-BE49-F238E27FC236}">
                <a16:creationId xmlns:a16="http://schemas.microsoft.com/office/drawing/2014/main" id="{88497ED9-EECD-9BED-B026-62F69857A819}"/>
              </a:ext>
            </a:extLst>
          </p:cNvPr>
          <p:cNvGraphicFramePr>
            <a:graphicFrameLocks noGrp="1"/>
          </p:cNvGraphicFramePr>
          <p:nvPr>
            <p:ph idx="1"/>
            <p:extLst>
              <p:ext uri="{D42A27DB-BD31-4B8C-83A1-F6EECF244321}">
                <p14:modId xmlns:p14="http://schemas.microsoft.com/office/powerpoint/2010/main" val="2986418434"/>
              </p:ext>
            </p:extLst>
          </p:nvPr>
        </p:nvGraphicFramePr>
        <p:xfrm>
          <a:off x="184728" y="1278393"/>
          <a:ext cx="11877963" cy="3235960"/>
        </p:xfrm>
        <a:graphic>
          <a:graphicData uri="http://schemas.openxmlformats.org/drawingml/2006/table">
            <a:tbl>
              <a:tblPr firstRow="1" bandRow="1">
                <a:tableStyleId>{5C22544A-7EE6-4342-B048-85BDC9FD1C3A}</a:tableStyleId>
              </a:tblPr>
              <a:tblGrid>
                <a:gridCol w="3653725">
                  <a:extLst>
                    <a:ext uri="{9D8B030D-6E8A-4147-A177-3AD203B41FA5}">
                      <a16:colId xmlns:a16="http://schemas.microsoft.com/office/drawing/2014/main" val="1859840496"/>
                    </a:ext>
                  </a:extLst>
                </a:gridCol>
                <a:gridCol w="1976183">
                  <a:extLst>
                    <a:ext uri="{9D8B030D-6E8A-4147-A177-3AD203B41FA5}">
                      <a16:colId xmlns:a16="http://schemas.microsoft.com/office/drawing/2014/main" val="2708875733"/>
                    </a:ext>
                  </a:extLst>
                </a:gridCol>
                <a:gridCol w="2491614">
                  <a:extLst>
                    <a:ext uri="{9D8B030D-6E8A-4147-A177-3AD203B41FA5}">
                      <a16:colId xmlns:a16="http://schemas.microsoft.com/office/drawing/2014/main" val="2551541515"/>
                    </a:ext>
                  </a:extLst>
                </a:gridCol>
                <a:gridCol w="1673756">
                  <a:extLst>
                    <a:ext uri="{9D8B030D-6E8A-4147-A177-3AD203B41FA5}">
                      <a16:colId xmlns:a16="http://schemas.microsoft.com/office/drawing/2014/main" val="607225286"/>
                    </a:ext>
                  </a:extLst>
                </a:gridCol>
                <a:gridCol w="2082685">
                  <a:extLst>
                    <a:ext uri="{9D8B030D-6E8A-4147-A177-3AD203B41FA5}">
                      <a16:colId xmlns:a16="http://schemas.microsoft.com/office/drawing/2014/main" val="2043803077"/>
                    </a:ext>
                  </a:extLst>
                </a:gridCol>
              </a:tblGrid>
              <a:tr h="370840">
                <a:tc>
                  <a:txBody>
                    <a:bodyPr/>
                    <a:lstStyle/>
                    <a:p>
                      <a:pPr algn="ctr"/>
                      <a:r>
                        <a:rPr lang="en-US" b="1" dirty="0">
                          <a:solidFill>
                            <a:schemeClr val="tx1"/>
                          </a:solidFill>
                        </a:rPr>
                        <a:t>PFAS</a:t>
                      </a:r>
                    </a:p>
                  </a:txBody>
                  <a:tcPr anchor="ctr"/>
                </a:tc>
                <a:tc>
                  <a:txBody>
                    <a:bodyPr/>
                    <a:lstStyle/>
                    <a:p>
                      <a:pPr algn="ctr"/>
                      <a:r>
                        <a:rPr lang="en-US" b="1" dirty="0">
                          <a:solidFill>
                            <a:schemeClr val="tx1"/>
                          </a:solidFill>
                        </a:rPr>
                        <a:t>EPA Resident Soil RSL (mg/kg)*</a:t>
                      </a:r>
                    </a:p>
                  </a:txBody>
                  <a:tcPr/>
                </a:tc>
                <a:tc>
                  <a:txBody>
                    <a:bodyPr/>
                    <a:lstStyle/>
                    <a:p>
                      <a:pPr algn="ctr"/>
                      <a:r>
                        <a:rPr lang="en-US" b="1" dirty="0">
                          <a:solidFill>
                            <a:schemeClr val="tx1"/>
                          </a:solidFill>
                        </a:rPr>
                        <a:t>TCEQ Total-Soil-Combined PCL (mg/kg)</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EPA Tap Water RSL (µg/L)*</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tx1"/>
                          </a:solidFill>
                        </a:rPr>
                        <a:t>TCEQ GW-GW-Ingestion PCL (µg/L)</a:t>
                      </a:r>
                    </a:p>
                  </a:txBody>
                  <a:tcPr/>
                </a:tc>
                <a:extLst>
                  <a:ext uri="{0D108BD9-81ED-4DB2-BD59-A6C34878D82A}">
                    <a16:rowId xmlns:a16="http://schemas.microsoft.com/office/drawing/2014/main" val="1691822778"/>
                  </a:ext>
                </a:extLst>
              </a:tr>
              <a:tr h="370840">
                <a:tc>
                  <a:txBody>
                    <a:bodyPr/>
                    <a:lstStyle/>
                    <a:p>
                      <a:pPr algn="l" fontAlgn="b"/>
                      <a:r>
                        <a:rPr lang="en-US" sz="1800" b="0" i="0" u="none" strike="noStrike" dirty="0" err="1">
                          <a:solidFill>
                            <a:srgbClr val="000000"/>
                          </a:solidFill>
                          <a:effectLst/>
                          <a:latin typeface="Calibri" panose="020F0502020204030204" pitchFamily="34" charset="0"/>
                        </a:rPr>
                        <a:t>Perfluorobutanesulfonic</a:t>
                      </a:r>
                      <a:r>
                        <a:rPr lang="en-US" sz="1800" b="0" i="0" u="none" strike="noStrike" dirty="0">
                          <a:solidFill>
                            <a:srgbClr val="000000"/>
                          </a:solidFill>
                          <a:effectLst/>
                          <a:latin typeface="Calibri" panose="020F0502020204030204" pitchFamily="34" charset="0"/>
                        </a:rPr>
                        <a:t> acid (PFBS)</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19.0</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86.0</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6.0</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34.0</a:t>
                      </a:r>
                    </a:p>
                  </a:txBody>
                  <a:tcPr marL="9525" marR="9525" marT="9525" marB="0" anchor="ctr"/>
                </a:tc>
                <a:extLst>
                  <a:ext uri="{0D108BD9-81ED-4DB2-BD59-A6C34878D82A}">
                    <a16:rowId xmlns:a16="http://schemas.microsoft.com/office/drawing/2014/main" val="855967304"/>
                  </a:ext>
                </a:extLst>
              </a:tr>
              <a:tr h="370840">
                <a:tc>
                  <a:txBody>
                    <a:bodyPr/>
                    <a:lstStyle/>
                    <a:p>
                      <a:pPr algn="l" fontAlgn="b"/>
                      <a:r>
                        <a:rPr lang="en-US" sz="1800" b="0" i="0" u="none" strike="noStrike" dirty="0" err="1">
                          <a:solidFill>
                            <a:srgbClr val="000000"/>
                          </a:solidFill>
                          <a:effectLst/>
                          <a:latin typeface="Calibri" panose="020F0502020204030204" pitchFamily="34" charset="0"/>
                        </a:rPr>
                        <a:t>Perfluorobutanoic</a:t>
                      </a:r>
                      <a:r>
                        <a:rPr lang="en-US" sz="1800" b="0" i="0" u="none" strike="noStrike" dirty="0">
                          <a:solidFill>
                            <a:srgbClr val="000000"/>
                          </a:solidFill>
                          <a:effectLst/>
                          <a:latin typeface="Calibri" panose="020F0502020204030204" pitchFamily="34" charset="0"/>
                        </a:rPr>
                        <a:t> acid (PFBA)</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78.0</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61.0</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18.0</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24.0</a:t>
                      </a:r>
                    </a:p>
                  </a:txBody>
                  <a:tcPr marL="9525" marR="9525" marT="9525" marB="0" anchor="ctr"/>
                </a:tc>
                <a:extLst>
                  <a:ext uri="{0D108BD9-81ED-4DB2-BD59-A6C34878D82A}">
                    <a16:rowId xmlns:a16="http://schemas.microsoft.com/office/drawing/2014/main" val="3263763351"/>
                  </a:ext>
                </a:extLst>
              </a:tr>
              <a:tr h="370840">
                <a:tc>
                  <a:txBody>
                    <a:bodyPr/>
                    <a:lstStyle/>
                    <a:p>
                      <a:pPr algn="l" fontAlgn="b"/>
                      <a:r>
                        <a:rPr lang="en-US" sz="1800" b="0" i="0" u="none" strike="noStrike" dirty="0" err="1">
                          <a:solidFill>
                            <a:srgbClr val="000000"/>
                          </a:solidFill>
                          <a:effectLst/>
                          <a:latin typeface="Calibri" panose="020F0502020204030204" pitchFamily="34" charset="0"/>
                        </a:rPr>
                        <a:t>Perfluorohexanesulfonic</a:t>
                      </a:r>
                      <a:r>
                        <a:rPr lang="en-US" sz="1800" b="0" i="0" u="none" strike="noStrike" dirty="0">
                          <a:solidFill>
                            <a:srgbClr val="000000"/>
                          </a:solidFill>
                          <a:effectLst/>
                          <a:latin typeface="Calibri" panose="020F0502020204030204" pitchFamily="34" charset="0"/>
                        </a:rPr>
                        <a:t> acid (</a:t>
                      </a:r>
                      <a:r>
                        <a:rPr lang="en-US" sz="1800" b="0" i="0" u="none" strike="noStrike" dirty="0" err="1">
                          <a:solidFill>
                            <a:srgbClr val="000000"/>
                          </a:solidFill>
                          <a:effectLst/>
                          <a:latin typeface="Calibri" panose="020F0502020204030204" pitchFamily="34" charset="0"/>
                        </a:rPr>
                        <a:t>PFHxS</a:t>
                      </a:r>
                      <a:r>
                        <a:rPr lang="en-US" sz="1800" b="0" i="0" u="none" strike="noStrike" dirty="0">
                          <a:solidFill>
                            <a:srgbClr val="000000"/>
                          </a:solidFill>
                          <a:effectLst/>
                          <a:latin typeface="Calibri" panose="020F0502020204030204" pitchFamily="34" charset="0"/>
                        </a:rPr>
                        <a:t>)</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1.3</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0.25</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0.39</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0.093</a:t>
                      </a:r>
                    </a:p>
                  </a:txBody>
                  <a:tcPr marL="9525" marR="9525" marT="9525" marB="0" anchor="ctr"/>
                </a:tc>
                <a:extLst>
                  <a:ext uri="{0D108BD9-81ED-4DB2-BD59-A6C34878D82A}">
                    <a16:rowId xmlns:a16="http://schemas.microsoft.com/office/drawing/2014/main" val="3343800990"/>
                  </a:ext>
                </a:extLst>
              </a:tr>
              <a:tr h="370840">
                <a:tc>
                  <a:txBody>
                    <a:bodyPr/>
                    <a:lstStyle/>
                    <a:p>
                      <a:pPr algn="l" fontAlgn="b"/>
                      <a:r>
                        <a:rPr lang="en-US" sz="1800" b="0" i="0" u="none" strike="noStrike" dirty="0" err="1">
                          <a:solidFill>
                            <a:srgbClr val="000000"/>
                          </a:solidFill>
                          <a:effectLst/>
                          <a:latin typeface="Calibri" panose="020F0502020204030204" pitchFamily="34" charset="0"/>
                        </a:rPr>
                        <a:t>Perfluorohexanoic</a:t>
                      </a:r>
                      <a:r>
                        <a:rPr lang="en-US" sz="1800" b="0" i="0" u="none" strike="noStrike" dirty="0">
                          <a:solidFill>
                            <a:srgbClr val="000000"/>
                          </a:solidFill>
                          <a:effectLst/>
                          <a:latin typeface="Calibri" panose="020F0502020204030204" pitchFamily="34" charset="0"/>
                        </a:rPr>
                        <a:t> acid (</a:t>
                      </a:r>
                      <a:r>
                        <a:rPr lang="en-US" sz="1800" b="0" i="0" u="none" strike="noStrike" dirty="0" err="1">
                          <a:solidFill>
                            <a:srgbClr val="000000"/>
                          </a:solidFill>
                          <a:effectLst/>
                          <a:latin typeface="Calibri" panose="020F0502020204030204" pitchFamily="34" charset="0"/>
                        </a:rPr>
                        <a:t>PFHxA</a:t>
                      </a:r>
                      <a:r>
                        <a:rPr lang="en-US" sz="1800" b="0" i="0" u="none" strike="noStrike" dirty="0">
                          <a:solidFill>
                            <a:srgbClr val="000000"/>
                          </a:solidFill>
                          <a:effectLst/>
                          <a:latin typeface="Calibri" panose="020F0502020204030204" pitchFamily="34" charset="0"/>
                        </a:rPr>
                        <a:t>)</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32.0</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33.0</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9.9</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12.0</a:t>
                      </a:r>
                    </a:p>
                  </a:txBody>
                  <a:tcPr marL="9525" marR="9525" marT="9525" marB="0" anchor="ctr"/>
                </a:tc>
                <a:extLst>
                  <a:ext uri="{0D108BD9-81ED-4DB2-BD59-A6C34878D82A}">
                    <a16:rowId xmlns:a16="http://schemas.microsoft.com/office/drawing/2014/main" val="2756823938"/>
                  </a:ext>
                </a:extLst>
              </a:tr>
              <a:tr h="370840">
                <a:tc>
                  <a:txBody>
                    <a:bodyPr/>
                    <a:lstStyle/>
                    <a:p>
                      <a:pPr algn="l" fontAlgn="b"/>
                      <a:r>
                        <a:rPr lang="en-US" sz="1800" b="0" i="0" u="none" strike="noStrike" dirty="0" err="1">
                          <a:solidFill>
                            <a:srgbClr val="000000"/>
                          </a:solidFill>
                          <a:effectLst/>
                          <a:latin typeface="Calibri" panose="020F0502020204030204" pitchFamily="34" charset="0"/>
                        </a:rPr>
                        <a:t>Perfluorononanoic</a:t>
                      </a:r>
                      <a:r>
                        <a:rPr lang="en-US" sz="1800" b="0" i="0" u="none" strike="noStrike" dirty="0">
                          <a:solidFill>
                            <a:srgbClr val="000000"/>
                          </a:solidFill>
                          <a:effectLst/>
                          <a:latin typeface="Calibri" panose="020F0502020204030204" pitchFamily="34" charset="0"/>
                        </a:rPr>
                        <a:t> acid (PFNA)</a:t>
                      </a:r>
                    </a:p>
                  </a:txBody>
                  <a:tcPr marL="9525" marR="9525" marT="9525" marB="0" anchor="b"/>
                </a:tc>
                <a:tc>
                  <a:txBody>
                    <a:bodyPr/>
                    <a:lstStyle/>
                    <a:p>
                      <a:pPr algn="ctr" fontAlgn="b"/>
                      <a:r>
                        <a:rPr lang="en-US" sz="1800" b="0" i="0" u="none" strike="noStrike">
                          <a:solidFill>
                            <a:srgbClr val="000000"/>
                          </a:solidFill>
                          <a:effectLst/>
                          <a:latin typeface="Calibri" panose="020F0502020204030204" pitchFamily="34" charset="0"/>
                        </a:rPr>
                        <a:t>0.19</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0.76</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0.06</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0.29</a:t>
                      </a:r>
                    </a:p>
                  </a:txBody>
                  <a:tcPr marL="9525" marR="9525" marT="9525" marB="0" anchor="ctr"/>
                </a:tc>
                <a:extLst>
                  <a:ext uri="{0D108BD9-81ED-4DB2-BD59-A6C34878D82A}">
                    <a16:rowId xmlns:a16="http://schemas.microsoft.com/office/drawing/2014/main" val="1565977777"/>
                  </a:ext>
                </a:extLst>
              </a:tr>
              <a:tr h="370840">
                <a:tc>
                  <a:txBody>
                    <a:bodyPr/>
                    <a:lstStyle/>
                    <a:p>
                      <a:pPr algn="l" fontAlgn="b"/>
                      <a:r>
                        <a:rPr lang="en-US" sz="1800" b="0" i="0" u="none" strike="noStrike" dirty="0" err="1">
                          <a:solidFill>
                            <a:srgbClr val="000000"/>
                          </a:solidFill>
                          <a:effectLst/>
                          <a:latin typeface="Calibri" panose="020F0502020204030204" pitchFamily="34" charset="0"/>
                        </a:rPr>
                        <a:t>Perfluorooctanesulfonic</a:t>
                      </a:r>
                      <a:r>
                        <a:rPr lang="en-US" sz="1800" b="0" i="0" u="none" strike="noStrike" dirty="0">
                          <a:solidFill>
                            <a:srgbClr val="000000"/>
                          </a:solidFill>
                          <a:effectLst/>
                          <a:latin typeface="Calibri" panose="020F0502020204030204" pitchFamily="34" charset="0"/>
                        </a:rPr>
                        <a:t> acid (PFOS)</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0.13</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1.5</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0.04</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0.56</a:t>
                      </a:r>
                    </a:p>
                  </a:txBody>
                  <a:tcPr marL="9525" marR="9525" marT="9525" marB="0" anchor="ctr"/>
                </a:tc>
                <a:extLst>
                  <a:ext uri="{0D108BD9-81ED-4DB2-BD59-A6C34878D82A}">
                    <a16:rowId xmlns:a16="http://schemas.microsoft.com/office/drawing/2014/main" val="3147861495"/>
                  </a:ext>
                </a:extLst>
              </a:tr>
              <a:tr h="370840">
                <a:tc>
                  <a:txBody>
                    <a:bodyPr/>
                    <a:lstStyle/>
                    <a:p>
                      <a:pPr algn="l" fontAlgn="b"/>
                      <a:r>
                        <a:rPr lang="en-US" sz="1800" b="0" i="0" u="none" strike="noStrike" dirty="0">
                          <a:solidFill>
                            <a:srgbClr val="000000"/>
                          </a:solidFill>
                          <a:effectLst/>
                          <a:latin typeface="Calibri" panose="020F0502020204030204" pitchFamily="34" charset="0"/>
                        </a:rPr>
                        <a:t>Perfluorooctanoic acid (PFOA)</a:t>
                      </a:r>
                    </a:p>
                  </a:txBody>
                  <a:tcPr marL="9525" marR="9525" marT="9525" marB="0" anchor="b"/>
                </a:tc>
                <a:tc>
                  <a:txBody>
                    <a:bodyPr/>
                    <a:lstStyle/>
                    <a:p>
                      <a:pPr algn="ctr" fontAlgn="b"/>
                      <a:r>
                        <a:rPr lang="en-US" sz="1800" b="0" i="0" u="none" strike="noStrike" dirty="0">
                          <a:solidFill>
                            <a:srgbClr val="000000"/>
                          </a:solidFill>
                          <a:effectLst/>
                          <a:latin typeface="Calibri" panose="020F0502020204030204" pitchFamily="34" charset="0"/>
                        </a:rPr>
                        <a:t>0.19</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0.6</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0.06</a:t>
                      </a:r>
                    </a:p>
                  </a:txBody>
                  <a:tcPr marL="9525" marR="9525" marT="9525" marB="0" anchor="ctr"/>
                </a:tc>
                <a:tc>
                  <a:txBody>
                    <a:bodyPr/>
                    <a:lstStyle/>
                    <a:p>
                      <a:pPr algn="ctr" fontAlgn="b"/>
                      <a:r>
                        <a:rPr lang="en-US" sz="1800" b="0" i="0" u="none" strike="noStrike" dirty="0">
                          <a:solidFill>
                            <a:srgbClr val="000000"/>
                          </a:solidFill>
                          <a:effectLst/>
                          <a:latin typeface="Calibri" panose="020F0502020204030204" pitchFamily="34" charset="0"/>
                        </a:rPr>
                        <a:t>0.29</a:t>
                      </a:r>
                    </a:p>
                  </a:txBody>
                  <a:tcPr marL="9525" marR="9525" marT="9525" marB="0" anchor="ctr"/>
                </a:tc>
                <a:extLst>
                  <a:ext uri="{0D108BD9-81ED-4DB2-BD59-A6C34878D82A}">
                    <a16:rowId xmlns:a16="http://schemas.microsoft.com/office/drawing/2014/main" val="2642334100"/>
                  </a:ext>
                </a:extLst>
              </a:tr>
            </a:tbl>
          </a:graphicData>
        </a:graphic>
      </p:graphicFrame>
      <p:sp>
        <p:nvSpPr>
          <p:cNvPr id="7" name="Content Placeholder 4">
            <a:extLst>
              <a:ext uri="{FF2B5EF4-FFF2-40B4-BE49-F238E27FC236}">
                <a16:creationId xmlns:a16="http://schemas.microsoft.com/office/drawing/2014/main" id="{EA159B52-AAF3-C6FD-3431-990E93F45402}"/>
              </a:ext>
            </a:extLst>
          </p:cNvPr>
          <p:cNvSpPr txBox="1">
            <a:spLocks/>
          </p:cNvSpPr>
          <p:nvPr/>
        </p:nvSpPr>
        <p:spPr>
          <a:xfrm>
            <a:off x="506152" y="5290303"/>
            <a:ext cx="11305539" cy="882876"/>
          </a:xfrm>
          <a:prstGeom prst="rect">
            <a:avLst/>
          </a:prstGeom>
        </p:spPr>
        <p:txBody>
          <a:bodyPr vert="horz" lIns="0" tIns="45720" rIns="0" bIns="45720" rtlCol="0">
            <a:normAutofit fontScale="92500"/>
          </a:bodyPr>
          <a:lstStyle>
            <a:lvl1pPr marL="91440" indent="-9144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Ø"/>
              <a:defRPr sz="24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20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r>
              <a:rPr lang="en-US" dirty="0">
                <a:solidFill>
                  <a:schemeClr val="tx1"/>
                </a:solidFill>
              </a:rPr>
              <a:t>Differences in exposure factors used by different agencies produce variations in the screening/cleanup levels, even with identical toxicity factors (reference doses) – e.g., PFBA, </a:t>
            </a:r>
            <a:r>
              <a:rPr lang="en-US" dirty="0" err="1">
                <a:solidFill>
                  <a:schemeClr val="tx1"/>
                </a:solidFill>
              </a:rPr>
              <a:t>PFHxA</a:t>
            </a:r>
            <a:endParaRPr lang="en-US" dirty="0">
              <a:solidFill>
                <a:schemeClr val="tx1"/>
              </a:solidFill>
            </a:endParaRPr>
          </a:p>
        </p:txBody>
      </p:sp>
      <p:sp>
        <p:nvSpPr>
          <p:cNvPr id="8" name="TextBox 7">
            <a:extLst>
              <a:ext uri="{FF2B5EF4-FFF2-40B4-BE49-F238E27FC236}">
                <a16:creationId xmlns:a16="http://schemas.microsoft.com/office/drawing/2014/main" id="{3AE03D7A-75F2-F313-E485-F03323532DFF}"/>
              </a:ext>
            </a:extLst>
          </p:cNvPr>
          <p:cNvSpPr txBox="1"/>
          <p:nvPr/>
        </p:nvSpPr>
        <p:spPr>
          <a:xfrm>
            <a:off x="240954" y="4588198"/>
            <a:ext cx="11710092" cy="584775"/>
          </a:xfrm>
          <a:prstGeom prst="rect">
            <a:avLst/>
          </a:prstGeom>
          <a:noFill/>
        </p:spPr>
        <p:txBody>
          <a:bodyPr wrap="square" rtlCol="0">
            <a:spAutoFit/>
          </a:bodyPr>
          <a:lstStyle/>
          <a:p>
            <a:r>
              <a:rPr lang="en-US" sz="1600" dirty="0"/>
              <a:t>*RSLs based on target hazard quotient of 1</a:t>
            </a:r>
          </a:p>
          <a:p>
            <a:r>
              <a:rPr lang="en-US" sz="1600" dirty="0"/>
              <a:t>GW – Ground water</a:t>
            </a:r>
          </a:p>
        </p:txBody>
      </p:sp>
      <p:sp>
        <p:nvSpPr>
          <p:cNvPr id="9" name="Rectangle 8">
            <a:extLst>
              <a:ext uri="{FF2B5EF4-FFF2-40B4-BE49-F238E27FC236}">
                <a16:creationId xmlns:a16="http://schemas.microsoft.com/office/drawing/2014/main" id="{4600DF7B-40AE-C09F-8633-6D3BE0F02E18}"/>
              </a:ext>
            </a:extLst>
          </p:cNvPr>
          <p:cNvSpPr/>
          <p:nvPr/>
        </p:nvSpPr>
        <p:spPr>
          <a:xfrm>
            <a:off x="3833091" y="1166442"/>
            <a:ext cx="4470400" cy="3459862"/>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88494A1-6D24-D83D-BBDD-0C4109CA56A7}"/>
              </a:ext>
            </a:extLst>
          </p:cNvPr>
          <p:cNvSpPr/>
          <p:nvPr/>
        </p:nvSpPr>
        <p:spPr>
          <a:xfrm>
            <a:off x="8303491" y="1166442"/>
            <a:ext cx="3759200" cy="3463810"/>
          </a:xfrm>
          <a:prstGeom prst="rect">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68596200"/>
      </p:ext>
    </p:extLst>
  </p:cSld>
  <p:clrMapOvr>
    <a:masterClrMapping/>
  </p:clrMapOvr>
  <mc:AlternateContent xmlns:mc="http://schemas.openxmlformats.org/markup-compatibility/2006" xmlns:p14="http://schemas.microsoft.com/office/powerpoint/2010/main">
    <mc:Choice Requires="p14">
      <p:transition spd="slow" p14:dur="2000" advTm="40527"/>
    </mc:Choice>
    <mc:Fallback xmlns="">
      <p:transition spd="slow" advTm="40527"/>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50008E6-D9CA-416B-8739-ACA2B230DE4B}"/>
              </a:ext>
            </a:extLst>
          </p:cNvPr>
          <p:cNvSpPr>
            <a:spLocks noGrp="1"/>
          </p:cNvSpPr>
          <p:nvPr>
            <p:ph type="sldNum" sz="quarter" idx="12"/>
          </p:nvPr>
        </p:nvSpPr>
        <p:spPr/>
        <p:txBody>
          <a:bodyPr/>
          <a:lstStyle/>
          <a:p>
            <a:fld id="{E07A4437-AB01-4A7F-84BC-5720AED415E3}" type="slidenum">
              <a:rPr lang="en-US" smtClean="0"/>
              <a:pPr/>
              <a:t>11</a:t>
            </a:fld>
            <a:endParaRPr lang="en-US" dirty="0"/>
          </a:p>
        </p:txBody>
      </p:sp>
      <p:sp>
        <p:nvSpPr>
          <p:cNvPr id="3" name="Footer Placeholder 2">
            <a:extLst>
              <a:ext uri="{FF2B5EF4-FFF2-40B4-BE49-F238E27FC236}">
                <a16:creationId xmlns:a16="http://schemas.microsoft.com/office/drawing/2014/main" id="{FAF74187-6CD2-CF86-A0BF-2D802B503B21}"/>
              </a:ext>
            </a:extLst>
          </p:cNvPr>
          <p:cNvSpPr>
            <a:spLocks noGrp="1"/>
          </p:cNvSpPr>
          <p:nvPr>
            <p:ph type="ftr" sz="quarter" idx="11"/>
          </p:nvPr>
        </p:nvSpPr>
        <p:spPr/>
        <p:txBody>
          <a:bodyPr/>
          <a:lstStyle/>
          <a:p>
            <a:r>
              <a:rPr lang="en-US"/>
              <a:t>TEXAS COMMISSION ON ENVIRONMENTAL QUALITY</a:t>
            </a:r>
            <a:endParaRPr lang="en-US" dirty="0"/>
          </a:p>
        </p:txBody>
      </p:sp>
      <p:sp>
        <p:nvSpPr>
          <p:cNvPr id="4" name="Title 3">
            <a:extLst>
              <a:ext uri="{FF2B5EF4-FFF2-40B4-BE49-F238E27FC236}">
                <a16:creationId xmlns:a16="http://schemas.microsoft.com/office/drawing/2014/main" id="{20911A91-BCDB-01E8-965E-50CAA9E399B0}"/>
              </a:ext>
            </a:extLst>
          </p:cNvPr>
          <p:cNvSpPr>
            <a:spLocks noGrp="1"/>
          </p:cNvSpPr>
          <p:nvPr>
            <p:ph type="title"/>
          </p:nvPr>
        </p:nvSpPr>
        <p:spPr>
          <a:xfrm>
            <a:off x="1097280" y="33091"/>
            <a:ext cx="10058400" cy="835127"/>
          </a:xfrm>
        </p:spPr>
        <p:txBody>
          <a:bodyPr>
            <a:normAutofit/>
          </a:bodyPr>
          <a:lstStyle/>
          <a:p>
            <a:r>
              <a:rPr lang="en-US" sz="4300" dirty="0">
                <a:solidFill>
                  <a:schemeClr val="tx1"/>
                </a:solidFill>
              </a:rPr>
              <a:t>EPA Drinking Water Standards</a:t>
            </a:r>
          </a:p>
        </p:txBody>
      </p:sp>
      <p:sp>
        <p:nvSpPr>
          <p:cNvPr id="5" name="Content Placeholder 4">
            <a:extLst>
              <a:ext uri="{FF2B5EF4-FFF2-40B4-BE49-F238E27FC236}">
                <a16:creationId xmlns:a16="http://schemas.microsoft.com/office/drawing/2014/main" id="{C5C92678-3651-DE91-B633-3792B8DB189C}"/>
              </a:ext>
            </a:extLst>
          </p:cNvPr>
          <p:cNvSpPr>
            <a:spLocks noGrp="1"/>
          </p:cNvSpPr>
          <p:nvPr>
            <p:ph idx="1"/>
          </p:nvPr>
        </p:nvSpPr>
        <p:spPr>
          <a:xfrm>
            <a:off x="1097280" y="1034473"/>
            <a:ext cx="10058400" cy="5144653"/>
          </a:xfrm>
        </p:spPr>
        <p:txBody>
          <a:bodyPr>
            <a:normAutofit lnSpcReduction="10000"/>
          </a:bodyPr>
          <a:lstStyle/>
          <a:p>
            <a:r>
              <a:rPr lang="en-US" dirty="0"/>
              <a:t>Drinking water standards are regulatory values with specific requirements for compliance and potential for enforcement</a:t>
            </a:r>
          </a:p>
          <a:p>
            <a:r>
              <a:rPr lang="en-US" dirty="0">
                <a:solidFill>
                  <a:schemeClr val="tx1"/>
                </a:solidFill>
              </a:rPr>
              <a:t>EPA sets two levels:</a:t>
            </a:r>
          </a:p>
          <a:p>
            <a:pPr lvl="1"/>
            <a:r>
              <a:rPr lang="en-US" dirty="0">
                <a:solidFill>
                  <a:schemeClr val="tx1"/>
                </a:solidFill>
              </a:rPr>
              <a:t>Maximum contaminant levels (MCLs) - enforceable standards</a:t>
            </a:r>
          </a:p>
          <a:p>
            <a:pPr lvl="1"/>
            <a:r>
              <a:rPr lang="en-US" dirty="0">
                <a:solidFill>
                  <a:schemeClr val="tx1"/>
                </a:solidFill>
              </a:rPr>
              <a:t>MCL goals (MCLG) – non-enforceable public health goal set at the max level of a contaminant that confers no adverse health risks (MCLG = 0 for known or likely carcinogens)</a:t>
            </a:r>
          </a:p>
          <a:p>
            <a:r>
              <a:rPr lang="en-US" dirty="0">
                <a:solidFill>
                  <a:schemeClr val="tx1"/>
                </a:solidFill>
              </a:rPr>
              <a:t>With authority from the Safe Drinking Water Act, the EPA is directed to set MCLs that are as close as is </a:t>
            </a:r>
            <a:r>
              <a:rPr lang="en-US" b="1" dirty="0">
                <a:solidFill>
                  <a:schemeClr val="tx1"/>
                </a:solidFill>
              </a:rPr>
              <a:t>feasible</a:t>
            </a:r>
            <a:r>
              <a:rPr lang="en-US" dirty="0">
                <a:solidFill>
                  <a:schemeClr val="tx1"/>
                </a:solidFill>
              </a:rPr>
              <a:t> to the MCLG</a:t>
            </a:r>
          </a:p>
          <a:p>
            <a:pPr lvl="1"/>
            <a:r>
              <a:rPr lang="en-US" dirty="0">
                <a:solidFill>
                  <a:schemeClr val="tx1"/>
                </a:solidFill>
              </a:rPr>
              <a:t>Analytical feasibility</a:t>
            </a:r>
          </a:p>
          <a:p>
            <a:pPr lvl="1"/>
            <a:r>
              <a:rPr lang="en-US" dirty="0">
                <a:solidFill>
                  <a:schemeClr val="tx1"/>
                </a:solidFill>
              </a:rPr>
              <a:t>Treatment feasibility</a:t>
            </a:r>
          </a:p>
          <a:p>
            <a:r>
              <a:rPr lang="en-US" dirty="0">
                <a:solidFill>
                  <a:schemeClr val="tx1"/>
                </a:solidFill>
              </a:rPr>
              <a:t>The MCL can be higher than the feasible level if the benefits at the feasible level don’t justify the costs – if this is the case, then the MCL level is set to “maximize health risk reduction benefits at a cost that is justified by the benefits”</a:t>
            </a:r>
          </a:p>
          <a:p>
            <a:pPr marL="0" indent="0">
              <a:buNone/>
            </a:pPr>
            <a:endParaRPr lang="en-US" dirty="0">
              <a:solidFill>
                <a:schemeClr val="tx1"/>
              </a:solidFill>
            </a:endParaRPr>
          </a:p>
        </p:txBody>
      </p:sp>
    </p:spTree>
    <p:extLst>
      <p:ext uri="{BB962C8B-B14F-4D97-AF65-F5344CB8AC3E}">
        <p14:creationId xmlns:p14="http://schemas.microsoft.com/office/powerpoint/2010/main" val="27532926"/>
      </p:ext>
    </p:extLst>
  </p:cSld>
  <p:clrMapOvr>
    <a:masterClrMapping/>
  </p:clrMapOvr>
  <mc:AlternateContent xmlns:mc="http://schemas.openxmlformats.org/markup-compatibility/2006" xmlns:p14="http://schemas.microsoft.com/office/powerpoint/2010/main">
    <mc:Choice Requires="p14">
      <p:transition spd="slow" p14:dur="2000" advTm="107518"/>
    </mc:Choice>
    <mc:Fallback xmlns="">
      <p:transition spd="slow" advTm="107518"/>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4F81233-B0D3-4AFB-BF40-3E5BB3B1335F}"/>
              </a:ext>
            </a:extLst>
          </p:cNvPr>
          <p:cNvSpPr>
            <a:spLocks noGrp="1"/>
          </p:cNvSpPr>
          <p:nvPr>
            <p:ph type="sldNum" sz="quarter" idx="12"/>
          </p:nvPr>
        </p:nvSpPr>
        <p:spPr/>
        <p:txBody>
          <a:bodyPr/>
          <a:lstStyle/>
          <a:p>
            <a:fld id="{E07A4437-AB01-4A7F-84BC-5720AED415E3}" type="slidenum">
              <a:rPr lang="en-US" smtClean="0"/>
              <a:pPr/>
              <a:t>12</a:t>
            </a:fld>
            <a:endParaRPr lang="en-US" dirty="0"/>
          </a:p>
        </p:txBody>
      </p:sp>
      <p:sp>
        <p:nvSpPr>
          <p:cNvPr id="3" name="Footer Placeholder 2">
            <a:extLst>
              <a:ext uri="{FF2B5EF4-FFF2-40B4-BE49-F238E27FC236}">
                <a16:creationId xmlns:a16="http://schemas.microsoft.com/office/drawing/2014/main" id="{ACB28856-88C2-DBD7-FEA9-08421508B810}"/>
              </a:ext>
            </a:extLst>
          </p:cNvPr>
          <p:cNvSpPr>
            <a:spLocks noGrp="1"/>
          </p:cNvSpPr>
          <p:nvPr>
            <p:ph type="ftr" sz="quarter" idx="11"/>
          </p:nvPr>
        </p:nvSpPr>
        <p:spPr/>
        <p:txBody>
          <a:bodyPr/>
          <a:lstStyle/>
          <a:p>
            <a:r>
              <a:rPr lang="en-US"/>
              <a:t>TEXAS COMMISSION ON ENVIRONMENTAL QUALITY</a:t>
            </a:r>
            <a:endParaRPr lang="en-US" dirty="0"/>
          </a:p>
        </p:txBody>
      </p:sp>
      <p:sp>
        <p:nvSpPr>
          <p:cNvPr id="4" name="Title 3">
            <a:extLst>
              <a:ext uri="{FF2B5EF4-FFF2-40B4-BE49-F238E27FC236}">
                <a16:creationId xmlns:a16="http://schemas.microsoft.com/office/drawing/2014/main" id="{DE926F7E-E768-6BB6-63DA-440CFD99198C}"/>
              </a:ext>
            </a:extLst>
          </p:cNvPr>
          <p:cNvSpPr>
            <a:spLocks noGrp="1"/>
          </p:cNvSpPr>
          <p:nvPr>
            <p:ph type="title"/>
          </p:nvPr>
        </p:nvSpPr>
        <p:spPr>
          <a:xfrm>
            <a:off x="1097280" y="120770"/>
            <a:ext cx="10058400" cy="719739"/>
          </a:xfrm>
        </p:spPr>
        <p:txBody>
          <a:bodyPr>
            <a:normAutofit fontScale="90000"/>
          </a:bodyPr>
          <a:lstStyle/>
          <a:p>
            <a:r>
              <a:rPr lang="en-US" dirty="0"/>
              <a:t>EPA’s 2023 Proposed PFAS Drinking Water </a:t>
            </a:r>
            <a:r>
              <a:rPr lang="en-US" dirty="0" err="1"/>
              <a:t>Stds</a:t>
            </a:r>
            <a:endParaRPr lang="en-US" dirty="0"/>
          </a:p>
        </p:txBody>
      </p:sp>
      <p:sp>
        <p:nvSpPr>
          <p:cNvPr id="5" name="Content Placeholder 4">
            <a:extLst>
              <a:ext uri="{FF2B5EF4-FFF2-40B4-BE49-F238E27FC236}">
                <a16:creationId xmlns:a16="http://schemas.microsoft.com/office/drawing/2014/main" id="{E40C67E0-9F6A-42CA-1CA5-ECE49D64C966}"/>
              </a:ext>
            </a:extLst>
          </p:cNvPr>
          <p:cNvSpPr>
            <a:spLocks noGrp="1"/>
          </p:cNvSpPr>
          <p:nvPr>
            <p:ph idx="1"/>
          </p:nvPr>
        </p:nvSpPr>
        <p:spPr>
          <a:xfrm>
            <a:off x="674654" y="1010642"/>
            <a:ext cx="11137038" cy="3209957"/>
          </a:xfrm>
        </p:spPr>
        <p:txBody>
          <a:bodyPr>
            <a:normAutofit/>
          </a:bodyPr>
          <a:lstStyle/>
          <a:p>
            <a:pPr>
              <a:spcBef>
                <a:spcPts val="600"/>
              </a:spcBef>
              <a:spcAft>
                <a:spcPts val="0"/>
              </a:spcAft>
            </a:pPr>
            <a:r>
              <a:rPr lang="en-US" sz="2000" dirty="0"/>
              <a:t>The proposed rule was published on March 29 and the public comment period ended on May 30. The EPA received more than 100,000 comments on the proposed rule.</a:t>
            </a:r>
          </a:p>
          <a:p>
            <a:pPr>
              <a:spcBef>
                <a:spcPts val="600"/>
              </a:spcBef>
            </a:pPr>
            <a:r>
              <a:rPr lang="en-US" sz="2000" dirty="0"/>
              <a:t>Proposed PFOA and PFOS standards:</a:t>
            </a:r>
          </a:p>
          <a:p>
            <a:pPr lvl="1"/>
            <a:r>
              <a:rPr lang="en-US" sz="1800" b="1" dirty="0"/>
              <a:t>MCLG = 0</a:t>
            </a:r>
            <a:r>
              <a:rPr lang="en-US" sz="1800" dirty="0"/>
              <a:t> (likely carcinogens)</a:t>
            </a:r>
          </a:p>
          <a:p>
            <a:pPr lvl="1"/>
            <a:r>
              <a:rPr lang="en-US" sz="1800" b="1" dirty="0"/>
              <a:t>MCL = 4 ppt </a:t>
            </a:r>
            <a:r>
              <a:rPr lang="en-US" sz="1800" dirty="0"/>
              <a:t>for each (based on practical quantitation level (PQL) for measurement of PFOA &amp; PFOS) </a:t>
            </a:r>
          </a:p>
          <a:p>
            <a:pPr lvl="1"/>
            <a:r>
              <a:rPr lang="en-US" sz="1800" dirty="0"/>
              <a:t>For comparison, 2022 interim lifetime health advisory levels: </a:t>
            </a:r>
            <a:r>
              <a:rPr lang="en-US" sz="1800" b="1" dirty="0"/>
              <a:t>PFOA = 0.004 ppt; PFOS = 0.02 ppt</a:t>
            </a:r>
            <a:r>
              <a:rPr lang="en-US" sz="1800" dirty="0"/>
              <a:t> (non-regulatory)</a:t>
            </a:r>
          </a:p>
          <a:p>
            <a:pPr>
              <a:spcBef>
                <a:spcPts val="600"/>
              </a:spcBef>
            </a:pPr>
            <a:r>
              <a:rPr lang="en-US" sz="2000" dirty="0"/>
              <a:t>Proposed standard for </a:t>
            </a:r>
            <a:r>
              <a:rPr lang="en-US" sz="2000" dirty="0" err="1"/>
              <a:t>PFHxS</a:t>
            </a:r>
            <a:r>
              <a:rPr lang="en-US" sz="2000" dirty="0"/>
              <a:t>, PFNA, </a:t>
            </a:r>
            <a:r>
              <a:rPr lang="en-US" sz="2000" dirty="0" err="1"/>
              <a:t>GenX</a:t>
            </a:r>
            <a:r>
              <a:rPr lang="en-US" sz="2000" dirty="0"/>
              <a:t>, PFBS: </a:t>
            </a:r>
            <a:r>
              <a:rPr lang="en-US" sz="2000" b="1" dirty="0"/>
              <a:t>Hazard Index (HI) MCL for All 4 Compounds = 1.0 </a:t>
            </a:r>
          </a:p>
          <a:p>
            <a:pPr lvl="1"/>
            <a:endParaRPr lang="en-US" sz="1800" dirty="0"/>
          </a:p>
          <a:p>
            <a:pPr lvl="1"/>
            <a:endParaRPr lang="en-US" sz="1800" dirty="0"/>
          </a:p>
        </p:txBody>
      </p:sp>
      <p:grpSp>
        <p:nvGrpSpPr>
          <p:cNvPr id="8" name="Group 7">
            <a:extLst>
              <a:ext uri="{FF2B5EF4-FFF2-40B4-BE49-F238E27FC236}">
                <a16:creationId xmlns:a16="http://schemas.microsoft.com/office/drawing/2014/main" id="{4711319C-6BBA-D8CC-5197-20EDDC987190}"/>
              </a:ext>
            </a:extLst>
          </p:cNvPr>
          <p:cNvGrpSpPr/>
          <p:nvPr/>
        </p:nvGrpSpPr>
        <p:grpSpPr>
          <a:xfrm>
            <a:off x="360735" y="3429000"/>
            <a:ext cx="11450957" cy="2860651"/>
            <a:chOff x="401001" y="3429000"/>
            <a:chExt cx="11450957" cy="2860651"/>
          </a:xfrm>
        </p:grpSpPr>
        <mc:AlternateContent xmlns:mc="http://schemas.openxmlformats.org/markup-compatibility/2006" xmlns:a14="http://schemas.microsoft.com/office/drawing/2010/main">
          <mc:Choice Requires="a14">
            <p:graphicFrame>
              <p:nvGraphicFramePr>
                <p:cNvPr id="6" name="Table 6" descr="Table showing EPA's proposed 2023 drinking water regulation levels for perfluorohexane sulfonic acid, abbreviated as PFHxS, GenX chemicals, perfluorononanoic acid, abbreviated as PFNA and perfluorobutane sulfonic acid, abbreviated at PFBS.">
                  <a:extLst>
                    <a:ext uri="{FF2B5EF4-FFF2-40B4-BE49-F238E27FC236}">
                      <a16:creationId xmlns:a16="http://schemas.microsoft.com/office/drawing/2014/main" id="{E302001B-6B5E-8304-472A-4794341B9BD4}"/>
                    </a:ext>
                  </a:extLst>
                </p:cNvPr>
                <p:cNvGraphicFramePr>
                  <a:graphicFrameLocks/>
                </p:cNvGraphicFramePr>
                <p:nvPr>
                  <p:extLst>
                    <p:ext uri="{D42A27DB-BD31-4B8C-83A1-F6EECF244321}">
                      <p14:modId xmlns:p14="http://schemas.microsoft.com/office/powerpoint/2010/main" val="665315353"/>
                    </p:ext>
                  </p:extLst>
                </p:nvPr>
              </p:nvGraphicFramePr>
              <p:xfrm>
                <a:off x="401001" y="3429000"/>
                <a:ext cx="11450957" cy="2123440"/>
              </p:xfrm>
              <a:graphic>
                <a:graphicData uri="http://schemas.openxmlformats.org/drawingml/2006/table">
                  <a:tbl>
                    <a:tblPr firstRow="1" bandRow="1">
                      <a:tableStyleId>{5C22544A-7EE6-4342-B048-85BDC9FD1C3A}</a:tableStyleId>
                    </a:tblPr>
                    <a:tblGrid>
                      <a:gridCol w="4274819">
                        <a:extLst>
                          <a:ext uri="{9D8B030D-6E8A-4147-A177-3AD203B41FA5}">
                            <a16:colId xmlns:a16="http://schemas.microsoft.com/office/drawing/2014/main" val="1196375121"/>
                          </a:ext>
                        </a:extLst>
                      </a:gridCol>
                      <a:gridCol w="2774909">
                        <a:extLst>
                          <a:ext uri="{9D8B030D-6E8A-4147-A177-3AD203B41FA5}">
                            <a16:colId xmlns:a16="http://schemas.microsoft.com/office/drawing/2014/main" val="1553843799"/>
                          </a:ext>
                        </a:extLst>
                      </a:gridCol>
                      <a:gridCol w="4401229">
                        <a:extLst>
                          <a:ext uri="{9D8B030D-6E8A-4147-A177-3AD203B41FA5}">
                            <a16:colId xmlns:a16="http://schemas.microsoft.com/office/drawing/2014/main" val="3683024402"/>
                          </a:ext>
                        </a:extLst>
                      </a:gridCol>
                    </a:tblGrid>
                    <a:tr h="370840">
                      <a:tc>
                        <a:txBody>
                          <a:bodyPr/>
                          <a:lstStyle/>
                          <a:p>
                            <a:pPr algn="ctr"/>
                            <a:r>
                              <a:rPr lang="en-US" sz="1800" dirty="0">
                                <a:solidFill>
                                  <a:sysClr val="windowText" lastClr="000000"/>
                                </a:solidFill>
                              </a:rPr>
                              <a:t>PFAS</a:t>
                            </a:r>
                          </a:p>
                        </a:txBody>
                        <a:tcPr anchor="ctr"/>
                      </a:tc>
                      <a:tc>
                        <a:txBody>
                          <a:bodyPr/>
                          <a:lstStyle/>
                          <a:p>
                            <a:pPr algn="ctr"/>
                            <a:r>
                              <a:rPr lang="en-US" sz="1800" dirty="0">
                                <a:solidFill>
                                  <a:sysClr val="windowText" lastClr="000000"/>
                                </a:solidFill>
                              </a:rPr>
                              <a:t>Health-Based Water Concentration (ng/L)</a:t>
                            </a:r>
                          </a:p>
                        </a:txBody>
                        <a:tcPr anchor="ctr"/>
                      </a:tc>
                      <a:tc>
                        <a:txBody>
                          <a:bodyPr/>
                          <a:lstStyle/>
                          <a:p>
                            <a:pPr algn="ctr"/>
                            <a:r>
                              <a:rPr lang="en-US" sz="1800" dirty="0">
                                <a:solidFill>
                                  <a:sysClr val="windowText" lastClr="000000"/>
                                </a:solidFill>
                              </a:rPr>
                              <a:t>Basis for Health-Based Water Concentration</a:t>
                            </a:r>
                          </a:p>
                        </a:txBody>
                        <a:tcPr anchor="ctr"/>
                      </a:tc>
                      <a:extLst>
                        <a:ext uri="{0D108BD9-81ED-4DB2-BD59-A6C34878D82A}">
                          <a16:rowId xmlns:a16="http://schemas.microsoft.com/office/drawing/2014/main" val="1829078151"/>
                        </a:ext>
                      </a:extLst>
                    </a:tr>
                    <a:tr h="370840">
                      <a:tc>
                        <a:txBody>
                          <a:bodyPr/>
                          <a:lstStyle/>
                          <a:p>
                            <a:pPr algn="ctr"/>
                            <a:r>
                              <a:rPr lang="en-US" sz="1800" dirty="0"/>
                              <a:t>Perfluorohexane sulfonic acid (PFHxS)</a:t>
                            </a:r>
                          </a:p>
                        </a:txBody>
                        <a:tcPr/>
                      </a:tc>
                      <a:tc>
                        <a:txBody>
                          <a:bodyPr/>
                          <a:lstStyle/>
                          <a:p>
                            <a:pPr algn="ctr"/>
                            <a:r>
                              <a:rPr lang="en-US" sz="1800" dirty="0"/>
                              <a:t>9.0</a:t>
                            </a:r>
                          </a:p>
                        </a:txBody>
                        <a:tcPr/>
                      </a:tc>
                      <a:tc>
                        <a:txBody>
                          <a:bodyPr/>
                          <a:lstStyle/>
                          <a:p>
                            <a:pPr algn="ctr"/>
                            <a:r>
                              <a:rPr lang="en-US" sz="1800" dirty="0"/>
                              <a:t>ATSDR (2021) intermediate MRL</a:t>
                            </a:r>
                          </a:p>
                        </a:txBody>
                        <a:tcPr/>
                      </a:tc>
                      <a:extLst>
                        <a:ext uri="{0D108BD9-81ED-4DB2-BD59-A6C34878D82A}">
                          <a16:rowId xmlns:a16="http://schemas.microsoft.com/office/drawing/2014/main" val="3761360176"/>
                        </a:ext>
                      </a:extLst>
                    </a:tr>
                    <a:tr h="370840">
                      <a:tc>
                        <a:txBody>
                          <a:bodyPr/>
                          <a:lstStyle/>
                          <a:p>
                            <a:pPr algn="ctr"/>
                            <a:r>
                              <a:rPr lang="en-US" sz="1800" dirty="0" err="1"/>
                              <a:t>GenX</a:t>
                            </a:r>
                            <a:r>
                              <a:rPr lang="en-US" sz="1800" dirty="0"/>
                              <a:t> chemicals (HFPO-DA)</a:t>
                            </a:r>
                          </a:p>
                        </a:txBody>
                        <a:tcPr/>
                      </a:tc>
                      <a:tc>
                        <a:txBody>
                          <a:bodyPr/>
                          <a:lstStyle/>
                          <a:p>
                            <a:pPr algn="ctr"/>
                            <a:r>
                              <a:rPr lang="en-US" sz="1800" dirty="0"/>
                              <a:t>10</a:t>
                            </a:r>
                          </a:p>
                        </a:txBody>
                        <a:tcPr/>
                      </a:tc>
                      <a:tc>
                        <a:txBody>
                          <a:bodyPr/>
                          <a:lstStyle/>
                          <a:p>
                            <a:pPr algn="ctr"/>
                            <a:r>
                              <a:rPr lang="en-US" sz="1800" dirty="0"/>
                              <a:t>EPA (2022) health advisory level</a:t>
                            </a:r>
                          </a:p>
                        </a:txBody>
                        <a:tcPr/>
                      </a:tc>
                      <a:extLst>
                        <a:ext uri="{0D108BD9-81ED-4DB2-BD59-A6C34878D82A}">
                          <a16:rowId xmlns:a16="http://schemas.microsoft.com/office/drawing/2014/main" val="3032281755"/>
                        </a:ext>
                      </a:extLst>
                    </a:tr>
                    <a:tr h="370840">
                      <a:tc>
                        <a:txBody>
                          <a:bodyPr/>
                          <a:lstStyle/>
                          <a:p>
                            <a:pPr algn="ctr"/>
                            <a:r>
                              <a:rPr lang="en-US" sz="1800" dirty="0"/>
                              <a:t>Perfluorononanoic acid (PFNA)</a:t>
                            </a:r>
                          </a:p>
                        </a:txBody>
                        <a:tcPr/>
                      </a:tc>
                      <a:tc>
                        <a:txBody>
                          <a:bodyPr/>
                          <a:lstStyle/>
                          <a:p>
                            <a:pPr algn="ctr"/>
                            <a:r>
                              <a:rPr lang="en-US" sz="1800" dirty="0"/>
                              <a:t>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ATSDR (2021) intermediate MRL</a:t>
                            </a:r>
                          </a:p>
                        </a:txBody>
                        <a:tcPr/>
                      </a:tc>
                      <a:extLst>
                        <a:ext uri="{0D108BD9-81ED-4DB2-BD59-A6C34878D82A}">
                          <a16:rowId xmlns:a16="http://schemas.microsoft.com/office/drawing/2014/main" val="3640202010"/>
                        </a:ext>
                      </a:extLst>
                    </a:tr>
                    <a:tr h="370840">
                      <a:tc>
                        <a:txBody>
                          <a:bodyPr/>
                          <a:lstStyle/>
                          <a:p>
                            <a:pPr algn="ctr"/>
                            <a:r>
                              <a:rPr lang="en-US" sz="1800" dirty="0"/>
                              <a:t>Perfluorobutane sulfonic acid (PFBS)</a:t>
                            </a:r>
                          </a:p>
                        </a:txBody>
                        <a:tcPr/>
                      </a:tc>
                      <a:tc>
                        <a:txBody>
                          <a:bodyPr/>
                          <a:lstStyle/>
                          <a:p>
                            <a:pPr algn="ctr"/>
                            <a:r>
                              <a:rPr lang="en-US" sz="1800" dirty="0"/>
                              <a:t>2000</a:t>
                            </a:r>
                          </a:p>
                        </a:txBody>
                        <a:tcPr/>
                      </a:tc>
                      <a:tc>
                        <a:txBody>
                          <a:bodyPr/>
                          <a:lstStyle/>
                          <a:p>
                            <a:pPr algn="ctr"/>
                            <a:r>
                              <a:rPr lang="en-US" sz="1800" dirty="0"/>
                              <a:t>EPA (2022) health advisory level</a:t>
                            </a:r>
                          </a:p>
                        </a:txBody>
                        <a:tcPr/>
                      </a:tc>
                      <a:extLst>
                        <a:ext uri="{0D108BD9-81ED-4DB2-BD59-A6C34878D82A}">
                          <a16:rowId xmlns:a16="http://schemas.microsoft.com/office/drawing/2014/main" val="3353713310"/>
                        </a:ext>
                      </a:extLst>
                    </a:tr>
                  </a:tbl>
                </a:graphicData>
              </a:graphic>
            </p:graphicFrame>
          </mc:Choice>
          <mc:Fallback xmlns="">
            <p:graphicFrame>
              <p:nvGraphicFramePr>
                <p:cNvPr id="6" name="Table 6" descr="Table showing EPA's proposed 2023 drinking water regulation levels for perfluorohexane sulfonic acid, abbreviated as PFHxS, GenX chemicals, perfluorononanoic acid, abbreviated as PFNA and perfluorobutane sulfonic acid, abbreviated at PFBS.">
                  <a:extLst>
                    <a:ext uri="{FF2B5EF4-FFF2-40B4-BE49-F238E27FC236}">
                      <a16:creationId xmlns:a16="http://schemas.microsoft.com/office/drawing/2014/main" id="{E302001B-6B5E-8304-472A-4794341B9BD4}"/>
                    </a:ext>
                  </a:extLst>
                </p:cNvPr>
                <p:cNvGraphicFramePr>
                  <a:graphicFrameLocks/>
                </p:cNvGraphicFramePr>
                <p:nvPr>
                  <p:extLst>
                    <p:ext uri="{D42A27DB-BD31-4B8C-83A1-F6EECF244321}">
                      <p14:modId xmlns:p14="http://schemas.microsoft.com/office/powerpoint/2010/main" val="665315353"/>
                    </p:ext>
                  </p:extLst>
                </p:nvPr>
              </p:nvGraphicFramePr>
              <p:xfrm>
                <a:off x="401001" y="3429000"/>
                <a:ext cx="11450957" cy="2123440"/>
              </p:xfrm>
              <a:graphic>
                <a:graphicData uri="http://schemas.openxmlformats.org/drawingml/2006/table">
                  <a:tbl>
                    <a:tblPr firstRow="1" bandRow="1">
                      <a:tableStyleId>{5C22544A-7EE6-4342-B048-85BDC9FD1C3A}</a:tableStyleId>
                    </a:tblPr>
                    <a:tblGrid>
                      <a:gridCol w="4274819">
                        <a:extLst>
                          <a:ext uri="{9D8B030D-6E8A-4147-A177-3AD203B41FA5}">
                            <a16:colId xmlns:a16="http://schemas.microsoft.com/office/drawing/2014/main" val="1196375121"/>
                          </a:ext>
                        </a:extLst>
                      </a:gridCol>
                      <a:gridCol w="2774909">
                        <a:extLst>
                          <a:ext uri="{9D8B030D-6E8A-4147-A177-3AD203B41FA5}">
                            <a16:colId xmlns:a16="http://schemas.microsoft.com/office/drawing/2014/main" val="1553843799"/>
                          </a:ext>
                        </a:extLst>
                      </a:gridCol>
                      <a:gridCol w="4401229">
                        <a:extLst>
                          <a:ext uri="{9D8B030D-6E8A-4147-A177-3AD203B41FA5}">
                            <a16:colId xmlns:a16="http://schemas.microsoft.com/office/drawing/2014/main" val="3683024402"/>
                          </a:ext>
                        </a:extLst>
                      </a:gridCol>
                    </a:tblGrid>
                    <a:tr h="370840">
                      <a:tc>
                        <a:txBody>
                          <a:bodyPr/>
                          <a:lstStyle/>
                          <a:p>
                            <a:pPr algn="ctr"/>
                            <a:r>
                              <a:rPr lang="en-US" sz="1800" dirty="0">
                                <a:solidFill>
                                  <a:sysClr val="windowText" lastClr="000000"/>
                                </a:solidFill>
                              </a:rPr>
                              <a:t>PFAS</a:t>
                            </a:r>
                          </a:p>
                        </a:txBody>
                        <a:tcPr anchor="ctr"/>
                      </a:tc>
                      <a:tc>
                        <a:txBody>
                          <a:bodyPr/>
                          <a:lstStyle/>
                          <a:p>
                            <a:pPr algn="ctr"/>
                            <a:r>
                              <a:rPr lang="en-US" sz="1800" dirty="0">
                                <a:solidFill>
                                  <a:sysClr val="windowText" lastClr="000000"/>
                                </a:solidFill>
                              </a:rPr>
                              <a:t>Health-Based Water Concentration (ng/L)</a:t>
                            </a:r>
                          </a:p>
                        </a:txBody>
                        <a:tcPr anchor="ctr"/>
                      </a:tc>
                      <a:tc>
                        <a:txBody>
                          <a:bodyPr/>
                          <a:lstStyle/>
                          <a:p>
                            <a:pPr algn="ctr"/>
                            <a:r>
                              <a:rPr lang="en-US" sz="1800" dirty="0">
                                <a:solidFill>
                                  <a:sysClr val="windowText" lastClr="000000"/>
                                </a:solidFill>
                              </a:rPr>
                              <a:t>Basis for Health-Based Water Concentration</a:t>
                            </a:r>
                          </a:p>
                        </a:txBody>
                        <a:tcPr anchor="ctr"/>
                      </a:tc>
                      <a:extLst>
                        <a:ext uri="{0D108BD9-81ED-4DB2-BD59-A6C34878D82A}">
                          <a16:rowId xmlns:a16="http://schemas.microsoft.com/office/drawing/2014/main" val="1829078151"/>
                        </a:ext>
                      </a:extLst>
                    </a:tr>
                    <a:tr h="370840">
                      <a:tc>
                        <a:txBody>
                          <a:bodyPr/>
                          <a:lstStyle/>
                          <a:p>
                            <a:pPr algn="ctr"/>
                            <a:r>
                              <a:rPr lang="en-US" sz="1800" dirty="0"/>
                              <a:t>Perfluorohexane sulfonic acid (PFHxS)</a:t>
                            </a:r>
                          </a:p>
                        </a:txBody>
                        <a:tcPr/>
                      </a:tc>
                      <a:tc>
                        <a:txBody>
                          <a:bodyPr/>
                          <a:lstStyle/>
                          <a:p>
                            <a:pPr algn="ctr"/>
                            <a:r>
                              <a:rPr lang="en-US" sz="1800" dirty="0"/>
                              <a:t>9.0</a:t>
                            </a:r>
                          </a:p>
                        </a:txBody>
                        <a:tcPr/>
                      </a:tc>
                      <a:tc>
                        <a:txBody>
                          <a:bodyPr/>
                          <a:lstStyle/>
                          <a:p>
                            <a:pPr algn="ctr"/>
                            <a:r>
                              <a:rPr lang="en-US" sz="1800" dirty="0"/>
                              <a:t>ATSDR (2021) intermediate MRL</a:t>
                            </a:r>
                          </a:p>
                        </a:txBody>
                        <a:tcPr/>
                      </a:tc>
                      <a:extLst>
                        <a:ext uri="{0D108BD9-81ED-4DB2-BD59-A6C34878D82A}">
                          <a16:rowId xmlns:a16="http://schemas.microsoft.com/office/drawing/2014/main" val="3761360176"/>
                        </a:ext>
                      </a:extLst>
                    </a:tr>
                    <a:tr h="370840">
                      <a:tc>
                        <a:txBody>
                          <a:bodyPr/>
                          <a:lstStyle/>
                          <a:p>
                            <a:pPr algn="ctr"/>
                            <a:r>
                              <a:rPr lang="en-US" sz="1800" dirty="0" err="1"/>
                              <a:t>GenX</a:t>
                            </a:r>
                            <a:r>
                              <a:rPr lang="en-US" sz="1800" dirty="0"/>
                              <a:t> chemicals (HFPO-DA)</a:t>
                            </a:r>
                          </a:p>
                        </a:txBody>
                        <a:tcPr/>
                      </a:tc>
                      <a:tc>
                        <a:txBody>
                          <a:bodyPr/>
                          <a:lstStyle/>
                          <a:p>
                            <a:pPr algn="ctr"/>
                            <a:r>
                              <a:rPr lang="en-US" sz="1800" dirty="0"/>
                              <a:t>10</a:t>
                            </a:r>
                          </a:p>
                        </a:txBody>
                        <a:tcPr/>
                      </a:tc>
                      <a:tc>
                        <a:txBody>
                          <a:bodyPr/>
                          <a:lstStyle/>
                          <a:p>
                            <a:pPr algn="ctr"/>
                            <a:r>
                              <a:rPr lang="en-US" sz="1800" dirty="0"/>
                              <a:t>EPA (2022) health advisory level</a:t>
                            </a:r>
                          </a:p>
                        </a:txBody>
                        <a:tcPr/>
                      </a:tc>
                      <a:extLst>
                        <a:ext uri="{0D108BD9-81ED-4DB2-BD59-A6C34878D82A}">
                          <a16:rowId xmlns:a16="http://schemas.microsoft.com/office/drawing/2014/main" val="3032281755"/>
                        </a:ext>
                      </a:extLst>
                    </a:tr>
                    <a:tr h="370840">
                      <a:tc>
                        <a:txBody>
                          <a:bodyPr/>
                          <a:lstStyle/>
                          <a:p>
                            <a:pPr algn="ctr"/>
                            <a:r>
                              <a:rPr lang="en-US" sz="1800" dirty="0"/>
                              <a:t>Perfluorononanoic acid (PFNA)</a:t>
                            </a:r>
                          </a:p>
                        </a:txBody>
                        <a:tcPr/>
                      </a:tc>
                      <a:tc>
                        <a:txBody>
                          <a:bodyPr/>
                          <a:lstStyle/>
                          <a:p>
                            <a:pPr algn="ctr"/>
                            <a:r>
                              <a:rPr lang="en-US" sz="1800" dirty="0"/>
                              <a:t>10</a:t>
                            </a: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dirty="0"/>
                              <a:t>ATSDR (2021) intermediate MRL</a:t>
                            </a:r>
                          </a:p>
                        </a:txBody>
                        <a:tcPr/>
                      </a:tc>
                      <a:extLst>
                        <a:ext uri="{0D108BD9-81ED-4DB2-BD59-A6C34878D82A}">
                          <a16:rowId xmlns:a16="http://schemas.microsoft.com/office/drawing/2014/main" val="3640202010"/>
                        </a:ext>
                      </a:extLst>
                    </a:tr>
                    <a:tr h="370840">
                      <a:tc>
                        <a:txBody>
                          <a:bodyPr/>
                          <a:lstStyle/>
                          <a:p>
                            <a:pPr algn="ctr"/>
                            <a:r>
                              <a:rPr lang="en-US" sz="1800" dirty="0"/>
                              <a:t>Perfluorobutane sulfonic acid (PFBS)</a:t>
                            </a:r>
                          </a:p>
                        </a:txBody>
                        <a:tcPr/>
                      </a:tc>
                      <a:tc>
                        <a:txBody>
                          <a:bodyPr/>
                          <a:lstStyle/>
                          <a:p>
                            <a:pPr algn="ctr"/>
                            <a:r>
                              <a:rPr lang="en-US" sz="1800" dirty="0"/>
                              <a:t>2000</a:t>
                            </a:r>
                          </a:p>
                        </a:txBody>
                        <a:tcPr/>
                      </a:tc>
                      <a:tc>
                        <a:txBody>
                          <a:bodyPr/>
                          <a:lstStyle/>
                          <a:p>
                            <a:pPr algn="ctr"/>
                            <a:r>
                              <a:rPr lang="en-US" sz="1800" dirty="0"/>
                              <a:t>EPA (2022) health advisory level</a:t>
                            </a:r>
                          </a:p>
                        </a:txBody>
                        <a:tcPr/>
                      </a:tc>
                      <a:extLst>
                        <a:ext uri="{0D108BD9-81ED-4DB2-BD59-A6C34878D82A}">
                          <a16:rowId xmlns:a16="http://schemas.microsoft.com/office/drawing/2014/main" val="3353713310"/>
                        </a:ext>
                      </a:extLst>
                    </a:tr>
                  </a:tbl>
                </a:graphicData>
              </a:graphic>
            </p:graphicFrame>
          </mc:Fallback>
        </mc:AlternateContent>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B381C331-804D-2660-5802-FD33E9658BAE}"/>
                    </a:ext>
                  </a:extLst>
                </p:cNvPr>
                <p:cNvSpPr txBox="1"/>
                <p:nvPr/>
              </p:nvSpPr>
              <p:spPr>
                <a:xfrm>
                  <a:off x="948721" y="5722573"/>
                  <a:ext cx="10112477" cy="567078"/>
                </a:xfrm>
                <a:prstGeom prst="rect">
                  <a:avLst/>
                </a:prstGeom>
                <a:noFill/>
              </p:spPr>
              <p:txBody>
                <a:bodyPr wrap="square" lIns="0" tIns="0" rIns="0" bIns="0" rtlCol="0">
                  <a:spAutoFit/>
                </a:bodyPr>
                <a:lstStyle/>
                <a:p>
                  <a:pPr/>
                  <a14:m>
                    <m:oMathPara xmlns:m="http://schemas.openxmlformats.org/officeDocument/2006/math">
                      <m:oMathParaPr>
                        <m:jc m:val="centerGroup"/>
                      </m:oMathParaPr>
                      <m:oMath xmlns:m="http://schemas.openxmlformats.org/officeDocument/2006/math">
                        <m:r>
                          <a:rPr lang="en-US" b="0" i="1" smtClean="0">
                            <a:latin typeface="Cambria Math" panose="02040503050406030204" pitchFamily="18" charset="0"/>
                          </a:rPr>
                          <m:t>𝐻𝐼</m:t>
                        </m:r>
                        <m:r>
                          <a:rPr lang="en-US" b="0" i="1" smtClean="0">
                            <a:latin typeface="Cambria Math" panose="02040503050406030204" pitchFamily="18" charset="0"/>
                          </a:rPr>
                          <m:t>= </m:t>
                        </m:r>
                        <m:f>
                          <m:fPr>
                            <m:ctrlPr>
                              <a:rPr lang="en-US" b="0" i="1" smtClean="0">
                                <a:latin typeface="Cambria Math" panose="02040503050406030204" pitchFamily="18" charset="0"/>
                              </a:rPr>
                            </m:ctrlPr>
                          </m:fPr>
                          <m:num>
                            <m:r>
                              <a:rPr lang="en-US" b="0" i="1" smtClean="0">
                                <a:latin typeface="Cambria Math" panose="02040503050406030204" pitchFamily="18" charset="0"/>
                              </a:rPr>
                              <m:t>𝑃𝐹𝐻𝑥𝑆</m:t>
                            </m:r>
                            <m:r>
                              <a:rPr lang="en-US" b="0" i="1" smtClean="0">
                                <a:latin typeface="Cambria Math" panose="02040503050406030204" pitchFamily="18" charset="0"/>
                              </a:rPr>
                              <m:t> </m:t>
                            </m:r>
                            <m:r>
                              <a:rPr lang="en-US" b="0" i="1" smtClean="0">
                                <a:latin typeface="Cambria Math" panose="02040503050406030204" pitchFamily="18" charset="0"/>
                              </a:rPr>
                              <m:t>𝐻</m:t>
                            </m:r>
                            <m:r>
                              <a:rPr lang="en-US" b="0" i="1" baseline="-25000" smtClean="0">
                                <a:latin typeface="Cambria Math" panose="02040503050406030204" pitchFamily="18" charset="0"/>
                              </a:rPr>
                              <m:t>2</m:t>
                            </m:r>
                            <m:r>
                              <a:rPr lang="en-US" b="0" i="1" smtClean="0">
                                <a:latin typeface="Cambria Math" panose="02040503050406030204" pitchFamily="18" charset="0"/>
                              </a:rPr>
                              <m:t>𝑂</m:t>
                            </m:r>
                            <m:r>
                              <a:rPr lang="en-US" b="0" i="1" smtClean="0">
                                <a:latin typeface="Cambria Math" panose="02040503050406030204" pitchFamily="18" charset="0"/>
                              </a:rPr>
                              <m:t> </m:t>
                            </m:r>
                            <m:r>
                              <a:rPr lang="en-US" b="0" i="1" smtClean="0">
                                <a:latin typeface="Cambria Math" panose="02040503050406030204" pitchFamily="18" charset="0"/>
                              </a:rPr>
                              <m:t>𝐶𝑜𝑛𝑐</m:t>
                            </m:r>
                            <m:r>
                              <a:rPr lang="en-US" b="0" i="1" smtClean="0">
                                <a:latin typeface="Cambria Math" panose="02040503050406030204" pitchFamily="18" charset="0"/>
                              </a:rPr>
                              <m:t> </m:t>
                            </m:r>
                          </m:num>
                          <m:den>
                            <m:r>
                              <a:rPr lang="en-US" b="0" i="1" smtClean="0">
                                <a:latin typeface="Cambria Math" panose="02040503050406030204" pitchFamily="18" charset="0"/>
                              </a:rPr>
                              <m:t>9 </m:t>
                            </m:r>
                            <m:r>
                              <a:rPr lang="en-US" b="0" i="1" smtClean="0">
                                <a:latin typeface="Cambria Math" panose="02040503050406030204" pitchFamily="18" charset="0"/>
                              </a:rPr>
                              <m:t>𝑝𝑝𝑡</m:t>
                            </m:r>
                          </m:den>
                        </m:f>
                        <m:r>
                          <a:rPr lang="en-US" b="0" i="1" smtClean="0">
                            <a:latin typeface="Cambria Math" panose="02040503050406030204" pitchFamily="18" charset="0"/>
                          </a:rPr>
                          <m:t>+</m:t>
                        </m:r>
                        <m:f>
                          <m:fPr>
                            <m:ctrlPr>
                              <a:rPr lang="en-US" b="0" i="1" smtClean="0">
                                <a:latin typeface="Cambria Math" panose="02040503050406030204" pitchFamily="18" charset="0"/>
                              </a:rPr>
                            </m:ctrlPr>
                          </m:fPr>
                          <m:num>
                            <m:r>
                              <a:rPr lang="en-US" b="0" i="1" smtClean="0">
                                <a:latin typeface="Cambria Math" panose="02040503050406030204" pitchFamily="18" charset="0"/>
                              </a:rPr>
                              <m:t>𝐺𝑒𝑛𝑋</m:t>
                            </m:r>
                            <m:r>
                              <a:rPr lang="en-US" i="1">
                                <a:latin typeface="Cambria Math" panose="02040503050406030204" pitchFamily="18" charset="0"/>
                              </a:rPr>
                              <m:t> </m:t>
                            </m:r>
                            <m:r>
                              <a:rPr lang="en-US" i="1">
                                <a:latin typeface="Cambria Math" panose="02040503050406030204" pitchFamily="18" charset="0"/>
                              </a:rPr>
                              <m:t>𝐻</m:t>
                            </m:r>
                            <m:r>
                              <a:rPr lang="en-US" i="1" baseline="-25000">
                                <a:latin typeface="Cambria Math" panose="02040503050406030204" pitchFamily="18" charset="0"/>
                              </a:rPr>
                              <m:t>2</m:t>
                            </m:r>
                            <m:r>
                              <a:rPr lang="en-US" i="1">
                                <a:latin typeface="Cambria Math" panose="02040503050406030204" pitchFamily="18" charset="0"/>
                              </a:rPr>
                              <m:t>𝑂</m:t>
                            </m:r>
                            <m:r>
                              <a:rPr lang="en-US" i="1">
                                <a:latin typeface="Cambria Math" panose="02040503050406030204" pitchFamily="18" charset="0"/>
                              </a:rPr>
                              <m:t> </m:t>
                            </m:r>
                            <m:r>
                              <a:rPr lang="en-US" i="1">
                                <a:latin typeface="Cambria Math" panose="02040503050406030204" pitchFamily="18" charset="0"/>
                              </a:rPr>
                              <m:t>𝐶𝑜𝑛𝑐</m:t>
                            </m:r>
                          </m:num>
                          <m:den>
                            <m:r>
                              <a:rPr lang="en-US" b="0" i="1" smtClean="0">
                                <a:latin typeface="Cambria Math" panose="02040503050406030204" pitchFamily="18" charset="0"/>
                              </a:rPr>
                              <m:t>10 </m:t>
                            </m:r>
                            <m:r>
                              <a:rPr lang="en-US" b="0" i="1" smtClean="0">
                                <a:latin typeface="Cambria Math" panose="02040503050406030204" pitchFamily="18" charset="0"/>
                              </a:rPr>
                              <m:t>𝑝𝑝𝑡</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𝑃𝐹</m:t>
                            </m:r>
                            <m:r>
                              <a:rPr lang="en-US" b="0" i="1" smtClean="0">
                                <a:latin typeface="Cambria Math" panose="02040503050406030204" pitchFamily="18" charset="0"/>
                              </a:rPr>
                              <m:t>𝑁𝐴</m:t>
                            </m:r>
                            <m:r>
                              <a:rPr lang="en-US" i="1" smtClean="0">
                                <a:latin typeface="Cambria Math" panose="02040503050406030204" pitchFamily="18" charset="0"/>
                              </a:rPr>
                              <m:t> </m:t>
                            </m:r>
                            <m:r>
                              <a:rPr lang="en-US" i="1" smtClean="0">
                                <a:latin typeface="Cambria Math" panose="02040503050406030204" pitchFamily="18" charset="0"/>
                              </a:rPr>
                              <m:t>𝐻</m:t>
                            </m:r>
                            <m:r>
                              <a:rPr lang="en-US" i="1" baseline="-25000" smtClean="0">
                                <a:latin typeface="Cambria Math" panose="02040503050406030204" pitchFamily="18" charset="0"/>
                              </a:rPr>
                              <m:t>2</m:t>
                            </m:r>
                            <m:r>
                              <a:rPr lang="en-US" i="1" smtClean="0">
                                <a:latin typeface="Cambria Math" panose="02040503050406030204" pitchFamily="18" charset="0"/>
                              </a:rPr>
                              <m:t>𝑂</m:t>
                            </m:r>
                            <m:r>
                              <a:rPr lang="en-US" i="1" smtClean="0">
                                <a:latin typeface="Cambria Math" panose="02040503050406030204" pitchFamily="18" charset="0"/>
                              </a:rPr>
                              <m:t> </m:t>
                            </m:r>
                            <m:r>
                              <a:rPr lang="en-US" i="1">
                                <a:latin typeface="Cambria Math" panose="02040503050406030204" pitchFamily="18" charset="0"/>
                              </a:rPr>
                              <m:t>𝐶𝑜𝑛𝑐</m:t>
                            </m:r>
                            <m:r>
                              <a:rPr lang="en-US" i="1">
                                <a:latin typeface="Cambria Math" panose="02040503050406030204" pitchFamily="18" charset="0"/>
                              </a:rPr>
                              <m:t> </m:t>
                            </m:r>
                          </m:num>
                          <m:den>
                            <m:r>
                              <a:rPr lang="en-US" b="0" i="1" smtClean="0">
                                <a:latin typeface="Cambria Math" panose="02040503050406030204" pitchFamily="18" charset="0"/>
                              </a:rPr>
                              <m:t>10</m:t>
                            </m:r>
                            <m:r>
                              <a:rPr lang="en-US" i="1">
                                <a:latin typeface="Cambria Math" panose="02040503050406030204" pitchFamily="18" charset="0"/>
                              </a:rPr>
                              <m:t> </m:t>
                            </m:r>
                            <m:r>
                              <a:rPr lang="en-US" i="1">
                                <a:latin typeface="Cambria Math" panose="02040503050406030204" pitchFamily="18" charset="0"/>
                              </a:rPr>
                              <m:t>𝑝𝑝𝑡</m:t>
                            </m:r>
                          </m:den>
                        </m:f>
                        <m:r>
                          <a:rPr lang="en-US" b="0" i="1" smtClean="0">
                            <a:latin typeface="Cambria Math" panose="02040503050406030204" pitchFamily="18" charset="0"/>
                          </a:rPr>
                          <m:t>+</m:t>
                        </m:r>
                        <m:f>
                          <m:fPr>
                            <m:ctrlPr>
                              <a:rPr lang="en-US" i="1">
                                <a:latin typeface="Cambria Math" panose="02040503050406030204" pitchFamily="18" charset="0"/>
                              </a:rPr>
                            </m:ctrlPr>
                          </m:fPr>
                          <m:num>
                            <m:r>
                              <a:rPr lang="en-US" i="1">
                                <a:latin typeface="Cambria Math" panose="02040503050406030204" pitchFamily="18" charset="0"/>
                              </a:rPr>
                              <m:t>𝑃𝐹</m:t>
                            </m:r>
                            <m:r>
                              <a:rPr lang="en-US" b="0" i="1" smtClean="0">
                                <a:latin typeface="Cambria Math" panose="02040503050406030204" pitchFamily="18" charset="0"/>
                              </a:rPr>
                              <m:t>𝐵𝑆</m:t>
                            </m:r>
                            <m:r>
                              <a:rPr lang="en-US" i="1">
                                <a:latin typeface="Cambria Math" panose="02040503050406030204" pitchFamily="18" charset="0"/>
                              </a:rPr>
                              <m:t> </m:t>
                            </m:r>
                            <m:r>
                              <a:rPr lang="en-US" i="1">
                                <a:latin typeface="Cambria Math" panose="02040503050406030204" pitchFamily="18" charset="0"/>
                              </a:rPr>
                              <m:t>𝐻</m:t>
                            </m:r>
                            <m:r>
                              <a:rPr lang="en-US" i="1" baseline="-25000">
                                <a:latin typeface="Cambria Math" panose="02040503050406030204" pitchFamily="18" charset="0"/>
                              </a:rPr>
                              <m:t>2</m:t>
                            </m:r>
                            <m:r>
                              <a:rPr lang="en-US" i="1">
                                <a:latin typeface="Cambria Math" panose="02040503050406030204" pitchFamily="18" charset="0"/>
                              </a:rPr>
                              <m:t>𝑂</m:t>
                            </m:r>
                            <m:r>
                              <a:rPr lang="en-US" i="1">
                                <a:latin typeface="Cambria Math" panose="02040503050406030204" pitchFamily="18" charset="0"/>
                              </a:rPr>
                              <m:t> </m:t>
                            </m:r>
                            <m:r>
                              <a:rPr lang="en-US" i="1">
                                <a:latin typeface="Cambria Math" panose="02040503050406030204" pitchFamily="18" charset="0"/>
                              </a:rPr>
                              <m:t>𝐶𝑜𝑛𝑐</m:t>
                            </m:r>
                            <m:r>
                              <a:rPr lang="en-US" i="1">
                                <a:latin typeface="Cambria Math" panose="02040503050406030204" pitchFamily="18" charset="0"/>
                              </a:rPr>
                              <m:t> </m:t>
                            </m:r>
                          </m:num>
                          <m:den>
                            <m:r>
                              <a:rPr lang="en-US" b="0" i="1" smtClean="0">
                                <a:latin typeface="Cambria Math" panose="02040503050406030204" pitchFamily="18" charset="0"/>
                              </a:rPr>
                              <m:t>2000</m:t>
                            </m:r>
                            <m:r>
                              <a:rPr lang="en-US" i="1">
                                <a:latin typeface="Cambria Math" panose="02040503050406030204" pitchFamily="18" charset="0"/>
                              </a:rPr>
                              <m:t> </m:t>
                            </m:r>
                            <m:r>
                              <a:rPr lang="en-US" i="1">
                                <a:latin typeface="Cambria Math" panose="02040503050406030204" pitchFamily="18" charset="0"/>
                              </a:rPr>
                              <m:t>𝑝𝑝𝑡</m:t>
                            </m:r>
                          </m:den>
                        </m:f>
                      </m:oMath>
                    </m:oMathPara>
                  </a14:m>
                  <a:endParaRPr lang="en-US" dirty="0"/>
                </a:p>
              </p:txBody>
            </p:sp>
          </mc:Choice>
          <mc:Fallback xmlns="">
            <p:sp>
              <p:nvSpPr>
                <p:cNvPr id="7" name="TextBox 6">
                  <a:extLst>
                    <a:ext uri="{FF2B5EF4-FFF2-40B4-BE49-F238E27FC236}">
                      <a16:creationId xmlns:a16="http://schemas.microsoft.com/office/drawing/2014/main" id="{B381C331-804D-2660-5802-FD33E9658BAE}"/>
                    </a:ext>
                  </a:extLst>
                </p:cNvPr>
                <p:cNvSpPr txBox="1">
                  <a:spLocks noRot="1" noChangeAspect="1" noMove="1" noResize="1" noEditPoints="1" noAdjustHandles="1" noChangeArrowheads="1" noChangeShapeType="1" noTextEdit="1"/>
                </p:cNvSpPr>
                <p:nvPr/>
              </p:nvSpPr>
              <p:spPr>
                <a:xfrm>
                  <a:off x="948721" y="5722573"/>
                  <a:ext cx="10112477" cy="567078"/>
                </a:xfrm>
                <a:prstGeom prst="rect">
                  <a:avLst/>
                </a:prstGeom>
                <a:blipFill>
                  <a:blip r:embed="rId3"/>
                  <a:stretch>
                    <a:fillRect/>
                  </a:stretch>
                </a:blipFill>
              </p:spPr>
              <p:txBody>
                <a:bodyPr/>
                <a:lstStyle/>
                <a:p>
                  <a:r>
                    <a:rPr lang="en-US">
                      <a:noFill/>
                    </a:rPr>
                    <a:t> </a:t>
                  </a:r>
                </a:p>
              </p:txBody>
            </p:sp>
          </mc:Fallback>
        </mc:AlternateContent>
      </p:grpSp>
    </p:spTree>
    <p:custDataLst>
      <p:tags r:id="rId1"/>
    </p:custDataLst>
    <p:extLst>
      <p:ext uri="{BB962C8B-B14F-4D97-AF65-F5344CB8AC3E}">
        <p14:creationId xmlns:p14="http://schemas.microsoft.com/office/powerpoint/2010/main" val="591628574"/>
      </p:ext>
    </p:extLst>
  </p:cSld>
  <p:clrMapOvr>
    <a:masterClrMapping/>
  </p:clrMapOvr>
  <mc:AlternateContent xmlns:mc="http://schemas.openxmlformats.org/markup-compatibility/2006" xmlns:p14="http://schemas.microsoft.com/office/powerpoint/2010/main">
    <mc:Choice Requires="p14">
      <p:transition spd="slow" p14:dur="2000" advTm="178976"/>
    </mc:Choice>
    <mc:Fallback xmlns="">
      <p:transition spd="slow" advTm="17897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979583F-2AD2-8185-FD53-2523A35B5040}"/>
              </a:ext>
            </a:extLst>
          </p:cNvPr>
          <p:cNvSpPr>
            <a:spLocks noGrp="1"/>
          </p:cNvSpPr>
          <p:nvPr>
            <p:ph type="sldNum" sz="quarter" idx="12"/>
          </p:nvPr>
        </p:nvSpPr>
        <p:spPr/>
        <p:txBody>
          <a:bodyPr/>
          <a:lstStyle/>
          <a:p>
            <a:fld id="{E07A4437-AB01-4A7F-84BC-5720AED415E3}" type="slidenum">
              <a:rPr lang="en-US" smtClean="0"/>
              <a:pPr/>
              <a:t>13</a:t>
            </a:fld>
            <a:endParaRPr lang="en-US" dirty="0"/>
          </a:p>
        </p:txBody>
      </p:sp>
      <p:sp>
        <p:nvSpPr>
          <p:cNvPr id="3" name="Footer Placeholder 2">
            <a:extLst>
              <a:ext uri="{FF2B5EF4-FFF2-40B4-BE49-F238E27FC236}">
                <a16:creationId xmlns:a16="http://schemas.microsoft.com/office/drawing/2014/main" id="{EE497892-4420-D768-B793-832C01151D54}"/>
              </a:ext>
            </a:extLst>
          </p:cNvPr>
          <p:cNvSpPr>
            <a:spLocks noGrp="1"/>
          </p:cNvSpPr>
          <p:nvPr>
            <p:ph type="ftr" sz="quarter" idx="11"/>
          </p:nvPr>
        </p:nvSpPr>
        <p:spPr/>
        <p:txBody>
          <a:bodyPr/>
          <a:lstStyle/>
          <a:p>
            <a:r>
              <a:rPr lang="en-US"/>
              <a:t>TEXAS COMMISSION ON ENVIRONMENTAL QUALITY</a:t>
            </a:r>
            <a:endParaRPr lang="en-US" dirty="0"/>
          </a:p>
        </p:txBody>
      </p:sp>
      <p:sp>
        <p:nvSpPr>
          <p:cNvPr id="4" name="Title 3">
            <a:extLst>
              <a:ext uri="{FF2B5EF4-FFF2-40B4-BE49-F238E27FC236}">
                <a16:creationId xmlns:a16="http://schemas.microsoft.com/office/drawing/2014/main" id="{E1CE86E3-CD59-1C8E-A094-B382B2EF0CCF}"/>
              </a:ext>
            </a:extLst>
          </p:cNvPr>
          <p:cNvSpPr>
            <a:spLocks noGrp="1"/>
          </p:cNvSpPr>
          <p:nvPr>
            <p:ph type="title"/>
          </p:nvPr>
        </p:nvSpPr>
        <p:spPr/>
        <p:txBody>
          <a:bodyPr/>
          <a:lstStyle/>
          <a:p>
            <a:r>
              <a:rPr lang="en-US" dirty="0"/>
              <a:t>Challenges for PFAS Drinking Water Standards</a:t>
            </a:r>
          </a:p>
        </p:txBody>
      </p:sp>
      <p:sp>
        <p:nvSpPr>
          <p:cNvPr id="5" name="Content Placeholder 4">
            <a:extLst>
              <a:ext uri="{FF2B5EF4-FFF2-40B4-BE49-F238E27FC236}">
                <a16:creationId xmlns:a16="http://schemas.microsoft.com/office/drawing/2014/main" id="{5800462F-2A1B-6D5A-08FB-C7A636EA6F07}"/>
              </a:ext>
            </a:extLst>
          </p:cNvPr>
          <p:cNvSpPr>
            <a:spLocks noGrp="1"/>
          </p:cNvSpPr>
          <p:nvPr>
            <p:ph idx="1"/>
          </p:nvPr>
        </p:nvSpPr>
        <p:spPr/>
        <p:txBody>
          <a:bodyPr>
            <a:normAutofit lnSpcReduction="10000"/>
          </a:bodyPr>
          <a:lstStyle/>
          <a:p>
            <a:r>
              <a:rPr lang="en-US" sz="2800" dirty="0"/>
              <a:t>New drinking water standards are rare, and setting them is a complex balance to achieve health protection for the population, while also setting standards that are:</a:t>
            </a:r>
          </a:p>
          <a:p>
            <a:pPr lvl="1"/>
            <a:r>
              <a:rPr lang="en-US" sz="2400" dirty="0"/>
              <a:t>Based in sound science</a:t>
            </a:r>
          </a:p>
          <a:p>
            <a:pPr lvl="1"/>
            <a:r>
              <a:rPr lang="en-US" sz="2400" dirty="0"/>
              <a:t>Attainable</a:t>
            </a:r>
          </a:p>
          <a:p>
            <a:pPr lvl="1"/>
            <a:r>
              <a:rPr lang="en-US" sz="2400" dirty="0"/>
              <a:t>Won’t bankrupt water systems</a:t>
            </a:r>
          </a:p>
          <a:p>
            <a:pPr lvl="1"/>
            <a:r>
              <a:rPr lang="en-US" sz="2400" dirty="0"/>
              <a:t>Amenable for risk communication to the public</a:t>
            </a:r>
          </a:p>
          <a:p>
            <a:r>
              <a:rPr lang="en-US" sz="2800" dirty="0"/>
              <a:t>This rule is considered to have substantial associated costs (in some scenarios they outweigh the benefits), and there is concern about how attainable they may be given the number of potential PFAS sources</a:t>
            </a:r>
          </a:p>
          <a:p>
            <a:endParaRPr lang="en-US" sz="2800" dirty="0"/>
          </a:p>
        </p:txBody>
      </p:sp>
    </p:spTree>
    <p:extLst>
      <p:ext uri="{BB962C8B-B14F-4D97-AF65-F5344CB8AC3E}">
        <p14:creationId xmlns:p14="http://schemas.microsoft.com/office/powerpoint/2010/main" val="1951234456"/>
      </p:ext>
    </p:extLst>
  </p:cSld>
  <p:clrMapOvr>
    <a:masterClrMapping/>
  </p:clrMapOvr>
  <mc:AlternateContent xmlns:mc="http://schemas.openxmlformats.org/markup-compatibility/2006" xmlns:p14="http://schemas.microsoft.com/office/powerpoint/2010/main">
    <mc:Choice Requires="p14">
      <p:transition spd="slow" p14:dur="2000" advTm="60742"/>
    </mc:Choice>
    <mc:Fallback xmlns="">
      <p:transition spd="slow" advTm="60742"/>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9" name="Picture 8" descr="Pile of rocks">
            <a:extLst>
              <a:ext uri="{FF2B5EF4-FFF2-40B4-BE49-F238E27FC236}">
                <a16:creationId xmlns:a16="http://schemas.microsoft.com/office/drawing/2014/main" id="{FDCBA036-F8D0-7E46-7BB3-0E591BB9BCF3}"/>
              </a:ext>
            </a:extLst>
          </p:cNvPr>
          <p:cNvPicPr>
            <a:picLocks noChangeAspect="1"/>
          </p:cNvPicPr>
          <p:nvPr/>
        </p:nvPicPr>
        <p:blipFill rotWithShape="1">
          <a:blip r:embed="rId2" cstate="print">
            <a:duotone>
              <a:prstClr val="black"/>
              <a:schemeClr val="tx2">
                <a:tint val="45000"/>
                <a:satMod val="400000"/>
              </a:schemeClr>
            </a:duotone>
            <a:alphaModFix amt="40000"/>
            <a:extLst>
              <a:ext uri="{28A0092B-C50C-407E-A947-70E740481C1C}">
                <a14:useLocalDpi xmlns:a14="http://schemas.microsoft.com/office/drawing/2010/main" val="0"/>
              </a:ext>
            </a:extLst>
          </a:blip>
          <a:srcRect t="9042" b="6689"/>
          <a:stretch/>
        </p:blipFill>
        <p:spPr>
          <a:xfrm>
            <a:off x="20" y="10"/>
            <a:ext cx="12191980" cy="6857991"/>
          </a:xfrm>
          <a:prstGeom prst="rect">
            <a:avLst/>
          </a:prstGeom>
        </p:spPr>
      </p:pic>
      <p:sp>
        <p:nvSpPr>
          <p:cNvPr id="6" name="Title 5">
            <a:extLst>
              <a:ext uri="{FF2B5EF4-FFF2-40B4-BE49-F238E27FC236}">
                <a16:creationId xmlns:a16="http://schemas.microsoft.com/office/drawing/2014/main" id="{C21EAA7C-CB62-DF46-4527-AC36B9D3CC09}"/>
              </a:ext>
            </a:extLst>
          </p:cNvPr>
          <p:cNvSpPr>
            <a:spLocks noGrp="1"/>
          </p:cNvSpPr>
          <p:nvPr>
            <p:ph type="title"/>
          </p:nvPr>
        </p:nvSpPr>
        <p:spPr>
          <a:xfrm>
            <a:off x="1207657" y="1898585"/>
            <a:ext cx="10058400" cy="3566160"/>
          </a:xfrm>
        </p:spPr>
        <p:txBody>
          <a:bodyPr vert="horz" lIns="91440" tIns="45720" rIns="91440" bIns="45720" rtlCol="0" anchor="b">
            <a:normAutofit/>
          </a:bodyPr>
          <a:lstStyle/>
          <a:p>
            <a:r>
              <a:rPr lang="en-US" dirty="0"/>
              <a:t>Air monitoring near aggregate production operations (APOs)</a:t>
            </a:r>
          </a:p>
        </p:txBody>
      </p:sp>
      <p:cxnSp>
        <p:nvCxnSpPr>
          <p:cNvPr id="20" name="Straight Connector 19">
            <a:extLst>
              <a:ext uri="{FF2B5EF4-FFF2-40B4-BE49-F238E27FC236}">
                <a16:creationId xmlns:a16="http://schemas.microsoft.com/office/drawing/2014/main" id="{0268177E-1445-4DCF-955D-1CAE9B76F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5D52B88-A4AE-4B06-AEFC-8E492B903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CFD6FA94-0FE6-4CC5-BC1A-1F4780CDA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Footer Placeholder 2">
            <a:extLst>
              <a:ext uri="{FF2B5EF4-FFF2-40B4-BE49-F238E27FC236}">
                <a16:creationId xmlns:a16="http://schemas.microsoft.com/office/drawing/2014/main" id="{E916C04E-8EB8-42F9-0CC9-4E0C0C2E5350}"/>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TEXAS COMMISSION ON ENVIRONMENTAL QUALITY</a:t>
            </a:r>
          </a:p>
        </p:txBody>
      </p:sp>
      <p:sp>
        <p:nvSpPr>
          <p:cNvPr id="2" name="Slide Number Placeholder 1">
            <a:extLst>
              <a:ext uri="{FF2B5EF4-FFF2-40B4-BE49-F238E27FC236}">
                <a16:creationId xmlns:a16="http://schemas.microsoft.com/office/drawing/2014/main" id="{350266D5-36D5-5D56-6BB3-D6D742D7CF26}"/>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E07A4437-AB01-4A7F-84BC-5720AED415E3}" type="slidenum">
              <a:rPr lang="en-US" sz="1050" smtClean="0"/>
              <a:pPr defTabSz="914400">
                <a:spcAft>
                  <a:spcPts val="600"/>
                </a:spcAft>
              </a:pPr>
              <a:t>14</a:t>
            </a:fld>
            <a:endParaRPr lang="en-US" sz="1050"/>
          </a:p>
        </p:txBody>
      </p:sp>
    </p:spTree>
    <p:extLst>
      <p:ext uri="{BB962C8B-B14F-4D97-AF65-F5344CB8AC3E}">
        <p14:creationId xmlns:p14="http://schemas.microsoft.com/office/powerpoint/2010/main" val="340154327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19134"/>
    </mc:Choice>
    <mc:Fallback xmlns="">
      <p:transition spd="slow" advTm="19134"/>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3DB76C43-EB3F-BDDD-8888-3CAEB39F339D}"/>
              </a:ext>
            </a:extLst>
          </p:cNvPr>
          <p:cNvSpPr>
            <a:spLocks noGrp="1"/>
          </p:cNvSpPr>
          <p:nvPr>
            <p:ph type="sldNum" sz="quarter" idx="12"/>
          </p:nvPr>
        </p:nvSpPr>
        <p:spPr/>
        <p:txBody>
          <a:bodyPr/>
          <a:lstStyle/>
          <a:p>
            <a:fld id="{E07A4437-AB01-4A7F-84BC-5720AED415E3}" type="slidenum">
              <a:rPr lang="en-US" smtClean="0"/>
              <a:pPr/>
              <a:t>15</a:t>
            </a:fld>
            <a:endParaRPr lang="en-US" dirty="0"/>
          </a:p>
        </p:txBody>
      </p:sp>
      <p:sp>
        <p:nvSpPr>
          <p:cNvPr id="4" name="Footer Placeholder 3">
            <a:extLst>
              <a:ext uri="{FF2B5EF4-FFF2-40B4-BE49-F238E27FC236}">
                <a16:creationId xmlns:a16="http://schemas.microsoft.com/office/drawing/2014/main" id="{DEBDBA3A-A86C-DE7F-04CB-CE42AF0B2F51}"/>
              </a:ext>
            </a:extLst>
          </p:cNvPr>
          <p:cNvSpPr>
            <a:spLocks noGrp="1"/>
          </p:cNvSpPr>
          <p:nvPr>
            <p:ph type="ftr" sz="quarter" idx="11"/>
          </p:nvPr>
        </p:nvSpPr>
        <p:spPr/>
        <p:txBody>
          <a:bodyPr/>
          <a:lstStyle/>
          <a:p>
            <a:r>
              <a:rPr lang="en-US"/>
              <a:t>TEXAS COMMISSION ON ENVIRONMENTAL QUALITY</a:t>
            </a:r>
            <a:endParaRPr lang="en-US" dirty="0"/>
          </a:p>
        </p:txBody>
      </p:sp>
      <p:sp>
        <p:nvSpPr>
          <p:cNvPr id="6" name="Title 5">
            <a:extLst>
              <a:ext uri="{FF2B5EF4-FFF2-40B4-BE49-F238E27FC236}">
                <a16:creationId xmlns:a16="http://schemas.microsoft.com/office/drawing/2014/main" id="{E2F2EC76-6BE1-ACC0-A183-9CE38A3F5F7A}"/>
              </a:ext>
            </a:extLst>
          </p:cNvPr>
          <p:cNvSpPr>
            <a:spLocks noGrp="1"/>
          </p:cNvSpPr>
          <p:nvPr>
            <p:ph type="title"/>
          </p:nvPr>
        </p:nvSpPr>
        <p:spPr/>
        <p:txBody>
          <a:bodyPr/>
          <a:lstStyle/>
          <a:p>
            <a:r>
              <a:rPr lang="en-US" dirty="0"/>
              <a:t>Air Emissions from APOs</a:t>
            </a:r>
          </a:p>
        </p:txBody>
      </p:sp>
      <p:sp>
        <p:nvSpPr>
          <p:cNvPr id="7" name="Content Placeholder 6">
            <a:extLst>
              <a:ext uri="{FF2B5EF4-FFF2-40B4-BE49-F238E27FC236}">
                <a16:creationId xmlns:a16="http://schemas.microsoft.com/office/drawing/2014/main" id="{F9412304-4604-BCCD-F5A4-090B264CED6F}"/>
              </a:ext>
            </a:extLst>
          </p:cNvPr>
          <p:cNvSpPr>
            <a:spLocks noGrp="1"/>
          </p:cNvSpPr>
          <p:nvPr>
            <p:ph idx="1"/>
          </p:nvPr>
        </p:nvSpPr>
        <p:spPr>
          <a:xfrm>
            <a:off x="1066800" y="1296794"/>
            <a:ext cx="10058400" cy="4466422"/>
          </a:xfrm>
        </p:spPr>
        <p:txBody>
          <a:bodyPr/>
          <a:lstStyle/>
          <a:p>
            <a:r>
              <a:rPr lang="en-US" dirty="0"/>
              <a:t>Aggregate production operations occur at sites where aggregates are being or have been extracted from the earth (~1,000 APOs registered in Texas)</a:t>
            </a:r>
          </a:p>
          <a:p>
            <a:r>
              <a:rPr lang="en-US" dirty="0"/>
              <a:t>Operations include rock crushers, quarries, mining, cement mixing, asphalt mixing, etc.</a:t>
            </a:r>
          </a:p>
          <a:p>
            <a:r>
              <a:rPr lang="en-US" dirty="0"/>
              <a:t>APOs may be close to developed areas, causing public concern from potential health impact of particulate matter (PM) and crystalline silica emissions</a:t>
            </a:r>
          </a:p>
          <a:p>
            <a:r>
              <a:rPr lang="en-US" dirty="0"/>
              <a:t>Both PM and crystalline silica have many potential sources</a:t>
            </a:r>
          </a:p>
          <a:p>
            <a:r>
              <a:rPr lang="en-US" dirty="0"/>
              <a:t>TCEQ Monitoring and Toxicology Divisions conducted a year-long ambient air monitoring survey of PM and crystalline silica concentrations near APOs and at a background site (no nearby APOs)</a:t>
            </a:r>
          </a:p>
          <a:p>
            <a:pPr lvl="1"/>
            <a:endParaRPr lang="en-US" dirty="0"/>
          </a:p>
          <a:p>
            <a:endParaRPr lang="en-US" dirty="0"/>
          </a:p>
          <a:p>
            <a:endParaRPr lang="en-US" dirty="0"/>
          </a:p>
        </p:txBody>
      </p:sp>
    </p:spTree>
    <p:extLst>
      <p:ext uri="{BB962C8B-B14F-4D97-AF65-F5344CB8AC3E}">
        <p14:creationId xmlns:p14="http://schemas.microsoft.com/office/powerpoint/2010/main" val="15068678"/>
      </p:ext>
    </p:extLst>
  </p:cSld>
  <p:clrMapOvr>
    <a:masterClrMapping/>
  </p:clrMapOvr>
  <mc:AlternateContent xmlns:mc="http://schemas.openxmlformats.org/markup-compatibility/2006" xmlns:p14="http://schemas.microsoft.com/office/powerpoint/2010/main">
    <mc:Choice Requires="p14">
      <p:transition spd="slow" p14:dur="2000" advTm="76705"/>
    </mc:Choice>
    <mc:Fallback xmlns="">
      <p:transition spd="slow" advTm="76705"/>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267DC9-52EC-7C87-E37E-92219ABE7F36}"/>
              </a:ext>
            </a:extLst>
          </p:cNvPr>
          <p:cNvSpPr>
            <a:spLocks noGrp="1"/>
          </p:cNvSpPr>
          <p:nvPr>
            <p:ph type="sldNum" sz="quarter" idx="12"/>
          </p:nvPr>
        </p:nvSpPr>
        <p:spPr/>
        <p:txBody>
          <a:bodyPr/>
          <a:lstStyle/>
          <a:p>
            <a:fld id="{E07A4437-AB01-4A7F-84BC-5720AED415E3}" type="slidenum">
              <a:rPr lang="en-US" smtClean="0"/>
              <a:pPr/>
              <a:t>16</a:t>
            </a:fld>
            <a:endParaRPr lang="en-US" dirty="0"/>
          </a:p>
        </p:txBody>
      </p:sp>
      <p:sp>
        <p:nvSpPr>
          <p:cNvPr id="3" name="Footer Placeholder 2">
            <a:extLst>
              <a:ext uri="{FF2B5EF4-FFF2-40B4-BE49-F238E27FC236}">
                <a16:creationId xmlns:a16="http://schemas.microsoft.com/office/drawing/2014/main" id="{053B75E4-C4CC-7C4E-7373-D99969E81948}"/>
              </a:ext>
            </a:extLst>
          </p:cNvPr>
          <p:cNvSpPr>
            <a:spLocks noGrp="1"/>
          </p:cNvSpPr>
          <p:nvPr>
            <p:ph type="ftr" sz="quarter" idx="11"/>
          </p:nvPr>
        </p:nvSpPr>
        <p:spPr/>
        <p:txBody>
          <a:bodyPr/>
          <a:lstStyle/>
          <a:p>
            <a:r>
              <a:rPr lang="en-US"/>
              <a:t>TEXAS COMMISSION ON ENVIRONMENTAL QUALITY</a:t>
            </a:r>
            <a:endParaRPr lang="en-US" dirty="0"/>
          </a:p>
        </p:txBody>
      </p:sp>
      <p:sp>
        <p:nvSpPr>
          <p:cNvPr id="4" name="Title 3">
            <a:extLst>
              <a:ext uri="{FF2B5EF4-FFF2-40B4-BE49-F238E27FC236}">
                <a16:creationId xmlns:a16="http://schemas.microsoft.com/office/drawing/2014/main" id="{BD15E6A9-DBA3-447B-D759-DD4B84F6C778}"/>
              </a:ext>
            </a:extLst>
          </p:cNvPr>
          <p:cNvSpPr>
            <a:spLocks noGrp="1"/>
          </p:cNvSpPr>
          <p:nvPr>
            <p:ph type="title"/>
          </p:nvPr>
        </p:nvSpPr>
        <p:spPr/>
        <p:txBody>
          <a:bodyPr/>
          <a:lstStyle/>
          <a:p>
            <a:r>
              <a:rPr lang="en-US" dirty="0"/>
              <a:t>Crystalline Silica</a:t>
            </a:r>
          </a:p>
        </p:txBody>
      </p:sp>
      <p:sp>
        <p:nvSpPr>
          <p:cNvPr id="5" name="Content Placeholder 4">
            <a:extLst>
              <a:ext uri="{FF2B5EF4-FFF2-40B4-BE49-F238E27FC236}">
                <a16:creationId xmlns:a16="http://schemas.microsoft.com/office/drawing/2014/main" id="{58E082D9-C92D-BE61-ED9F-37869A78F11C}"/>
              </a:ext>
            </a:extLst>
          </p:cNvPr>
          <p:cNvSpPr>
            <a:spLocks noGrp="1"/>
          </p:cNvSpPr>
          <p:nvPr>
            <p:ph idx="1"/>
          </p:nvPr>
        </p:nvSpPr>
        <p:spPr>
          <a:xfrm>
            <a:off x="1097280" y="1265382"/>
            <a:ext cx="10058400" cy="4922982"/>
          </a:xfrm>
        </p:spPr>
        <p:txBody>
          <a:bodyPr>
            <a:normAutofit lnSpcReduction="10000"/>
          </a:bodyPr>
          <a:lstStyle/>
          <a:p>
            <a:r>
              <a:rPr lang="en-US" dirty="0"/>
              <a:t>Silica is the most abundant mineral in the earth’s crust and is present in soil, sand, and rock formations</a:t>
            </a:r>
          </a:p>
          <a:p>
            <a:pPr lvl="1"/>
            <a:r>
              <a:rPr lang="en-US" dirty="0"/>
              <a:t>Aggregates may contain silica</a:t>
            </a:r>
          </a:p>
          <a:p>
            <a:r>
              <a:rPr lang="en-US" dirty="0"/>
              <a:t>There are two forms of silica: amorphous and crystalline. Crystalline silica is significantly more hazardous than amorphous silica</a:t>
            </a:r>
          </a:p>
          <a:p>
            <a:r>
              <a:rPr lang="en-US" dirty="0"/>
              <a:t>Crystalline silica is an occupational inhalation hazard (≈2.3 million workers in the US are potentially exposed to crystalline silica, mainly in the construction industry)</a:t>
            </a:r>
          </a:p>
          <a:p>
            <a:r>
              <a:rPr lang="en-US" i="1" dirty="0"/>
              <a:t>Occupational</a:t>
            </a:r>
            <a:r>
              <a:rPr lang="en-US" dirty="0"/>
              <a:t> exposure to crystalline silica can cause silicosis</a:t>
            </a:r>
          </a:p>
          <a:p>
            <a:pPr lvl="1"/>
            <a:r>
              <a:rPr lang="en-US" dirty="0"/>
              <a:t>A rare, irreversible, progressive, and fatal lung disease</a:t>
            </a:r>
          </a:p>
          <a:p>
            <a:pPr lvl="1"/>
            <a:r>
              <a:rPr lang="en-US" dirty="0"/>
              <a:t>Development may result after daily exposure to </a:t>
            </a:r>
            <a:r>
              <a:rPr lang="en-US" i="1" dirty="0"/>
              <a:t>high occupational levels of fine (&lt; 4 µm in diameter) crystalline silica particulates over several years</a:t>
            </a:r>
          </a:p>
          <a:p>
            <a:pPr lvl="1"/>
            <a:r>
              <a:rPr lang="en-US" dirty="0"/>
              <a:t>The general public is not at risk of developing silicosis, unless they have hobbies that expose them to high levels of respirable crystalline silica</a:t>
            </a:r>
          </a:p>
          <a:p>
            <a:endParaRPr lang="en-US" dirty="0"/>
          </a:p>
          <a:p>
            <a:endParaRPr lang="en-US" dirty="0"/>
          </a:p>
          <a:p>
            <a:endParaRPr lang="en-US" dirty="0"/>
          </a:p>
        </p:txBody>
      </p:sp>
    </p:spTree>
    <p:extLst>
      <p:ext uri="{BB962C8B-B14F-4D97-AF65-F5344CB8AC3E}">
        <p14:creationId xmlns:p14="http://schemas.microsoft.com/office/powerpoint/2010/main" val="2572064446"/>
      </p:ext>
    </p:extLst>
  </p:cSld>
  <p:clrMapOvr>
    <a:masterClrMapping/>
  </p:clrMapOvr>
  <mc:AlternateContent xmlns:mc="http://schemas.openxmlformats.org/markup-compatibility/2006" xmlns:p14="http://schemas.microsoft.com/office/powerpoint/2010/main">
    <mc:Choice Requires="p14">
      <p:transition spd="slow" p14:dur="2000" advTm="109005"/>
    </mc:Choice>
    <mc:Fallback xmlns="">
      <p:transition spd="slow" advTm="109005"/>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AE8BC19-AFBE-6469-7C08-E96D634EB419}"/>
              </a:ext>
            </a:extLst>
          </p:cNvPr>
          <p:cNvSpPr>
            <a:spLocks noGrp="1"/>
          </p:cNvSpPr>
          <p:nvPr>
            <p:ph type="sldNum" sz="quarter" idx="12"/>
          </p:nvPr>
        </p:nvSpPr>
        <p:spPr/>
        <p:txBody>
          <a:bodyPr/>
          <a:lstStyle/>
          <a:p>
            <a:fld id="{E07A4437-AB01-4A7F-84BC-5720AED415E3}" type="slidenum">
              <a:rPr lang="en-US" smtClean="0"/>
              <a:pPr/>
              <a:t>17</a:t>
            </a:fld>
            <a:endParaRPr lang="en-US" dirty="0"/>
          </a:p>
        </p:txBody>
      </p:sp>
      <p:sp>
        <p:nvSpPr>
          <p:cNvPr id="3" name="Footer Placeholder 2">
            <a:extLst>
              <a:ext uri="{FF2B5EF4-FFF2-40B4-BE49-F238E27FC236}">
                <a16:creationId xmlns:a16="http://schemas.microsoft.com/office/drawing/2014/main" id="{A9D2B9B0-7730-8682-2C02-12E978FC0EEF}"/>
              </a:ext>
            </a:extLst>
          </p:cNvPr>
          <p:cNvSpPr>
            <a:spLocks noGrp="1"/>
          </p:cNvSpPr>
          <p:nvPr>
            <p:ph type="ftr" sz="quarter" idx="11"/>
          </p:nvPr>
        </p:nvSpPr>
        <p:spPr/>
        <p:txBody>
          <a:bodyPr/>
          <a:lstStyle/>
          <a:p>
            <a:r>
              <a:rPr lang="en-US"/>
              <a:t>TEXAS COMMISSION ON ENVIRONMENTAL QUALITY</a:t>
            </a:r>
            <a:endParaRPr lang="en-US" dirty="0"/>
          </a:p>
        </p:txBody>
      </p:sp>
      <p:sp>
        <p:nvSpPr>
          <p:cNvPr id="4" name="Title 3">
            <a:extLst>
              <a:ext uri="{FF2B5EF4-FFF2-40B4-BE49-F238E27FC236}">
                <a16:creationId xmlns:a16="http://schemas.microsoft.com/office/drawing/2014/main" id="{CDD578C0-50C2-5D5E-80E7-66312EA7F711}"/>
              </a:ext>
            </a:extLst>
          </p:cNvPr>
          <p:cNvSpPr>
            <a:spLocks noGrp="1"/>
          </p:cNvSpPr>
          <p:nvPr>
            <p:ph type="title"/>
          </p:nvPr>
        </p:nvSpPr>
        <p:spPr>
          <a:xfrm>
            <a:off x="1097279" y="120770"/>
            <a:ext cx="10605193" cy="868136"/>
          </a:xfrm>
        </p:spPr>
        <p:txBody>
          <a:bodyPr>
            <a:normAutofit fontScale="90000"/>
          </a:bodyPr>
          <a:lstStyle/>
          <a:p>
            <a:r>
              <a:rPr lang="en-US" dirty="0"/>
              <a:t>TCEQ PM</a:t>
            </a:r>
            <a:r>
              <a:rPr lang="en-US" baseline="-25000" dirty="0"/>
              <a:t>4</a:t>
            </a:r>
            <a:r>
              <a:rPr lang="en-US" dirty="0"/>
              <a:t> Crystalline Silica &amp; Total PM</a:t>
            </a:r>
            <a:r>
              <a:rPr lang="en-US" baseline="-25000" dirty="0"/>
              <a:t>2.5</a:t>
            </a:r>
            <a:r>
              <a:rPr lang="en-US" dirty="0"/>
              <a:t> Monitoring</a:t>
            </a:r>
          </a:p>
        </p:txBody>
      </p:sp>
      <p:graphicFrame>
        <p:nvGraphicFramePr>
          <p:cNvPr id="6" name="Content Placeholder 3" descr="Content describing the ambient air monitoring study that TCEQ is conduction on crystalline silica. Please see slide notes for details.">
            <a:extLst>
              <a:ext uri="{FF2B5EF4-FFF2-40B4-BE49-F238E27FC236}">
                <a16:creationId xmlns:a16="http://schemas.microsoft.com/office/drawing/2014/main" id="{D83BDF72-3D0E-3D70-3959-92A3F3C19995}"/>
              </a:ext>
            </a:extLst>
          </p:cNvPr>
          <p:cNvGraphicFramePr>
            <a:graphicFrameLocks noGrp="1"/>
          </p:cNvGraphicFramePr>
          <p:nvPr>
            <p:ph idx="1"/>
            <p:extLst>
              <p:ext uri="{D42A27DB-BD31-4B8C-83A1-F6EECF244321}">
                <p14:modId xmlns:p14="http://schemas.microsoft.com/office/powerpoint/2010/main" val="1824007489"/>
              </p:ext>
            </p:extLst>
          </p:nvPr>
        </p:nvGraphicFramePr>
        <p:xfrm>
          <a:off x="1096963" y="1403350"/>
          <a:ext cx="10058400" cy="44656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9551216"/>
      </p:ext>
    </p:extLst>
  </p:cSld>
  <p:clrMapOvr>
    <a:masterClrMapping/>
  </p:clrMapOvr>
  <mc:AlternateContent xmlns:mc="http://schemas.openxmlformats.org/markup-compatibility/2006" xmlns:p14="http://schemas.microsoft.com/office/powerpoint/2010/main">
    <mc:Choice Requires="p14">
      <p:transition spd="slow" p14:dur="2000" advTm="31450"/>
    </mc:Choice>
    <mc:Fallback xmlns="">
      <p:transition spd="slow" advTm="3145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oter Placeholder 2">
            <a:extLst>
              <a:ext uri="{FF2B5EF4-FFF2-40B4-BE49-F238E27FC236}">
                <a16:creationId xmlns:a16="http://schemas.microsoft.com/office/drawing/2014/main" id="{A46F06D8-F8A6-7D93-AD22-5C56F652CC54}"/>
              </a:ext>
            </a:extLst>
          </p:cNvPr>
          <p:cNvSpPr>
            <a:spLocks noGrp="1"/>
          </p:cNvSpPr>
          <p:nvPr>
            <p:ph type="ftr" sz="quarter" idx="11"/>
          </p:nvPr>
        </p:nvSpPr>
        <p:spPr/>
        <p:txBody>
          <a:bodyPr/>
          <a:lstStyle/>
          <a:p>
            <a:r>
              <a:rPr lang="en-US"/>
              <a:t>TEXAS COMMISSION ON ENVIRONMENTAL QUALITY</a:t>
            </a:r>
            <a:endParaRPr lang="en-US" dirty="0"/>
          </a:p>
        </p:txBody>
      </p:sp>
      <p:sp>
        <p:nvSpPr>
          <p:cNvPr id="2" name="Slide Number Placeholder 1">
            <a:extLst>
              <a:ext uri="{FF2B5EF4-FFF2-40B4-BE49-F238E27FC236}">
                <a16:creationId xmlns:a16="http://schemas.microsoft.com/office/drawing/2014/main" id="{D7D75487-263C-17FE-2C57-13601E594BF9}"/>
              </a:ext>
            </a:extLst>
          </p:cNvPr>
          <p:cNvSpPr>
            <a:spLocks noGrp="1"/>
          </p:cNvSpPr>
          <p:nvPr>
            <p:ph type="sldNum" sz="quarter" idx="12"/>
          </p:nvPr>
        </p:nvSpPr>
        <p:spPr/>
        <p:txBody>
          <a:bodyPr/>
          <a:lstStyle/>
          <a:p>
            <a:fld id="{E07A4437-AB01-4A7F-84BC-5720AED415E3}" type="slidenum">
              <a:rPr lang="en-US" smtClean="0"/>
              <a:pPr/>
              <a:t>18</a:t>
            </a:fld>
            <a:endParaRPr lang="en-US" dirty="0"/>
          </a:p>
        </p:txBody>
      </p:sp>
      <p:pic>
        <p:nvPicPr>
          <p:cNvPr id="6" name="Picture 5" descr="Map of APO crystalline silica monitoring study sites, which are located in the central Texas area. These monitoring sites are located in Region 11 (Austin) and Region 13 (San Antonio).">
            <a:extLst>
              <a:ext uri="{FF2B5EF4-FFF2-40B4-BE49-F238E27FC236}">
                <a16:creationId xmlns:a16="http://schemas.microsoft.com/office/drawing/2014/main" id="{4A3442A1-C3E9-8F24-FDD9-89E94115F6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90054" y="179"/>
            <a:ext cx="8874493" cy="6857821"/>
          </a:xfrm>
          <a:prstGeom prst="rect">
            <a:avLst/>
          </a:prstGeom>
        </p:spPr>
      </p:pic>
      <p:sp>
        <p:nvSpPr>
          <p:cNvPr id="7" name="Title 3">
            <a:extLst>
              <a:ext uri="{FF2B5EF4-FFF2-40B4-BE49-F238E27FC236}">
                <a16:creationId xmlns:a16="http://schemas.microsoft.com/office/drawing/2014/main" id="{94D75CD7-B7DC-EFA5-94B4-421B4A687CFB}"/>
              </a:ext>
            </a:extLst>
          </p:cNvPr>
          <p:cNvSpPr txBox="1">
            <a:spLocks/>
          </p:cNvSpPr>
          <p:nvPr/>
        </p:nvSpPr>
        <p:spPr>
          <a:xfrm>
            <a:off x="0" y="1084726"/>
            <a:ext cx="2390054" cy="1706600"/>
          </a:xfrm>
          <a:prstGeom prst="rect">
            <a:avLst/>
          </a:prstGeom>
        </p:spPr>
        <p:txBody>
          <a:bodyPr>
            <a:noAutofit/>
          </a:bodyPr>
          <a:lstStyle>
            <a:lvl1pPr algn="l" defTabSz="914400" rtl="0" eaLnBrk="1" latinLnBrk="0" hangingPunct="1">
              <a:lnSpc>
                <a:spcPct val="85000"/>
              </a:lnSpc>
              <a:spcBef>
                <a:spcPct val="0"/>
              </a:spcBef>
              <a:buNone/>
              <a:defRPr sz="4300" kern="1200" spc="-50" baseline="0">
                <a:solidFill>
                  <a:schemeClr val="tx1"/>
                </a:solidFill>
                <a:latin typeface="+mj-lt"/>
                <a:ea typeface="+mj-ea"/>
                <a:cs typeface="+mj-cs"/>
              </a:defRPr>
            </a:lvl1pPr>
          </a:lstStyle>
          <a:p>
            <a:pPr algn="ctr"/>
            <a:r>
              <a:rPr lang="en-US" sz="3200" b="1" dirty="0"/>
              <a:t>APO Monitoring Study Locations</a:t>
            </a:r>
          </a:p>
        </p:txBody>
      </p:sp>
      <p:sp>
        <p:nvSpPr>
          <p:cNvPr id="8" name="Rectangle 7">
            <a:extLst>
              <a:ext uri="{FF2B5EF4-FFF2-40B4-BE49-F238E27FC236}">
                <a16:creationId xmlns:a16="http://schemas.microsoft.com/office/drawing/2014/main" id="{30F5CFC9-9142-982E-D372-4AA1C0E573C9}"/>
              </a:ext>
            </a:extLst>
          </p:cNvPr>
          <p:cNvSpPr/>
          <p:nvPr/>
        </p:nvSpPr>
        <p:spPr>
          <a:xfrm>
            <a:off x="9625" y="9625"/>
            <a:ext cx="1039528" cy="943276"/>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17BA6F7F-EEA6-572A-A041-3EE447E46175}"/>
              </a:ext>
            </a:extLst>
          </p:cNvPr>
          <p:cNvGrpSpPr/>
          <p:nvPr/>
        </p:nvGrpSpPr>
        <p:grpSpPr>
          <a:xfrm>
            <a:off x="2820202" y="676894"/>
            <a:ext cx="6477802" cy="407822"/>
            <a:chOff x="2820202" y="676894"/>
            <a:chExt cx="6477802" cy="407822"/>
          </a:xfrm>
        </p:grpSpPr>
        <p:sp>
          <p:nvSpPr>
            <p:cNvPr id="9" name="TextBox 8">
              <a:extLst>
                <a:ext uri="{FF2B5EF4-FFF2-40B4-BE49-F238E27FC236}">
                  <a16:creationId xmlns:a16="http://schemas.microsoft.com/office/drawing/2014/main" id="{20810524-7F81-E3FF-4FAB-BCB1017BD1EA}"/>
                </a:ext>
              </a:extLst>
            </p:cNvPr>
            <p:cNvSpPr txBox="1"/>
            <p:nvPr/>
          </p:nvSpPr>
          <p:spPr>
            <a:xfrm>
              <a:off x="2820202" y="676894"/>
              <a:ext cx="4829271" cy="369332"/>
            </a:xfrm>
            <a:prstGeom prst="rect">
              <a:avLst/>
            </a:prstGeom>
            <a:solidFill>
              <a:schemeClr val="bg1"/>
            </a:solidFill>
            <a:ln w="19050">
              <a:solidFill>
                <a:srgbClr val="7030A0"/>
              </a:solidFill>
            </a:ln>
          </p:spPr>
          <p:txBody>
            <a:bodyPr wrap="none" rtlCol="0">
              <a:spAutoFit/>
            </a:bodyPr>
            <a:lstStyle/>
            <a:p>
              <a:r>
                <a:rPr lang="en-US" dirty="0"/>
                <a:t>C</a:t>
              </a:r>
              <a:r>
                <a:rPr lang="en-US" sz="1800" dirty="0"/>
                <a:t>lose to quarry with rock crushers &amp; stone cutters</a:t>
              </a:r>
              <a:endParaRPr lang="en-US" dirty="0"/>
            </a:p>
          </p:txBody>
        </p:sp>
        <p:cxnSp>
          <p:nvCxnSpPr>
            <p:cNvPr id="19" name="Straight Arrow Connector 18">
              <a:extLst>
                <a:ext uri="{FF2B5EF4-FFF2-40B4-BE49-F238E27FC236}">
                  <a16:creationId xmlns:a16="http://schemas.microsoft.com/office/drawing/2014/main" id="{19DBF404-7476-20C4-5D8C-49E8F178D7D4}"/>
                </a:ext>
              </a:extLst>
            </p:cNvPr>
            <p:cNvCxnSpPr/>
            <p:nvPr/>
          </p:nvCxnSpPr>
          <p:spPr>
            <a:xfrm>
              <a:off x="7649473" y="861560"/>
              <a:ext cx="39724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B8D6D638-ADAF-31C7-4FB4-C9F86776B47B}"/>
                </a:ext>
              </a:extLst>
            </p:cNvPr>
            <p:cNvSpPr/>
            <p:nvPr/>
          </p:nvSpPr>
          <p:spPr>
            <a:xfrm>
              <a:off x="8046720" y="676894"/>
              <a:ext cx="1251284" cy="407822"/>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a:extLst>
              <a:ext uri="{FF2B5EF4-FFF2-40B4-BE49-F238E27FC236}">
                <a16:creationId xmlns:a16="http://schemas.microsoft.com/office/drawing/2014/main" id="{177D686E-8F4B-D4D9-9972-8CFB42F9F1D9}"/>
              </a:ext>
            </a:extLst>
          </p:cNvPr>
          <p:cNvGrpSpPr/>
          <p:nvPr/>
        </p:nvGrpSpPr>
        <p:grpSpPr>
          <a:xfrm>
            <a:off x="2135424" y="4055883"/>
            <a:ext cx="5266403" cy="923330"/>
            <a:chOff x="2135424" y="4055883"/>
            <a:chExt cx="5266403" cy="923330"/>
          </a:xfrm>
        </p:grpSpPr>
        <p:sp>
          <p:nvSpPr>
            <p:cNvPr id="10" name="TextBox 9">
              <a:extLst>
                <a:ext uri="{FF2B5EF4-FFF2-40B4-BE49-F238E27FC236}">
                  <a16:creationId xmlns:a16="http://schemas.microsoft.com/office/drawing/2014/main" id="{CB7AD1D2-EEF8-0F1F-4858-3D3E0E770A31}"/>
                </a:ext>
              </a:extLst>
            </p:cNvPr>
            <p:cNvSpPr txBox="1"/>
            <p:nvPr/>
          </p:nvSpPr>
          <p:spPr>
            <a:xfrm>
              <a:off x="2135424" y="4055883"/>
              <a:ext cx="3187348" cy="923330"/>
            </a:xfrm>
            <a:prstGeom prst="rect">
              <a:avLst/>
            </a:prstGeom>
            <a:solidFill>
              <a:schemeClr val="bg1"/>
            </a:solidFill>
            <a:ln w="19050">
              <a:solidFill>
                <a:srgbClr val="7030A0"/>
              </a:solidFill>
            </a:ln>
          </p:spPr>
          <p:txBody>
            <a:bodyPr wrap="square" rtlCol="0">
              <a:spAutoFit/>
            </a:bodyPr>
            <a:lstStyle/>
            <a:p>
              <a:pPr lvl="0"/>
              <a:r>
                <a:rPr lang="en-US" dirty="0"/>
                <a:t>Close to a large APO site with a limestone quarry, rock crushing, cement &amp; asphalt mixing</a:t>
              </a:r>
            </a:p>
          </p:txBody>
        </p:sp>
        <p:cxnSp>
          <p:nvCxnSpPr>
            <p:cNvPr id="21" name="Straight Arrow Connector 20">
              <a:extLst>
                <a:ext uri="{FF2B5EF4-FFF2-40B4-BE49-F238E27FC236}">
                  <a16:creationId xmlns:a16="http://schemas.microsoft.com/office/drawing/2014/main" id="{83E3DC1E-EBC3-1621-DAA6-51E012DA4FCB}"/>
                </a:ext>
              </a:extLst>
            </p:cNvPr>
            <p:cNvCxnSpPr>
              <a:cxnSpLocks/>
              <a:endCxn id="28" idx="1"/>
            </p:cNvCxnSpPr>
            <p:nvPr/>
          </p:nvCxnSpPr>
          <p:spPr>
            <a:xfrm>
              <a:off x="5322772" y="4517548"/>
              <a:ext cx="972150"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28" name="Rectangle 27">
              <a:extLst>
                <a:ext uri="{FF2B5EF4-FFF2-40B4-BE49-F238E27FC236}">
                  <a16:creationId xmlns:a16="http://schemas.microsoft.com/office/drawing/2014/main" id="{5DA31803-BC3D-97D0-36F8-D59ECC63B2AB}"/>
                </a:ext>
              </a:extLst>
            </p:cNvPr>
            <p:cNvSpPr/>
            <p:nvPr/>
          </p:nvSpPr>
          <p:spPr>
            <a:xfrm>
              <a:off x="6294922" y="4313637"/>
              <a:ext cx="1106905" cy="407822"/>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2" name="Group 31">
            <a:extLst>
              <a:ext uri="{FF2B5EF4-FFF2-40B4-BE49-F238E27FC236}">
                <a16:creationId xmlns:a16="http://schemas.microsoft.com/office/drawing/2014/main" id="{A7683861-3085-3A5F-ECCB-7C14AE0A6FC7}"/>
              </a:ext>
            </a:extLst>
          </p:cNvPr>
          <p:cNvGrpSpPr/>
          <p:nvPr/>
        </p:nvGrpSpPr>
        <p:grpSpPr>
          <a:xfrm>
            <a:off x="4688086" y="5833584"/>
            <a:ext cx="5839821" cy="407822"/>
            <a:chOff x="4688086" y="5833584"/>
            <a:chExt cx="5839821" cy="407822"/>
          </a:xfrm>
        </p:grpSpPr>
        <p:sp>
          <p:nvSpPr>
            <p:cNvPr id="12" name="TextBox 11">
              <a:extLst>
                <a:ext uri="{FF2B5EF4-FFF2-40B4-BE49-F238E27FC236}">
                  <a16:creationId xmlns:a16="http://schemas.microsoft.com/office/drawing/2014/main" id="{A345F0FE-62C5-70E5-98A0-31D5CDC5439B}"/>
                </a:ext>
              </a:extLst>
            </p:cNvPr>
            <p:cNvSpPr txBox="1"/>
            <p:nvPr/>
          </p:nvSpPr>
          <p:spPr>
            <a:xfrm>
              <a:off x="7170405" y="5843628"/>
              <a:ext cx="3357502" cy="369332"/>
            </a:xfrm>
            <a:prstGeom prst="rect">
              <a:avLst/>
            </a:prstGeom>
            <a:solidFill>
              <a:schemeClr val="bg1"/>
            </a:solidFill>
            <a:ln>
              <a:solidFill>
                <a:schemeClr val="tx1"/>
              </a:solidFill>
            </a:ln>
          </p:spPr>
          <p:txBody>
            <a:bodyPr wrap="square" rtlCol="0">
              <a:spAutoFit/>
            </a:bodyPr>
            <a:lstStyle/>
            <a:p>
              <a:r>
                <a:rPr lang="en-US" dirty="0"/>
                <a:t>C</a:t>
              </a:r>
              <a:r>
                <a:rPr lang="en-US" sz="1800" dirty="0"/>
                <a:t>lose to several sand mining pits</a:t>
              </a:r>
              <a:endParaRPr lang="en-US" dirty="0"/>
            </a:p>
          </p:txBody>
        </p:sp>
        <p:cxnSp>
          <p:nvCxnSpPr>
            <p:cNvPr id="23" name="Straight Arrow Connector 22">
              <a:extLst>
                <a:ext uri="{FF2B5EF4-FFF2-40B4-BE49-F238E27FC236}">
                  <a16:creationId xmlns:a16="http://schemas.microsoft.com/office/drawing/2014/main" id="{2F31D1A5-998C-30FA-A07F-CD4E91639CF3}"/>
                </a:ext>
              </a:extLst>
            </p:cNvPr>
            <p:cNvCxnSpPr>
              <a:cxnSpLocks/>
            </p:cNvCxnSpPr>
            <p:nvPr/>
          </p:nvCxnSpPr>
          <p:spPr>
            <a:xfrm flipH="1" flipV="1">
              <a:off x="6535554" y="6036737"/>
              <a:ext cx="634851" cy="757"/>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1" name="Rectangle 30">
              <a:extLst>
                <a:ext uri="{FF2B5EF4-FFF2-40B4-BE49-F238E27FC236}">
                  <a16:creationId xmlns:a16="http://schemas.microsoft.com/office/drawing/2014/main" id="{90696B6F-9B95-5BBE-12E4-55045AD5256B}"/>
                </a:ext>
              </a:extLst>
            </p:cNvPr>
            <p:cNvSpPr/>
            <p:nvPr/>
          </p:nvSpPr>
          <p:spPr>
            <a:xfrm>
              <a:off x="4688086" y="5833584"/>
              <a:ext cx="1847468" cy="407822"/>
            </a:xfrm>
            <a:prstGeom prst="rect">
              <a:avLst/>
            </a:prstGeom>
            <a:noFill/>
            <a:ln w="28575">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12D229B9-538C-8086-3A23-508EEEE05A35}"/>
              </a:ext>
            </a:extLst>
          </p:cNvPr>
          <p:cNvGrpSpPr/>
          <p:nvPr/>
        </p:nvGrpSpPr>
        <p:grpSpPr>
          <a:xfrm>
            <a:off x="4652793" y="1614859"/>
            <a:ext cx="4394954" cy="868458"/>
            <a:chOff x="4652793" y="1614859"/>
            <a:chExt cx="4394954" cy="868458"/>
          </a:xfrm>
        </p:grpSpPr>
        <p:sp>
          <p:nvSpPr>
            <p:cNvPr id="14" name="TextBox 13">
              <a:extLst>
                <a:ext uri="{FF2B5EF4-FFF2-40B4-BE49-F238E27FC236}">
                  <a16:creationId xmlns:a16="http://schemas.microsoft.com/office/drawing/2014/main" id="{3DAC694C-8731-40D9-60EB-F188E44D7706}"/>
                </a:ext>
              </a:extLst>
            </p:cNvPr>
            <p:cNvSpPr txBox="1"/>
            <p:nvPr/>
          </p:nvSpPr>
          <p:spPr>
            <a:xfrm>
              <a:off x="4652793" y="1614859"/>
              <a:ext cx="2878850" cy="646331"/>
            </a:xfrm>
            <a:prstGeom prst="rect">
              <a:avLst/>
            </a:prstGeom>
            <a:solidFill>
              <a:schemeClr val="bg1"/>
            </a:solidFill>
            <a:ln w="19050">
              <a:solidFill>
                <a:srgbClr val="00B0F0"/>
              </a:solidFill>
            </a:ln>
          </p:spPr>
          <p:txBody>
            <a:bodyPr wrap="square" rtlCol="0">
              <a:spAutoFit/>
            </a:bodyPr>
            <a:lstStyle/>
            <a:p>
              <a:r>
                <a:rPr lang="en-US" dirty="0"/>
                <a:t>Background site in Austin (no nearby APO activities)</a:t>
              </a:r>
            </a:p>
          </p:txBody>
        </p:sp>
        <p:cxnSp>
          <p:nvCxnSpPr>
            <p:cNvPr id="20" name="Straight Arrow Connector 19">
              <a:extLst>
                <a:ext uri="{FF2B5EF4-FFF2-40B4-BE49-F238E27FC236}">
                  <a16:creationId xmlns:a16="http://schemas.microsoft.com/office/drawing/2014/main" id="{C61002A1-296E-FCFF-8E3D-332F2EB3412B}"/>
                </a:ext>
              </a:extLst>
            </p:cNvPr>
            <p:cNvCxnSpPr/>
            <p:nvPr/>
          </p:nvCxnSpPr>
          <p:spPr>
            <a:xfrm>
              <a:off x="7537336" y="1941371"/>
              <a:ext cx="397247" cy="0"/>
            </a:xfrm>
            <a:prstGeom prst="straightConnector1">
              <a:avLst/>
            </a:prstGeom>
            <a:ln w="28575">
              <a:solidFill>
                <a:schemeClr val="tx1"/>
              </a:solidFill>
              <a:tailEnd type="triangle" w="lg" len="lg"/>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0A719CD8-5624-424D-9CF0-33B2BC1F6592}"/>
                </a:ext>
              </a:extLst>
            </p:cNvPr>
            <p:cNvSpPr/>
            <p:nvPr/>
          </p:nvSpPr>
          <p:spPr>
            <a:xfrm>
              <a:off x="7934583" y="1761430"/>
              <a:ext cx="1113164" cy="721887"/>
            </a:xfrm>
            <a:prstGeom prst="rect">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custDataLst>
      <p:tags r:id="rId1"/>
    </p:custDataLst>
    <p:extLst>
      <p:ext uri="{BB962C8B-B14F-4D97-AF65-F5344CB8AC3E}">
        <p14:creationId xmlns:p14="http://schemas.microsoft.com/office/powerpoint/2010/main" val="832486917"/>
      </p:ext>
    </p:extLst>
  </p:cSld>
  <p:clrMapOvr>
    <a:masterClrMapping/>
  </p:clrMapOvr>
  <mc:AlternateContent xmlns:mc="http://schemas.openxmlformats.org/markup-compatibility/2006" xmlns:p14="http://schemas.microsoft.com/office/powerpoint/2010/main">
    <mc:Choice Requires="p14">
      <p:transition spd="slow" p14:dur="2000" advTm="48322"/>
    </mc:Choice>
    <mc:Fallback xmlns="">
      <p:transition spd="slow" advTm="48322"/>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6A1463BF-4EF7-E503-3C41-51B1D74747B4}"/>
              </a:ext>
            </a:extLst>
          </p:cNvPr>
          <p:cNvSpPr>
            <a:spLocks noGrp="1"/>
          </p:cNvSpPr>
          <p:nvPr>
            <p:ph type="title"/>
          </p:nvPr>
        </p:nvSpPr>
        <p:spPr>
          <a:xfrm>
            <a:off x="375952" y="71235"/>
            <a:ext cx="3298918" cy="1896714"/>
          </a:xfrm>
        </p:spPr>
        <p:txBody>
          <a:bodyPr>
            <a:noAutofit/>
          </a:bodyPr>
          <a:lstStyle/>
          <a:p>
            <a:r>
              <a:rPr lang="en-US" sz="4000" dirty="0">
                <a:solidFill>
                  <a:srgbClr val="FFFFFF"/>
                </a:solidFill>
              </a:rPr>
              <a:t>PM</a:t>
            </a:r>
            <a:r>
              <a:rPr lang="en-US" sz="4000" baseline="-25000" dirty="0">
                <a:solidFill>
                  <a:srgbClr val="FFFFFF"/>
                </a:solidFill>
              </a:rPr>
              <a:t>2.5</a:t>
            </a:r>
            <a:r>
              <a:rPr lang="en-US" sz="4000" dirty="0">
                <a:solidFill>
                  <a:srgbClr val="FFFFFF"/>
                </a:solidFill>
              </a:rPr>
              <a:t> follows similar patterns at all sites</a:t>
            </a:r>
          </a:p>
        </p:txBody>
      </p:sp>
      <p:sp>
        <p:nvSpPr>
          <p:cNvPr id="11" name="Content Placeholder 10">
            <a:extLst>
              <a:ext uri="{FF2B5EF4-FFF2-40B4-BE49-F238E27FC236}">
                <a16:creationId xmlns:a16="http://schemas.microsoft.com/office/drawing/2014/main" id="{F911A566-B1FD-0CB0-D80A-CBFAD222B0D1}"/>
              </a:ext>
            </a:extLst>
          </p:cNvPr>
          <p:cNvSpPr>
            <a:spLocks noGrp="1"/>
          </p:cNvSpPr>
          <p:nvPr>
            <p:ph idx="1"/>
          </p:nvPr>
        </p:nvSpPr>
        <p:spPr>
          <a:xfrm>
            <a:off x="246885" y="2255534"/>
            <a:ext cx="3427986" cy="4353988"/>
          </a:xfrm>
        </p:spPr>
        <p:txBody>
          <a:bodyPr>
            <a:normAutofit/>
          </a:bodyPr>
          <a:lstStyle/>
          <a:p>
            <a:pPr marL="341313" indent="-341313">
              <a:buClr>
                <a:schemeClr val="bg1"/>
              </a:buClr>
            </a:pPr>
            <a:r>
              <a:rPr lang="en-US" sz="2000" dirty="0">
                <a:solidFill>
                  <a:srgbClr val="FFFFFF"/>
                </a:solidFill>
              </a:rPr>
              <a:t>Levels of PM</a:t>
            </a:r>
            <a:r>
              <a:rPr lang="en-US" sz="2000" baseline="-25000" dirty="0">
                <a:solidFill>
                  <a:srgbClr val="FFFFFF"/>
                </a:solidFill>
              </a:rPr>
              <a:t>2.5</a:t>
            </a:r>
            <a:r>
              <a:rPr lang="en-US" sz="2000" dirty="0">
                <a:solidFill>
                  <a:srgbClr val="FFFFFF"/>
                </a:solidFill>
              </a:rPr>
              <a:t> comparable between background site and sites near APO operations</a:t>
            </a:r>
          </a:p>
          <a:p>
            <a:pPr marL="341313" indent="-341313">
              <a:buClr>
                <a:schemeClr val="bg1"/>
              </a:buClr>
            </a:pPr>
            <a:r>
              <a:rPr lang="en-US" sz="2000" dirty="0">
                <a:solidFill>
                  <a:srgbClr val="FFFFFF"/>
                </a:solidFill>
              </a:rPr>
              <a:t>Measured concentrations were compared to the level of the 24-hr PM</a:t>
            </a:r>
            <a:r>
              <a:rPr lang="en-US" sz="2000" baseline="-25000" dirty="0">
                <a:solidFill>
                  <a:srgbClr val="FFFFFF"/>
                </a:solidFill>
              </a:rPr>
              <a:t>2.5</a:t>
            </a:r>
            <a:r>
              <a:rPr lang="en-US" sz="2000" dirty="0">
                <a:solidFill>
                  <a:srgbClr val="FFFFFF"/>
                </a:solidFill>
              </a:rPr>
              <a:t> NAAQS (comparison provided for context only)</a:t>
            </a:r>
          </a:p>
          <a:p>
            <a:pPr marL="573088" lvl="1" indent="-373063">
              <a:buClr>
                <a:schemeClr val="bg1"/>
              </a:buClr>
              <a:buFont typeface="Wingdings" panose="05000000000000000000" pitchFamily="2" charset="2"/>
              <a:buChar char="Ø"/>
            </a:pPr>
            <a:r>
              <a:rPr lang="en-US" dirty="0">
                <a:solidFill>
                  <a:srgbClr val="FFFFFF"/>
                </a:solidFill>
              </a:rPr>
              <a:t>Only days higher than the NAAQS corresponded to Saharan dust events and occurred at all monitoring sites</a:t>
            </a:r>
          </a:p>
        </p:txBody>
      </p:sp>
      <p:sp>
        <p:nvSpPr>
          <p:cNvPr id="18" name="Rectangle 17">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Footer Placeholder 2">
            <a:extLst>
              <a:ext uri="{FF2B5EF4-FFF2-40B4-BE49-F238E27FC236}">
                <a16:creationId xmlns:a16="http://schemas.microsoft.com/office/drawing/2014/main" id="{13A57EC5-EBBE-DF74-88BF-4F6BCB92E693}"/>
              </a:ext>
            </a:extLst>
          </p:cNvPr>
          <p:cNvSpPr>
            <a:spLocks noGrp="1"/>
          </p:cNvSpPr>
          <p:nvPr>
            <p:ph type="ftr" sz="quarter" idx="11"/>
          </p:nvPr>
        </p:nvSpPr>
        <p:spPr>
          <a:xfrm>
            <a:off x="5714007" y="6426959"/>
            <a:ext cx="3757243" cy="365125"/>
          </a:xfrm>
        </p:spPr>
        <p:txBody>
          <a:bodyPr>
            <a:normAutofit/>
          </a:bodyPr>
          <a:lstStyle/>
          <a:p>
            <a:pPr algn="l">
              <a:spcAft>
                <a:spcPts val="600"/>
              </a:spcAft>
            </a:pPr>
            <a:r>
              <a:rPr lang="en-US" sz="1300" dirty="0">
                <a:solidFill>
                  <a:schemeClr val="tx1"/>
                </a:solidFill>
              </a:rPr>
              <a:t>TEXAS COMMISSION ON ENVIRONMENTAL QUALITY</a:t>
            </a:r>
          </a:p>
        </p:txBody>
      </p:sp>
      <p:sp>
        <p:nvSpPr>
          <p:cNvPr id="2" name="Slide Number Placeholder 1">
            <a:extLst>
              <a:ext uri="{FF2B5EF4-FFF2-40B4-BE49-F238E27FC236}">
                <a16:creationId xmlns:a16="http://schemas.microsoft.com/office/drawing/2014/main" id="{BB3E6245-F782-6BA4-F053-B2BEA200B6D5}"/>
              </a:ext>
            </a:extLst>
          </p:cNvPr>
          <p:cNvSpPr>
            <a:spLocks noGrp="1"/>
          </p:cNvSpPr>
          <p:nvPr>
            <p:ph type="sldNum" sz="quarter" idx="12"/>
          </p:nvPr>
        </p:nvSpPr>
        <p:spPr>
          <a:xfrm>
            <a:off x="9900458" y="6459785"/>
            <a:ext cx="1312025" cy="365125"/>
          </a:xfrm>
        </p:spPr>
        <p:txBody>
          <a:bodyPr>
            <a:normAutofit/>
          </a:bodyPr>
          <a:lstStyle/>
          <a:p>
            <a:pPr>
              <a:spcAft>
                <a:spcPts val="600"/>
              </a:spcAft>
            </a:pPr>
            <a:fld id="{E07A4437-AB01-4A7F-84BC-5720AED415E3}" type="slidenum">
              <a:rPr lang="en-US">
                <a:solidFill>
                  <a:schemeClr val="tx2"/>
                </a:solidFill>
              </a:rPr>
              <a:pPr>
                <a:spcAft>
                  <a:spcPts val="600"/>
                </a:spcAft>
              </a:pPr>
              <a:t>19</a:t>
            </a:fld>
            <a:endParaRPr lang="en-US">
              <a:solidFill>
                <a:schemeClr val="tx2"/>
              </a:solidFill>
            </a:endParaRPr>
          </a:p>
        </p:txBody>
      </p:sp>
      <p:pic>
        <p:nvPicPr>
          <p:cNvPr id="15" name="Picture 14">
            <a:extLst>
              <a:ext uri="{FF2B5EF4-FFF2-40B4-BE49-F238E27FC236}">
                <a16:creationId xmlns:a16="http://schemas.microsoft.com/office/drawing/2014/main" id="{0FD5E9F1-F54D-539C-33C3-C90AB9B59946}"/>
              </a:ext>
            </a:extLst>
          </p:cNvPr>
          <p:cNvPicPr>
            <a:picLocks noChangeAspect="1"/>
          </p:cNvPicPr>
          <p:nvPr/>
        </p:nvPicPr>
        <p:blipFill>
          <a:blip r:embed="rId2"/>
          <a:stretch>
            <a:fillRect/>
          </a:stretch>
        </p:blipFill>
        <p:spPr>
          <a:xfrm>
            <a:off x="3812824" y="313981"/>
            <a:ext cx="8383430" cy="6075632"/>
          </a:xfrm>
          <a:prstGeom prst="rect">
            <a:avLst/>
          </a:prstGeom>
        </p:spPr>
      </p:pic>
    </p:spTree>
    <p:extLst>
      <p:ext uri="{BB962C8B-B14F-4D97-AF65-F5344CB8AC3E}">
        <p14:creationId xmlns:p14="http://schemas.microsoft.com/office/powerpoint/2010/main" val="651305136"/>
      </p:ext>
    </p:extLst>
  </p:cSld>
  <p:clrMapOvr>
    <a:masterClrMapping/>
  </p:clrMapOvr>
  <mc:AlternateContent xmlns:mc="http://schemas.openxmlformats.org/markup-compatibility/2006" xmlns:p14="http://schemas.microsoft.com/office/powerpoint/2010/main">
    <mc:Choice Requires="p14">
      <p:transition spd="slow" p14:dur="2000" advTm="103455"/>
    </mc:Choice>
    <mc:Fallback xmlns="">
      <p:transition spd="slow" advTm="103455"/>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C20E4FD-269F-80F7-EEBA-2C253A029E78}"/>
              </a:ext>
            </a:extLst>
          </p:cNvPr>
          <p:cNvSpPr>
            <a:spLocks noGrp="1"/>
          </p:cNvSpPr>
          <p:nvPr>
            <p:ph type="sldNum" sz="quarter" idx="12"/>
          </p:nvPr>
        </p:nvSpPr>
        <p:spPr/>
        <p:txBody>
          <a:bodyPr/>
          <a:lstStyle/>
          <a:p>
            <a:fld id="{E07A4437-AB01-4A7F-84BC-5720AED415E3}" type="slidenum">
              <a:rPr lang="en-US" smtClean="0"/>
              <a:pPr/>
              <a:t>2</a:t>
            </a:fld>
            <a:endParaRPr lang="en-US" dirty="0"/>
          </a:p>
        </p:txBody>
      </p:sp>
      <p:sp>
        <p:nvSpPr>
          <p:cNvPr id="3" name="Footer Placeholder 2">
            <a:extLst>
              <a:ext uri="{FF2B5EF4-FFF2-40B4-BE49-F238E27FC236}">
                <a16:creationId xmlns:a16="http://schemas.microsoft.com/office/drawing/2014/main" id="{6A6C922B-6EB4-25F2-3688-224AA4037F35}"/>
              </a:ext>
            </a:extLst>
          </p:cNvPr>
          <p:cNvSpPr>
            <a:spLocks noGrp="1"/>
          </p:cNvSpPr>
          <p:nvPr>
            <p:ph type="ftr" sz="quarter" idx="11"/>
          </p:nvPr>
        </p:nvSpPr>
        <p:spPr/>
        <p:txBody>
          <a:bodyPr/>
          <a:lstStyle/>
          <a:p>
            <a:r>
              <a:rPr lang="en-US"/>
              <a:t>TEXAS COMMISSION ON ENVIRONMENTAL QUALITY</a:t>
            </a:r>
            <a:endParaRPr lang="en-US" dirty="0"/>
          </a:p>
        </p:txBody>
      </p:sp>
      <p:sp>
        <p:nvSpPr>
          <p:cNvPr id="4" name="Title 3">
            <a:extLst>
              <a:ext uri="{FF2B5EF4-FFF2-40B4-BE49-F238E27FC236}">
                <a16:creationId xmlns:a16="http://schemas.microsoft.com/office/drawing/2014/main" id="{0A550BE8-C461-3882-6E1C-F7E701584AA1}"/>
              </a:ext>
            </a:extLst>
          </p:cNvPr>
          <p:cNvSpPr>
            <a:spLocks noGrp="1"/>
          </p:cNvSpPr>
          <p:nvPr>
            <p:ph type="title"/>
          </p:nvPr>
        </p:nvSpPr>
        <p:spPr/>
        <p:txBody>
          <a:bodyPr>
            <a:normAutofit/>
          </a:bodyPr>
          <a:lstStyle/>
          <a:p>
            <a:r>
              <a:rPr lang="en-US" dirty="0"/>
              <a:t>Outline</a:t>
            </a:r>
          </a:p>
        </p:txBody>
      </p:sp>
      <p:sp>
        <p:nvSpPr>
          <p:cNvPr id="5" name="Content Placeholder 4">
            <a:extLst>
              <a:ext uri="{FF2B5EF4-FFF2-40B4-BE49-F238E27FC236}">
                <a16:creationId xmlns:a16="http://schemas.microsoft.com/office/drawing/2014/main" id="{3A73500A-556A-7A6F-DCAA-A609FCED7431}"/>
              </a:ext>
            </a:extLst>
          </p:cNvPr>
          <p:cNvSpPr>
            <a:spLocks noGrp="1"/>
          </p:cNvSpPr>
          <p:nvPr>
            <p:ph idx="1"/>
          </p:nvPr>
        </p:nvSpPr>
        <p:spPr/>
        <p:txBody>
          <a:bodyPr>
            <a:normAutofit/>
          </a:bodyPr>
          <a:lstStyle/>
          <a:p>
            <a:r>
              <a:rPr lang="en-US" sz="2800" dirty="0"/>
              <a:t>PFAS remediation cleanup values and EPA drinking water values</a:t>
            </a:r>
          </a:p>
          <a:p>
            <a:endParaRPr lang="en-US" sz="2800" dirty="0"/>
          </a:p>
          <a:p>
            <a:r>
              <a:rPr lang="en-US" sz="2800" dirty="0"/>
              <a:t>PM and crystalline silica monitoring around aggregate production operations (APOs)</a:t>
            </a:r>
          </a:p>
          <a:p>
            <a:endParaRPr lang="en-US" sz="2800" dirty="0"/>
          </a:p>
          <a:p>
            <a:r>
              <a:rPr lang="en-US" sz="2800" dirty="0"/>
              <a:t>Short update on ethylene oxide cancer dose-response assessment</a:t>
            </a:r>
          </a:p>
        </p:txBody>
      </p:sp>
    </p:spTree>
    <p:extLst>
      <p:ext uri="{BB962C8B-B14F-4D97-AF65-F5344CB8AC3E}">
        <p14:creationId xmlns:p14="http://schemas.microsoft.com/office/powerpoint/2010/main" val="2432873789"/>
      </p:ext>
    </p:extLst>
  </p:cSld>
  <p:clrMapOvr>
    <a:masterClrMapping/>
  </p:clrMapOvr>
  <mc:AlternateContent xmlns:mc="http://schemas.openxmlformats.org/markup-compatibility/2006" xmlns:p14="http://schemas.microsoft.com/office/powerpoint/2010/main">
    <mc:Choice Requires="p14">
      <p:transition spd="slow" p14:dur="2000" advTm="29967"/>
    </mc:Choice>
    <mc:Fallback xmlns="">
      <p:transition spd="slow" advTm="29967"/>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3">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B2CD6D4A-1962-CFC8-8ADF-2FD337B7A608}"/>
              </a:ext>
            </a:extLst>
          </p:cNvPr>
          <p:cNvSpPr>
            <a:spLocks noGrp="1"/>
          </p:cNvSpPr>
          <p:nvPr>
            <p:ph type="title"/>
          </p:nvPr>
        </p:nvSpPr>
        <p:spPr>
          <a:xfrm>
            <a:off x="-26636" y="72935"/>
            <a:ext cx="3870089" cy="1666500"/>
          </a:xfrm>
        </p:spPr>
        <p:txBody>
          <a:bodyPr>
            <a:normAutofit fontScale="90000"/>
          </a:bodyPr>
          <a:lstStyle/>
          <a:p>
            <a:pPr algn="ctr"/>
            <a:r>
              <a:rPr lang="en-US" sz="3600" dirty="0">
                <a:solidFill>
                  <a:srgbClr val="FFFFFF"/>
                </a:solidFill>
              </a:rPr>
              <a:t>Crystalline silica is present at measurable levels at all sites</a:t>
            </a:r>
          </a:p>
        </p:txBody>
      </p:sp>
      <p:sp>
        <p:nvSpPr>
          <p:cNvPr id="18" name="Rectangle 17">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Footer Placeholder 2">
            <a:extLst>
              <a:ext uri="{FF2B5EF4-FFF2-40B4-BE49-F238E27FC236}">
                <a16:creationId xmlns:a16="http://schemas.microsoft.com/office/drawing/2014/main" id="{961F3CBC-E163-B1B6-27C2-A62671893ACE}"/>
              </a:ext>
            </a:extLst>
          </p:cNvPr>
          <p:cNvSpPr>
            <a:spLocks noGrp="1"/>
          </p:cNvSpPr>
          <p:nvPr>
            <p:ph type="ftr" sz="quarter" idx="11"/>
          </p:nvPr>
        </p:nvSpPr>
        <p:spPr>
          <a:xfrm>
            <a:off x="5509346" y="6480988"/>
            <a:ext cx="3757243" cy="365125"/>
          </a:xfrm>
        </p:spPr>
        <p:txBody>
          <a:bodyPr>
            <a:normAutofit/>
          </a:bodyPr>
          <a:lstStyle/>
          <a:p>
            <a:pPr algn="l">
              <a:spcAft>
                <a:spcPts val="600"/>
              </a:spcAft>
            </a:pPr>
            <a:r>
              <a:rPr lang="en-US" sz="1300" dirty="0">
                <a:solidFill>
                  <a:schemeClr val="tx1"/>
                </a:solidFill>
              </a:rPr>
              <a:t>TEXAS COMMISSION ON ENVIRONMENTAL QUALITY</a:t>
            </a:r>
          </a:p>
        </p:txBody>
      </p:sp>
      <p:sp>
        <p:nvSpPr>
          <p:cNvPr id="2" name="Slide Number Placeholder 1">
            <a:extLst>
              <a:ext uri="{FF2B5EF4-FFF2-40B4-BE49-F238E27FC236}">
                <a16:creationId xmlns:a16="http://schemas.microsoft.com/office/drawing/2014/main" id="{A7DFAAF1-FB9D-C99C-BCDD-AF0BF52C3F55}"/>
              </a:ext>
            </a:extLst>
          </p:cNvPr>
          <p:cNvSpPr>
            <a:spLocks noGrp="1"/>
          </p:cNvSpPr>
          <p:nvPr>
            <p:ph type="sldNum" sz="quarter" idx="12"/>
          </p:nvPr>
        </p:nvSpPr>
        <p:spPr>
          <a:xfrm>
            <a:off x="9900458" y="6459785"/>
            <a:ext cx="1312025" cy="365125"/>
          </a:xfrm>
        </p:spPr>
        <p:txBody>
          <a:bodyPr>
            <a:normAutofit/>
          </a:bodyPr>
          <a:lstStyle/>
          <a:p>
            <a:pPr>
              <a:spcAft>
                <a:spcPts val="600"/>
              </a:spcAft>
            </a:pPr>
            <a:fld id="{E07A4437-AB01-4A7F-84BC-5720AED415E3}" type="slidenum">
              <a:rPr lang="en-US">
                <a:solidFill>
                  <a:schemeClr val="tx2"/>
                </a:solidFill>
              </a:rPr>
              <a:pPr>
                <a:spcAft>
                  <a:spcPts val="600"/>
                </a:spcAft>
              </a:pPr>
              <a:t>20</a:t>
            </a:fld>
            <a:endParaRPr lang="en-US">
              <a:solidFill>
                <a:schemeClr val="tx2"/>
              </a:solidFill>
            </a:endParaRPr>
          </a:p>
        </p:txBody>
      </p:sp>
      <p:graphicFrame>
        <p:nvGraphicFramePr>
          <p:cNvPr id="7" name="Content Placeholder 1" descr="Content describing crystalline silica measured at all sites. Please see slide notes for details.">
            <a:extLst>
              <a:ext uri="{FF2B5EF4-FFF2-40B4-BE49-F238E27FC236}">
                <a16:creationId xmlns:a16="http://schemas.microsoft.com/office/drawing/2014/main" id="{A6878EF7-3ADC-BAA7-D1F7-D1C593AB8587}"/>
              </a:ext>
            </a:extLst>
          </p:cNvPr>
          <p:cNvGraphicFramePr>
            <a:graphicFrameLocks/>
          </p:cNvGraphicFramePr>
          <p:nvPr>
            <p:extLst>
              <p:ext uri="{D42A27DB-BD31-4B8C-83A1-F6EECF244321}">
                <p14:modId xmlns:p14="http://schemas.microsoft.com/office/powerpoint/2010/main" val="181326447"/>
              </p:ext>
            </p:extLst>
          </p:nvPr>
        </p:nvGraphicFramePr>
        <p:xfrm>
          <a:off x="157962" y="2286087"/>
          <a:ext cx="3419252" cy="43562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21" name="Content Placeholder 20">
            <a:extLst>
              <a:ext uri="{FF2B5EF4-FFF2-40B4-BE49-F238E27FC236}">
                <a16:creationId xmlns:a16="http://schemas.microsoft.com/office/drawing/2014/main" id="{B0125597-3EDC-F681-2864-B644293C69AF}"/>
              </a:ext>
            </a:extLst>
          </p:cNvPr>
          <p:cNvPicPr>
            <a:picLocks noGrp="1" noChangeAspect="1"/>
          </p:cNvPicPr>
          <p:nvPr>
            <p:ph idx="1"/>
          </p:nvPr>
        </p:nvPicPr>
        <p:blipFill>
          <a:blip r:embed="rId7"/>
          <a:stretch>
            <a:fillRect/>
          </a:stretch>
        </p:blipFill>
        <p:spPr>
          <a:xfrm>
            <a:off x="3722039" y="324525"/>
            <a:ext cx="8464276" cy="6135260"/>
          </a:xfrm>
          <a:prstGeom prst="rect">
            <a:avLst/>
          </a:prstGeom>
        </p:spPr>
      </p:pic>
    </p:spTree>
    <p:extLst>
      <p:ext uri="{BB962C8B-B14F-4D97-AF65-F5344CB8AC3E}">
        <p14:creationId xmlns:p14="http://schemas.microsoft.com/office/powerpoint/2010/main" val="1679926582"/>
      </p:ext>
    </p:extLst>
  </p:cSld>
  <p:clrMapOvr>
    <a:masterClrMapping/>
  </p:clrMapOvr>
  <mc:AlternateContent xmlns:mc="http://schemas.openxmlformats.org/markup-compatibility/2006" xmlns:p14="http://schemas.microsoft.com/office/powerpoint/2010/main">
    <mc:Choice Requires="p14">
      <p:transition spd="slow" p14:dur="2000" advTm="70551"/>
    </mc:Choice>
    <mc:Fallback xmlns="">
      <p:transition spd="slow" advTm="70551"/>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3DDBCF-BE46-6BE5-7FBF-B450822C10BF}"/>
              </a:ext>
            </a:extLst>
          </p:cNvPr>
          <p:cNvSpPr>
            <a:spLocks noGrp="1"/>
          </p:cNvSpPr>
          <p:nvPr>
            <p:ph type="sldNum" sz="quarter" idx="12"/>
          </p:nvPr>
        </p:nvSpPr>
        <p:spPr/>
        <p:txBody>
          <a:bodyPr/>
          <a:lstStyle/>
          <a:p>
            <a:fld id="{E07A4437-AB01-4A7F-84BC-5720AED415E3}" type="slidenum">
              <a:rPr lang="en-US" smtClean="0"/>
              <a:pPr/>
              <a:t>21</a:t>
            </a:fld>
            <a:endParaRPr lang="en-US" dirty="0"/>
          </a:p>
        </p:txBody>
      </p:sp>
      <p:sp>
        <p:nvSpPr>
          <p:cNvPr id="3" name="Footer Placeholder 2">
            <a:extLst>
              <a:ext uri="{FF2B5EF4-FFF2-40B4-BE49-F238E27FC236}">
                <a16:creationId xmlns:a16="http://schemas.microsoft.com/office/drawing/2014/main" id="{3AC0BF57-989C-0ECD-194A-0B13D6F66A0F}"/>
              </a:ext>
            </a:extLst>
          </p:cNvPr>
          <p:cNvSpPr>
            <a:spLocks noGrp="1"/>
          </p:cNvSpPr>
          <p:nvPr>
            <p:ph type="ftr" sz="quarter" idx="11"/>
          </p:nvPr>
        </p:nvSpPr>
        <p:spPr/>
        <p:txBody>
          <a:bodyPr/>
          <a:lstStyle/>
          <a:p>
            <a:r>
              <a:rPr lang="en-US"/>
              <a:t>TEXAS COMMISSION ON ENVIRONMENTAL QUALITY</a:t>
            </a:r>
            <a:endParaRPr lang="en-US" dirty="0"/>
          </a:p>
        </p:txBody>
      </p:sp>
      <p:sp>
        <p:nvSpPr>
          <p:cNvPr id="4" name="Title 3">
            <a:extLst>
              <a:ext uri="{FF2B5EF4-FFF2-40B4-BE49-F238E27FC236}">
                <a16:creationId xmlns:a16="http://schemas.microsoft.com/office/drawing/2014/main" id="{17507503-43D7-8AA7-0F72-9075716A3A37}"/>
              </a:ext>
            </a:extLst>
          </p:cNvPr>
          <p:cNvSpPr>
            <a:spLocks noGrp="1"/>
          </p:cNvSpPr>
          <p:nvPr>
            <p:ph type="title"/>
          </p:nvPr>
        </p:nvSpPr>
        <p:spPr/>
        <p:txBody>
          <a:bodyPr/>
          <a:lstStyle/>
          <a:p>
            <a:r>
              <a:rPr lang="en-US" dirty="0"/>
              <a:t>Next Steps</a:t>
            </a:r>
          </a:p>
        </p:txBody>
      </p:sp>
      <p:sp>
        <p:nvSpPr>
          <p:cNvPr id="5" name="Content Placeholder 4">
            <a:extLst>
              <a:ext uri="{FF2B5EF4-FFF2-40B4-BE49-F238E27FC236}">
                <a16:creationId xmlns:a16="http://schemas.microsoft.com/office/drawing/2014/main" id="{9B462B98-C876-DF98-5D3A-5E8F6468C2F6}"/>
              </a:ext>
            </a:extLst>
          </p:cNvPr>
          <p:cNvSpPr>
            <a:spLocks noGrp="1"/>
          </p:cNvSpPr>
          <p:nvPr>
            <p:ph idx="1"/>
          </p:nvPr>
        </p:nvSpPr>
        <p:spPr/>
        <p:txBody>
          <a:bodyPr>
            <a:normAutofit/>
          </a:bodyPr>
          <a:lstStyle/>
          <a:p>
            <a:r>
              <a:rPr lang="en-US" dirty="0"/>
              <a:t>One year of monitoring was finished in mid-July</a:t>
            </a:r>
          </a:p>
          <a:p>
            <a:r>
              <a:rPr lang="en-US" dirty="0"/>
              <a:t>Final data should be available approximately end of August </a:t>
            </a:r>
          </a:p>
          <a:p>
            <a:r>
              <a:rPr lang="en-US" dirty="0"/>
              <a:t>Upon final data evaluation and assessment of long-term trends, a final report will be completed</a:t>
            </a:r>
          </a:p>
          <a:p>
            <a:endParaRPr lang="en-US" dirty="0"/>
          </a:p>
          <a:p>
            <a:r>
              <a:rPr lang="en-US" dirty="0"/>
              <a:t>Interim report (data through end of October 2022): Ambient Monitoring of Particulates, Including Crystalline Silica, Near APO Facilities, Interim Report </a:t>
            </a:r>
          </a:p>
          <a:p>
            <a:pPr lvl="1"/>
            <a:r>
              <a:rPr lang="en-US" dirty="0">
                <a:hlinkClick r:id="rId2"/>
              </a:rPr>
              <a:t>https://www.tceq.texas.gov/downloads/toxicology/research-projects/interimapo.pdf</a:t>
            </a:r>
            <a:r>
              <a:rPr lang="en-US" dirty="0"/>
              <a:t> </a:t>
            </a:r>
          </a:p>
          <a:p>
            <a:pPr marL="0" indent="0">
              <a:buNone/>
            </a:pPr>
            <a:endParaRPr lang="en-US" dirty="0"/>
          </a:p>
        </p:txBody>
      </p:sp>
    </p:spTree>
    <p:extLst>
      <p:ext uri="{BB962C8B-B14F-4D97-AF65-F5344CB8AC3E}">
        <p14:creationId xmlns:p14="http://schemas.microsoft.com/office/powerpoint/2010/main" val="854668758"/>
      </p:ext>
    </p:extLst>
  </p:cSld>
  <p:clrMapOvr>
    <a:masterClrMapping/>
  </p:clrMapOvr>
  <mc:AlternateContent xmlns:mc="http://schemas.openxmlformats.org/markup-compatibility/2006" xmlns:p14="http://schemas.microsoft.com/office/powerpoint/2010/main">
    <mc:Choice Requires="p14">
      <p:transition spd="slow" p14:dur="2000" advTm="39615"/>
    </mc:Choice>
    <mc:Fallback xmlns="">
      <p:transition spd="slow" advTm="39615"/>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7" name="Picture 6" descr="A black and red molecule&#10;&#10;Description automatically generated">
            <a:extLst>
              <a:ext uri="{FF2B5EF4-FFF2-40B4-BE49-F238E27FC236}">
                <a16:creationId xmlns:a16="http://schemas.microsoft.com/office/drawing/2014/main" id="{4F6B2523-FD16-E159-9EFF-99DC26718B38}"/>
              </a:ext>
            </a:extLst>
          </p:cNvPr>
          <p:cNvPicPr>
            <a:picLocks noChangeAspect="1"/>
          </p:cNvPicPr>
          <p:nvPr/>
        </p:nvPicPr>
        <p:blipFill rotWithShape="1">
          <a:blip r:embed="rId2">
            <a:duotone>
              <a:prstClr val="black"/>
              <a:schemeClr val="tx2">
                <a:tint val="45000"/>
                <a:satMod val="400000"/>
              </a:schemeClr>
            </a:duotone>
            <a:alphaModFix amt="40000"/>
          </a:blip>
          <a:srcRect t="13730" b="16611"/>
          <a:stretch/>
        </p:blipFill>
        <p:spPr>
          <a:xfrm>
            <a:off x="20" y="10"/>
            <a:ext cx="12191980" cy="6857991"/>
          </a:xfrm>
          <a:prstGeom prst="rect">
            <a:avLst/>
          </a:prstGeom>
        </p:spPr>
      </p:pic>
      <p:sp>
        <p:nvSpPr>
          <p:cNvPr id="2" name="Title 1">
            <a:extLst>
              <a:ext uri="{FF2B5EF4-FFF2-40B4-BE49-F238E27FC236}">
                <a16:creationId xmlns:a16="http://schemas.microsoft.com/office/drawing/2014/main" id="{DEA1AEE8-1588-893A-A916-E65641D5174A}"/>
              </a:ext>
            </a:extLst>
          </p:cNvPr>
          <p:cNvSpPr>
            <a:spLocks noGrp="1"/>
          </p:cNvSpPr>
          <p:nvPr>
            <p:ph type="title"/>
          </p:nvPr>
        </p:nvSpPr>
        <p:spPr>
          <a:xfrm>
            <a:off x="1097280" y="758952"/>
            <a:ext cx="10058400" cy="3566160"/>
          </a:xfrm>
        </p:spPr>
        <p:txBody>
          <a:bodyPr vert="horz" lIns="91440" tIns="45720" rIns="91440" bIns="45720" rtlCol="0" anchor="b">
            <a:normAutofit/>
          </a:bodyPr>
          <a:lstStyle/>
          <a:p>
            <a:r>
              <a:rPr lang="en-US" dirty="0"/>
              <a:t>Short Update: Ethylene Oxide</a:t>
            </a:r>
          </a:p>
        </p:txBody>
      </p:sp>
      <p:sp>
        <p:nvSpPr>
          <p:cNvPr id="3" name="Text Placeholder 2">
            <a:extLst>
              <a:ext uri="{FF2B5EF4-FFF2-40B4-BE49-F238E27FC236}">
                <a16:creationId xmlns:a16="http://schemas.microsoft.com/office/drawing/2014/main" id="{9D58AEB3-C06A-3F67-6522-E7454632671D}"/>
              </a:ext>
            </a:extLst>
          </p:cNvPr>
          <p:cNvSpPr>
            <a:spLocks noGrp="1"/>
          </p:cNvSpPr>
          <p:nvPr>
            <p:ph type="body" idx="1"/>
          </p:nvPr>
        </p:nvSpPr>
        <p:spPr>
          <a:xfrm>
            <a:off x="1100051" y="4455621"/>
            <a:ext cx="10058400" cy="1143000"/>
          </a:xfrm>
        </p:spPr>
        <p:txBody>
          <a:bodyPr vert="horz" lIns="91440" tIns="45720" rIns="91440" bIns="45720" rtlCol="0">
            <a:normAutofit/>
          </a:bodyPr>
          <a:lstStyle/>
          <a:p>
            <a:endParaRPr lang="en-US" cap="all"/>
          </a:p>
        </p:txBody>
      </p:sp>
      <p:cxnSp>
        <p:nvCxnSpPr>
          <p:cNvPr id="18" name="Straight Connector 17">
            <a:extLst>
              <a:ext uri="{FF2B5EF4-FFF2-40B4-BE49-F238E27FC236}">
                <a16:creationId xmlns:a16="http://schemas.microsoft.com/office/drawing/2014/main" id="{0268177E-1445-4DCF-955D-1CAE9B76F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20" name="Rectangle 19">
            <a:extLst>
              <a:ext uri="{FF2B5EF4-FFF2-40B4-BE49-F238E27FC236}">
                <a16:creationId xmlns:a16="http://schemas.microsoft.com/office/drawing/2014/main" id="{85D52B88-A4AE-4B06-AEFC-8E492B903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Rectangle 21">
            <a:extLst>
              <a:ext uri="{FF2B5EF4-FFF2-40B4-BE49-F238E27FC236}">
                <a16:creationId xmlns:a16="http://schemas.microsoft.com/office/drawing/2014/main" id="{CFD6FA94-0FE6-4CC5-BC1A-1F4780CDA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Footer Placeholder 3">
            <a:extLst>
              <a:ext uri="{FF2B5EF4-FFF2-40B4-BE49-F238E27FC236}">
                <a16:creationId xmlns:a16="http://schemas.microsoft.com/office/drawing/2014/main" id="{B080E51E-70F1-5E7C-F39D-A2D0273032EC}"/>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TEXAS COMMISSION ON ENVIRONMENTAL QUALITY</a:t>
            </a:r>
          </a:p>
        </p:txBody>
      </p:sp>
      <p:sp>
        <p:nvSpPr>
          <p:cNvPr id="5" name="Slide Number Placeholder 4">
            <a:extLst>
              <a:ext uri="{FF2B5EF4-FFF2-40B4-BE49-F238E27FC236}">
                <a16:creationId xmlns:a16="http://schemas.microsoft.com/office/drawing/2014/main" id="{1FB8E46E-0F5A-5AE5-C6D9-6C6355B86D86}"/>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E07A4437-AB01-4A7F-84BC-5720AED415E3}" type="slidenum">
              <a:rPr lang="en-US" sz="1050" smtClean="0"/>
              <a:pPr defTabSz="914400">
                <a:spcAft>
                  <a:spcPts val="600"/>
                </a:spcAft>
              </a:pPr>
              <a:t>22</a:t>
            </a:fld>
            <a:endParaRPr lang="en-US" sz="1050"/>
          </a:p>
        </p:txBody>
      </p:sp>
    </p:spTree>
    <p:extLst>
      <p:ext uri="{BB962C8B-B14F-4D97-AF65-F5344CB8AC3E}">
        <p14:creationId xmlns:p14="http://schemas.microsoft.com/office/powerpoint/2010/main" val="3805336914"/>
      </p:ext>
    </p:extLst>
  </p:cSld>
  <p:clrMapOvr>
    <a:overrideClrMapping bg1="dk1" tx1="lt1" bg2="dk2" tx2="lt2" accent1="accent1" accent2="accent2" accent3="accent3" accent4="accent4" accent5="accent5" accent6="accent6" hlink="hlink" folHlink="folHlink"/>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D812E793-42A0-6D2B-AA8F-DA75148BAD82}"/>
              </a:ext>
            </a:extLst>
          </p:cNvPr>
          <p:cNvSpPr>
            <a:spLocks noGrp="1"/>
          </p:cNvSpPr>
          <p:nvPr>
            <p:ph type="title"/>
          </p:nvPr>
        </p:nvSpPr>
        <p:spPr>
          <a:xfrm>
            <a:off x="361963" y="279276"/>
            <a:ext cx="10058400" cy="968440"/>
          </a:xfrm>
        </p:spPr>
        <p:txBody>
          <a:bodyPr>
            <a:normAutofit/>
          </a:bodyPr>
          <a:lstStyle/>
          <a:p>
            <a:r>
              <a:rPr lang="en-US" sz="4800"/>
              <a:t>Ethylene Oxide (EtO) Regulations</a:t>
            </a:r>
            <a:endParaRPr lang="en-US" sz="4800" dirty="0"/>
          </a:p>
        </p:txBody>
      </p:sp>
      <p:pic>
        <p:nvPicPr>
          <p:cNvPr id="2" name="Graphic 1" descr="Stethoscope">
            <a:extLst>
              <a:ext uri="{FF2B5EF4-FFF2-40B4-BE49-F238E27FC236}">
                <a16:creationId xmlns:a16="http://schemas.microsoft.com/office/drawing/2014/main" id="{41B407D3-35E3-EAF7-BB51-5568167686B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881501"/>
            <a:ext cx="3094997" cy="3094997"/>
          </a:xfrm>
          <a:prstGeom prst="rect">
            <a:avLst/>
          </a:prstGeom>
        </p:spPr>
      </p:pic>
      <p:sp>
        <p:nvSpPr>
          <p:cNvPr id="7" name="Content Placeholder 6">
            <a:extLst>
              <a:ext uri="{FF2B5EF4-FFF2-40B4-BE49-F238E27FC236}">
                <a16:creationId xmlns:a16="http://schemas.microsoft.com/office/drawing/2014/main" id="{5A47C83A-6E99-FD23-63C9-AD9A4A8665BD}"/>
              </a:ext>
            </a:extLst>
          </p:cNvPr>
          <p:cNvSpPr>
            <a:spLocks noGrp="1"/>
          </p:cNvSpPr>
          <p:nvPr>
            <p:ph idx="1"/>
          </p:nvPr>
        </p:nvSpPr>
        <p:spPr>
          <a:xfrm>
            <a:off x="2937165" y="2059657"/>
            <a:ext cx="8959272" cy="4100997"/>
          </a:xfrm>
        </p:spPr>
        <p:txBody>
          <a:bodyPr>
            <a:normAutofit/>
          </a:bodyPr>
          <a:lstStyle/>
          <a:p>
            <a:r>
              <a:rPr lang="en-US" sz="2200" dirty="0" err="1"/>
              <a:t>EtO</a:t>
            </a:r>
            <a:r>
              <a:rPr lang="en-US" sz="2200" dirty="0"/>
              <a:t> is a chemical that is used as an intermediate in industrial processes, and is used to sterilize ½ of all sterile medical devices in the US (&gt; 20 billion devices per year)</a:t>
            </a:r>
          </a:p>
          <a:p>
            <a:r>
              <a:rPr lang="en-US" sz="2200" dirty="0" err="1"/>
              <a:t>EtO</a:t>
            </a:r>
            <a:r>
              <a:rPr lang="en-US" sz="2200" dirty="0"/>
              <a:t> has been the subject of various rule-makings in the last several years:</a:t>
            </a:r>
          </a:p>
          <a:p>
            <a:pPr lvl="1"/>
            <a:r>
              <a:rPr lang="en-US" dirty="0"/>
              <a:t>National Emission Standards for Hazardous Air Pollutants (NESHAPs): Miscellaneous Organic Chemical Manufacturing (MON) – finalized Dec. 2022</a:t>
            </a:r>
          </a:p>
          <a:p>
            <a:pPr lvl="1"/>
            <a:r>
              <a:rPr lang="en-US" dirty="0"/>
              <a:t>Hazardous Organic Chemicals NESHAPs (HON) for the Synthetic Organic Chemical Manufacturing Industry (SOCMI) Source Category – proposed Mar. 2023</a:t>
            </a:r>
          </a:p>
          <a:p>
            <a:pPr lvl="1"/>
            <a:r>
              <a:rPr lang="en-US" dirty="0"/>
              <a:t>NESHAPs: </a:t>
            </a:r>
            <a:r>
              <a:rPr lang="en-US" dirty="0" err="1"/>
              <a:t>EtO</a:t>
            </a:r>
            <a:r>
              <a:rPr lang="en-US" dirty="0"/>
              <a:t> Emissions Standards for Sterilization Facilities – proposed Mar. 2023</a:t>
            </a:r>
          </a:p>
          <a:p>
            <a:pPr lvl="1"/>
            <a:r>
              <a:rPr lang="en-US" dirty="0"/>
              <a:t>Pesticide Registration Review; Proposed Interim Decision and Draft Risk Assessment Addendum for </a:t>
            </a:r>
            <a:r>
              <a:rPr lang="en-US" dirty="0" err="1"/>
              <a:t>EtO</a:t>
            </a:r>
            <a:r>
              <a:rPr lang="en-US" dirty="0"/>
              <a:t> – Mar. 2023</a:t>
            </a:r>
          </a:p>
          <a:p>
            <a:pPr lvl="1"/>
            <a:endParaRPr lang="en-US" sz="2400" dirty="0"/>
          </a:p>
        </p:txBody>
      </p:sp>
      <p:sp>
        <p:nvSpPr>
          <p:cNvPr id="4" name="Footer Placeholder 3">
            <a:extLst>
              <a:ext uri="{FF2B5EF4-FFF2-40B4-BE49-F238E27FC236}">
                <a16:creationId xmlns:a16="http://schemas.microsoft.com/office/drawing/2014/main" id="{D93E33EA-BA66-A0F8-C78E-993C199FF37E}"/>
              </a:ext>
            </a:extLst>
          </p:cNvPr>
          <p:cNvSpPr>
            <a:spLocks noGrp="1"/>
          </p:cNvSpPr>
          <p:nvPr>
            <p:ph type="ftr" sz="quarter" idx="11"/>
          </p:nvPr>
        </p:nvSpPr>
        <p:spPr>
          <a:xfrm>
            <a:off x="3686185" y="6459785"/>
            <a:ext cx="4822804" cy="365125"/>
          </a:xfrm>
        </p:spPr>
        <p:txBody>
          <a:bodyPr>
            <a:normAutofit/>
          </a:bodyPr>
          <a:lstStyle/>
          <a:p>
            <a:pPr>
              <a:spcAft>
                <a:spcPts val="600"/>
              </a:spcAft>
            </a:pPr>
            <a:r>
              <a:rPr lang="en-US"/>
              <a:t>TEXAS COMMISSION ON ENVIRONMENTAL QUALITY</a:t>
            </a:r>
          </a:p>
        </p:txBody>
      </p:sp>
      <p:sp>
        <p:nvSpPr>
          <p:cNvPr id="5" name="Slide Number Placeholder 4">
            <a:extLst>
              <a:ext uri="{FF2B5EF4-FFF2-40B4-BE49-F238E27FC236}">
                <a16:creationId xmlns:a16="http://schemas.microsoft.com/office/drawing/2014/main" id="{E0293A68-32A0-7094-2BE7-4150BB3CFA78}"/>
              </a:ext>
            </a:extLst>
          </p:cNvPr>
          <p:cNvSpPr>
            <a:spLocks noGrp="1"/>
          </p:cNvSpPr>
          <p:nvPr>
            <p:ph type="sldNum" sz="quarter" idx="12"/>
          </p:nvPr>
        </p:nvSpPr>
        <p:spPr>
          <a:xfrm>
            <a:off x="9900458" y="6459785"/>
            <a:ext cx="1312025" cy="365125"/>
          </a:xfrm>
        </p:spPr>
        <p:txBody>
          <a:bodyPr>
            <a:normAutofit/>
          </a:bodyPr>
          <a:lstStyle/>
          <a:p>
            <a:pPr>
              <a:spcAft>
                <a:spcPts val="600"/>
              </a:spcAft>
            </a:pPr>
            <a:fld id="{E07A4437-AB01-4A7F-84BC-5720AED415E3}" type="slidenum">
              <a:rPr lang="en-US" smtClean="0"/>
              <a:pPr>
                <a:spcAft>
                  <a:spcPts val="600"/>
                </a:spcAft>
              </a:pPr>
              <a:t>23</a:t>
            </a:fld>
            <a:endParaRPr lang="en-US"/>
          </a:p>
        </p:txBody>
      </p:sp>
      <p:pic>
        <p:nvPicPr>
          <p:cNvPr id="3" name="Picture 2">
            <a:extLst>
              <a:ext uri="{FF2B5EF4-FFF2-40B4-BE49-F238E27FC236}">
                <a16:creationId xmlns:a16="http://schemas.microsoft.com/office/drawing/2014/main" id="{451F025E-96EA-E27E-56F8-3016EDC7155F}"/>
              </a:ext>
            </a:extLst>
          </p:cNvPr>
          <p:cNvPicPr>
            <a:picLocks noChangeAspect="1"/>
          </p:cNvPicPr>
          <p:nvPr/>
        </p:nvPicPr>
        <p:blipFill>
          <a:blip r:embed="rId4"/>
          <a:stretch>
            <a:fillRect/>
          </a:stretch>
        </p:blipFill>
        <p:spPr>
          <a:xfrm>
            <a:off x="9164226" y="33090"/>
            <a:ext cx="2512274" cy="2026568"/>
          </a:xfrm>
          <a:prstGeom prst="rect">
            <a:avLst/>
          </a:prstGeom>
        </p:spPr>
      </p:pic>
    </p:spTree>
    <p:extLst>
      <p:ext uri="{BB962C8B-B14F-4D97-AF65-F5344CB8AC3E}">
        <p14:creationId xmlns:p14="http://schemas.microsoft.com/office/powerpoint/2010/main" val="1394441449"/>
      </p:ext>
    </p:extLst>
  </p:cSld>
  <p:clrMapOvr>
    <a:masterClrMapping/>
  </p:clrMapOvr>
  <mc:AlternateContent xmlns:mc="http://schemas.openxmlformats.org/markup-compatibility/2006" xmlns:p14="http://schemas.microsoft.com/office/powerpoint/2010/main">
    <mc:Choice Requires="p14">
      <p:transition spd="slow" p14:dur="2000" advTm="62616"/>
    </mc:Choice>
    <mc:Fallback xmlns="">
      <p:transition spd="slow" advTm="62616"/>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E0293A68-32A0-7094-2BE7-4150BB3CFA78}"/>
              </a:ext>
            </a:extLst>
          </p:cNvPr>
          <p:cNvSpPr>
            <a:spLocks noGrp="1"/>
          </p:cNvSpPr>
          <p:nvPr>
            <p:ph type="sldNum" sz="quarter" idx="12"/>
          </p:nvPr>
        </p:nvSpPr>
        <p:spPr/>
        <p:txBody>
          <a:bodyPr/>
          <a:lstStyle/>
          <a:p>
            <a:fld id="{E07A4437-AB01-4A7F-84BC-5720AED415E3}" type="slidenum">
              <a:rPr lang="en-US" smtClean="0"/>
              <a:pPr/>
              <a:t>24</a:t>
            </a:fld>
            <a:endParaRPr lang="en-US" dirty="0"/>
          </a:p>
        </p:txBody>
      </p:sp>
      <p:sp>
        <p:nvSpPr>
          <p:cNvPr id="4" name="Footer Placeholder 3">
            <a:extLst>
              <a:ext uri="{FF2B5EF4-FFF2-40B4-BE49-F238E27FC236}">
                <a16:creationId xmlns:a16="http://schemas.microsoft.com/office/drawing/2014/main" id="{D93E33EA-BA66-A0F8-C78E-993C199FF37E}"/>
              </a:ext>
            </a:extLst>
          </p:cNvPr>
          <p:cNvSpPr>
            <a:spLocks noGrp="1"/>
          </p:cNvSpPr>
          <p:nvPr>
            <p:ph type="ftr" sz="quarter" idx="11"/>
          </p:nvPr>
        </p:nvSpPr>
        <p:spPr/>
        <p:txBody>
          <a:bodyPr/>
          <a:lstStyle/>
          <a:p>
            <a:r>
              <a:rPr lang="en-US"/>
              <a:t>TEXAS COMMISSION ON ENVIRONMENTAL QUALITY</a:t>
            </a:r>
            <a:endParaRPr lang="en-US" dirty="0"/>
          </a:p>
        </p:txBody>
      </p:sp>
      <p:sp>
        <p:nvSpPr>
          <p:cNvPr id="6" name="Title 5">
            <a:extLst>
              <a:ext uri="{FF2B5EF4-FFF2-40B4-BE49-F238E27FC236}">
                <a16:creationId xmlns:a16="http://schemas.microsoft.com/office/drawing/2014/main" id="{D812E793-42A0-6D2B-AA8F-DA75148BAD82}"/>
              </a:ext>
            </a:extLst>
          </p:cNvPr>
          <p:cNvSpPr>
            <a:spLocks noGrp="1"/>
          </p:cNvSpPr>
          <p:nvPr>
            <p:ph type="title"/>
          </p:nvPr>
        </p:nvSpPr>
        <p:spPr>
          <a:xfrm>
            <a:off x="1097280" y="0"/>
            <a:ext cx="10714412" cy="868136"/>
          </a:xfrm>
        </p:spPr>
        <p:txBody>
          <a:bodyPr>
            <a:normAutofit/>
          </a:bodyPr>
          <a:lstStyle/>
          <a:p>
            <a:r>
              <a:rPr lang="en-US" sz="3700" dirty="0"/>
              <a:t>Ethylene Oxide Cancer Dose-Response Assessment</a:t>
            </a:r>
          </a:p>
        </p:txBody>
      </p:sp>
      <p:sp>
        <p:nvSpPr>
          <p:cNvPr id="7" name="Content Placeholder 6">
            <a:extLst>
              <a:ext uri="{FF2B5EF4-FFF2-40B4-BE49-F238E27FC236}">
                <a16:creationId xmlns:a16="http://schemas.microsoft.com/office/drawing/2014/main" id="{5A47C83A-6E99-FD23-63C9-AD9A4A8665BD}"/>
              </a:ext>
            </a:extLst>
          </p:cNvPr>
          <p:cNvSpPr>
            <a:spLocks noGrp="1"/>
          </p:cNvSpPr>
          <p:nvPr>
            <p:ph idx="1"/>
          </p:nvPr>
        </p:nvSpPr>
        <p:spPr>
          <a:xfrm>
            <a:off x="577273" y="1139638"/>
            <a:ext cx="11037454" cy="5320146"/>
          </a:xfrm>
        </p:spPr>
        <p:txBody>
          <a:bodyPr>
            <a:normAutofit/>
          </a:bodyPr>
          <a:lstStyle/>
          <a:p>
            <a:r>
              <a:rPr lang="en-US" dirty="0"/>
              <a:t>Cancer risk attributed to </a:t>
            </a:r>
            <a:r>
              <a:rPr lang="en-US" dirty="0" err="1"/>
              <a:t>EtO</a:t>
            </a:r>
            <a:r>
              <a:rPr lang="en-US" dirty="0"/>
              <a:t> in these rulemakings is based on EPA’s 2016 Integrated Risk Information System (IRIS) cancer dose-response assessment</a:t>
            </a:r>
          </a:p>
          <a:p>
            <a:pPr lvl="1"/>
            <a:r>
              <a:rPr lang="en-US" dirty="0"/>
              <a:t>Estimated 1 in 100,000 excess cancer risk associated with lifetime exposure to </a:t>
            </a:r>
            <a:r>
              <a:rPr lang="en-US" b="1" dirty="0"/>
              <a:t>1 ppt </a:t>
            </a:r>
            <a:r>
              <a:rPr lang="en-US" dirty="0" err="1"/>
              <a:t>EtO</a:t>
            </a:r>
            <a:r>
              <a:rPr lang="en-US" dirty="0"/>
              <a:t> </a:t>
            </a:r>
          </a:p>
          <a:p>
            <a:r>
              <a:rPr lang="en-US" dirty="0"/>
              <a:t>TCEQ completed an </a:t>
            </a:r>
            <a:r>
              <a:rPr lang="en-US" dirty="0" err="1"/>
              <a:t>EtO</a:t>
            </a:r>
            <a:r>
              <a:rPr lang="en-US" dirty="0"/>
              <a:t> cancer dose-response assessment in 2020 for use in Texas air permitting and air monitoring programs, </a:t>
            </a:r>
            <a:r>
              <a:rPr lang="en-US" dirty="0">
                <a:sym typeface="Wingdings" panose="05000000000000000000" pitchFamily="2" charset="2"/>
              </a:rPr>
              <a:t>came to very different risk conclusions than EPA’s assessment</a:t>
            </a:r>
          </a:p>
          <a:p>
            <a:pPr lvl="1"/>
            <a:r>
              <a:rPr lang="en-US" dirty="0"/>
              <a:t>Estimated 1 in 100,000 excess cancer risk associated with lifetime exposure to </a:t>
            </a:r>
            <a:r>
              <a:rPr lang="en-US" b="1" dirty="0"/>
              <a:t>2.4 ppb </a:t>
            </a:r>
            <a:r>
              <a:rPr lang="en-US" dirty="0" err="1"/>
              <a:t>EtO</a:t>
            </a:r>
            <a:r>
              <a:rPr lang="en-US" dirty="0"/>
              <a:t> </a:t>
            </a:r>
          </a:p>
          <a:p>
            <a:r>
              <a:rPr lang="en-US" dirty="0"/>
              <a:t>To ensure that the best available science is being used by TCEQ and Texas, TCEQ is contracting with the National Academies of Sciences, Engineering, and Medicine (NASEM) to conduct a peer review of the TCEQ’s </a:t>
            </a:r>
            <a:r>
              <a:rPr lang="en-US" dirty="0" err="1"/>
              <a:t>EtO</a:t>
            </a:r>
            <a:r>
              <a:rPr lang="en-US" dirty="0"/>
              <a:t> assessment</a:t>
            </a:r>
          </a:p>
          <a:p>
            <a:pPr lvl="1"/>
            <a:r>
              <a:rPr lang="en-US" dirty="0"/>
              <a:t>Anticipate completion of the review in approximately 18 months</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410993619"/>
      </p:ext>
    </p:extLst>
  </p:cSld>
  <p:clrMapOvr>
    <a:masterClrMapping/>
  </p:clrMapOvr>
  <mc:AlternateContent xmlns:mc="http://schemas.openxmlformats.org/markup-compatibility/2006" xmlns:p14="http://schemas.microsoft.com/office/powerpoint/2010/main">
    <mc:Choice Requires="p14">
      <p:transition spd="slow" p14:dur="2000" advTm="108158"/>
    </mc:Choice>
    <mc:Fallback xmlns="">
      <p:transition spd="slow" advTm="108158"/>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9341035-BB18-1A85-A612-1FAE7F6F4105}"/>
              </a:ext>
            </a:extLst>
          </p:cNvPr>
          <p:cNvSpPr>
            <a:spLocks noGrp="1"/>
          </p:cNvSpPr>
          <p:nvPr>
            <p:ph type="sldNum" sz="quarter" idx="12"/>
          </p:nvPr>
        </p:nvSpPr>
        <p:spPr/>
        <p:txBody>
          <a:bodyPr/>
          <a:lstStyle/>
          <a:p>
            <a:fld id="{E07A4437-AB01-4A7F-84BC-5720AED415E3}" type="slidenum">
              <a:rPr lang="en-US" smtClean="0"/>
              <a:pPr/>
              <a:t>25</a:t>
            </a:fld>
            <a:endParaRPr lang="en-US" dirty="0"/>
          </a:p>
        </p:txBody>
      </p:sp>
      <p:sp>
        <p:nvSpPr>
          <p:cNvPr id="3" name="Footer Placeholder 2">
            <a:extLst>
              <a:ext uri="{FF2B5EF4-FFF2-40B4-BE49-F238E27FC236}">
                <a16:creationId xmlns:a16="http://schemas.microsoft.com/office/drawing/2014/main" id="{EDD4F4AF-9FD1-0ECA-A141-CBB2021E5680}"/>
              </a:ext>
            </a:extLst>
          </p:cNvPr>
          <p:cNvSpPr>
            <a:spLocks noGrp="1"/>
          </p:cNvSpPr>
          <p:nvPr>
            <p:ph type="ftr" sz="quarter" idx="11"/>
          </p:nvPr>
        </p:nvSpPr>
        <p:spPr/>
        <p:txBody>
          <a:bodyPr/>
          <a:lstStyle/>
          <a:p>
            <a:r>
              <a:rPr lang="en-US"/>
              <a:t>TEXAS COMMISSION ON ENVIRONMENTAL QUALITY</a:t>
            </a:r>
            <a:endParaRPr lang="en-US" dirty="0"/>
          </a:p>
        </p:txBody>
      </p:sp>
      <p:sp>
        <p:nvSpPr>
          <p:cNvPr id="4" name="Title 3">
            <a:extLst>
              <a:ext uri="{FF2B5EF4-FFF2-40B4-BE49-F238E27FC236}">
                <a16:creationId xmlns:a16="http://schemas.microsoft.com/office/drawing/2014/main" id="{275051A8-CB0E-7779-FF54-B0773C17167D}"/>
              </a:ext>
            </a:extLst>
          </p:cNvPr>
          <p:cNvSpPr>
            <a:spLocks noGrp="1"/>
          </p:cNvSpPr>
          <p:nvPr>
            <p:ph type="title"/>
          </p:nvPr>
        </p:nvSpPr>
        <p:spPr/>
        <p:txBody>
          <a:bodyPr/>
          <a:lstStyle/>
          <a:p>
            <a:r>
              <a:rPr lang="en-US" dirty="0">
                <a:solidFill>
                  <a:schemeClr val="tx1"/>
                </a:solidFill>
              </a:rPr>
              <a:t>Questions?</a:t>
            </a:r>
          </a:p>
        </p:txBody>
      </p:sp>
      <p:sp>
        <p:nvSpPr>
          <p:cNvPr id="5" name="Content Placeholder 4">
            <a:extLst>
              <a:ext uri="{FF2B5EF4-FFF2-40B4-BE49-F238E27FC236}">
                <a16:creationId xmlns:a16="http://schemas.microsoft.com/office/drawing/2014/main" id="{CC80283F-80EB-CDFC-1E05-49FDD1114858}"/>
              </a:ext>
            </a:extLst>
          </p:cNvPr>
          <p:cNvSpPr>
            <a:spLocks noGrp="1"/>
          </p:cNvSpPr>
          <p:nvPr>
            <p:ph idx="1"/>
          </p:nvPr>
        </p:nvSpPr>
        <p:spPr/>
        <p:txBody>
          <a:bodyPr/>
          <a:lstStyle/>
          <a:p>
            <a:pPr marL="0" indent="0">
              <a:buNone/>
            </a:pPr>
            <a:r>
              <a:rPr lang="en-US" dirty="0">
                <a:solidFill>
                  <a:schemeClr val="tx1"/>
                </a:solidFill>
              </a:rPr>
              <a:t>Contact Information:</a:t>
            </a:r>
          </a:p>
          <a:p>
            <a:r>
              <a:rPr lang="en-US" dirty="0">
                <a:solidFill>
                  <a:schemeClr val="tx1"/>
                </a:solidFill>
              </a:rPr>
              <a:t>Sabine Lange</a:t>
            </a:r>
          </a:p>
          <a:p>
            <a:r>
              <a:rPr lang="en-US" dirty="0">
                <a:solidFill>
                  <a:schemeClr val="tx1"/>
                </a:solidFill>
              </a:rPr>
              <a:t>Email: </a:t>
            </a:r>
            <a:r>
              <a:rPr lang="en-US" dirty="0">
                <a:solidFill>
                  <a:schemeClr val="tx1"/>
                </a:solidFill>
                <a:hlinkClick r:id="rId2"/>
              </a:rPr>
              <a:t>sabine.lange@tceq.Texas.gov</a:t>
            </a:r>
            <a:endParaRPr lang="en-US" dirty="0">
              <a:solidFill>
                <a:schemeClr val="tx1"/>
              </a:solidFill>
            </a:endParaRPr>
          </a:p>
          <a:p>
            <a:r>
              <a:rPr lang="en-US" dirty="0">
                <a:solidFill>
                  <a:schemeClr val="tx1"/>
                </a:solidFill>
              </a:rPr>
              <a:t>Phone: (512) 239-3108</a:t>
            </a:r>
          </a:p>
          <a:p>
            <a:pPr marL="0" indent="0">
              <a:buNone/>
            </a:pPr>
            <a:endParaRPr lang="en-US" dirty="0">
              <a:solidFill>
                <a:schemeClr val="tx1"/>
              </a:solidFill>
            </a:endParaRPr>
          </a:p>
          <a:p>
            <a:pPr marL="0" indent="0">
              <a:buNone/>
            </a:pPr>
            <a:r>
              <a:rPr lang="en-US" dirty="0">
                <a:solidFill>
                  <a:schemeClr val="tx1"/>
                </a:solidFill>
                <a:hlinkClick r:id="rId3"/>
              </a:rPr>
              <a:t>https://www.tceq.texas.gov/toxicology</a:t>
            </a:r>
            <a:r>
              <a:rPr lang="en-US" dirty="0">
                <a:solidFill>
                  <a:schemeClr val="tx1"/>
                </a:solidFill>
              </a:rPr>
              <a:t> </a:t>
            </a:r>
          </a:p>
          <a:p>
            <a:pPr marL="0" indent="0">
              <a:buNone/>
            </a:pPr>
            <a:r>
              <a:rPr lang="en-US" dirty="0">
                <a:solidFill>
                  <a:schemeClr val="tx1"/>
                </a:solidFill>
              </a:rPr>
              <a:t> </a:t>
            </a:r>
          </a:p>
        </p:txBody>
      </p:sp>
    </p:spTree>
    <p:extLst>
      <p:ext uri="{BB962C8B-B14F-4D97-AF65-F5344CB8AC3E}">
        <p14:creationId xmlns:p14="http://schemas.microsoft.com/office/powerpoint/2010/main" val="4008809563"/>
      </p:ext>
    </p:extLst>
  </p:cSld>
  <p:clrMapOvr>
    <a:masterClrMapping/>
  </p:clrMapOvr>
  <mc:AlternateContent xmlns:mc="http://schemas.openxmlformats.org/markup-compatibility/2006" xmlns:p14="http://schemas.microsoft.com/office/powerpoint/2010/main">
    <mc:Choice Requires="p14">
      <p:transition spd="slow" p14:dur="2000" advTm="8045"/>
    </mc:Choice>
    <mc:Fallback xmlns="">
      <p:transition spd="slow" advTm="8045"/>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6000"/>
                <a:shade val="99000"/>
                <a:satMod val="140000"/>
              </a:schemeClr>
            </a:gs>
            <a:gs pos="65000">
              <a:schemeClr val="bg2">
                <a:tint val="100000"/>
                <a:shade val="80000"/>
                <a:satMod val="130000"/>
              </a:schemeClr>
            </a:gs>
            <a:gs pos="100000">
              <a:schemeClr val="bg2">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1D53CA0-FDE7-4B62-AE74-A671E6B82DC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a:extLst>
              <a:ext uri="{FF2B5EF4-FFF2-40B4-BE49-F238E27FC236}">
                <a16:creationId xmlns:a16="http://schemas.microsoft.com/office/drawing/2014/main" id="{06FA22A8-DAD2-4DBF-BCF6-AA00E9D836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8" name="Straight Connector 17">
            <a:extLst>
              <a:ext uri="{FF2B5EF4-FFF2-40B4-BE49-F238E27FC236}">
                <a16:creationId xmlns:a16="http://schemas.microsoft.com/office/drawing/2014/main" id="{38CF2381-9166-48DC-8859-93B6A589395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4" name="Content Placeholder 6" descr="The chemical structure of perfluorooctanoic acid, abbreviated as PFOA, shown as a ball and stick structure.">
            <a:extLst>
              <a:ext uri="{FF2B5EF4-FFF2-40B4-BE49-F238E27FC236}">
                <a16:creationId xmlns:a16="http://schemas.microsoft.com/office/drawing/2014/main" id="{02FB5021-0E71-9D4F-0F28-0F069C0BDD80}"/>
              </a:ext>
            </a:extLst>
          </p:cNvPr>
          <p:cNvPicPr>
            <a:picLocks noChangeAspect="1"/>
          </p:cNvPicPr>
          <p:nvPr/>
        </p:nvPicPr>
        <p:blipFill rotWithShape="1">
          <a:blip r:embed="rId2">
            <a:duotone>
              <a:prstClr val="black"/>
              <a:schemeClr val="tx2">
                <a:tint val="45000"/>
                <a:satMod val="400000"/>
              </a:schemeClr>
            </a:duotone>
            <a:alphaModFix amt="40000"/>
          </a:blip>
          <a:srcRect t="1148" b="11980"/>
          <a:stretch/>
        </p:blipFill>
        <p:spPr>
          <a:xfrm>
            <a:off x="20" y="10"/>
            <a:ext cx="12191980" cy="6857991"/>
          </a:xfrm>
          <a:prstGeom prst="rect">
            <a:avLst/>
          </a:prstGeom>
        </p:spPr>
      </p:pic>
      <p:sp>
        <p:nvSpPr>
          <p:cNvPr id="8" name="Title 7">
            <a:extLst>
              <a:ext uri="{FF2B5EF4-FFF2-40B4-BE49-F238E27FC236}">
                <a16:creationId xmlns:a16="http://schemas.microsoft.com/office/drawing/2014/main" id="{78AAC688-5C32-E564-33E2-D707EB2E665D}"/>
              </a:ext>
            </a:extLst>
          </p:cNvPr>
          <p:cNvSpPr>
            <a:spLocks noGrp="1"/>
          </p:cNvSpPr>
          <p:nvPr>
            <p:ph type="title"/>
          </p:nvPr>
        </p:nvSpPr>
        <p:spPr>
          <a:xfrm>
            <a:off x="1097280" y="758952"/>
            <a:ext cx="10607040" cy="3566160"/>
          </a:xfrm>
        </p:spPr>
        <p:txBody>
          <a:bodyPr vert="horz" lIns="91440" tIns="45720" rIns="91440" bIns="45720" rtlCol="0" anchor="b">
            <a:normAutofit/>
          </a:bodyPr>
          <a:lstStyle/>
          <a:p>
            <a:r>
              <a:rPr lang="en-US" sz="8800" b="1" dirty="0"/>
              <a:t>Per- and Polyfluoroalkyl Substances (PFAS)</a:t>
            </a:r>
          </a:p>
        </p:txBody>
      </p:sp>
      <p:sp>
        <p:nvSpPr>
          <p:cNvPr id="9" name="Text Placeholder 8">
            <a:extLst>
              <a:ext uri="{FF2B5EF4-FFF2-40B4-BE49-F238E27FC236}">
                <a16:creationId xmlns:a16="http://schemas.microsoft.com/office/drawing/2014/main" id="{52D0BA22-93F5-1DC1-83C9-099A3D407B26}"/>
              </a:ext>
            </a:extLst>
          </p:cNvPr>
          <p:cNvSpPr>
            <a:spLocks noGrp="1"/>
          </p:cNvSpPr>
          <p:nvPr>
            <p:ph type="body" idx="1"/>
          </p:nvPr>
        </p:nvSpPr>
        <p:spPr>
          <a:xfrm>
            <a:off x="1100051" y="4455621"/>
            <a:ext cx="10058400" cy="1143000"/>
          </a:xfrm>
        </p:spPr>
        <p:txBody>
          <a:bodyPr vert="horz" lIns="91440" tIns="45720" rIns="91440" bIns="45720" rtlCol="0">
            <a:normAutofit/>
          </a:bodyPr>
          <a:lstStyle/>
          <a:p>
            <a:endParaRPr lang="en-US" cap="all"/>
          </a:p>
        </p:txBody>
      </p:sp>
      <p:cxnSp>
        <p:nvCxnSpPr>
          <p:cNvPr id="20" name="Straight Connector 19">
            <a:extLst>
              <a:ext uri="{FF2B5EF4-FFF2-40B4-BE49-F238E27FC236}">
                <a16:creationId xmlns:a16="http://schemas.microsoft.com/office/drawing/2014/main" id="{0268177E-1445-4DCF-955D-1CAE9B76FFD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343400"/>
            <a:ext cx="9875520" cy="0"/>
          </a:xfrm>
          <a:prstGeom prst="line">
            <a:avLst/>
          </a:prstGeom>
          <a:ln w="6350">
            <a:solidFill>
              <a:schemeClr val="tx2">
                <a:alpha val="8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a16="http://schemas.microsoft.com/office/drawing/2014/main" id="{85D52B88-A4AE-4B06-AEFC-8E492B9039C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 y="6334316"/>
            <a:ext cx="12191985" cy="66484"/>
          </a:xfrm>
          <a:prstGeom prst="rect">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a16="http://schemas.microsoft.com/office/drawing/2014/main" id="{CFD6FA94-0FE6-4CC5-BC1A-1F4780CDAE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Footer Placeholder 2">
            <a:extLst>
              <a:ext uri="{FF2B5EF4-FFF2-40B4-BE49-F238E27FC236}">
                <a16:creationId xmlns:a16="http://schemas.microsoft.com/office/drawing/2014/main" id="{4767A758-17B1-6AE3-4FFC-7C2CC1CD42C6}"/>
              </a:ext>
            </a:extLst>
          </p:cNvPr>
          <p:cNvSpPr>
            <a:spLocks noGrp="1"/>
          </p:cNvSpPr>
          <p:nvPr>
            <p:ph type="ftr" sz="quarter" idx="11"/>
          </p:nvPr>
        </p:nvSpPr>
        <p:spPr>
          <a:xfrm>
            <a:off x="3686185" y="6459785"/>
            <a:ext cx="4822804" cy="365125"/>
          </a:xfrm>
        </p:spPr>
        <p:txBody>
          <a:bodyPr vert="horz" lIns="91440" tIns="45720" rIns="91440" bIns="45720" rtlCol="0" anchor="ctr">
            <a:normAutofit/>
          </a:bodyPr>
          <a:lstStyle/>
          <a:p>
            <a:pPr defTabSz="914400">
              <a:spcAft>
                <a:spcPts val="600"/>
              </a:spcAft>
            </a:pPr>
            <a:r>
              <a:rPr lang="en-US" sz="900" kern="1200" cap="all" baseline="0">
                <a:solidFill>
                  <a:srgbClr val="FFFFFF"/>
                </a:solidFill>
                <a:latin typeface="+mn-lt"/>
                <a:ea typeface="+mn-ea"/>
                <a:cs typeface="+mn-cs"/>
              </a:rPr>
              <a:t>TEXAS COMMISSION ON ENVIRONMENTAL QUALITY</a:t>
            </a:r>
          </a:p>
        </p:txBody>
      </p:sp>
      <p:sp>
        <p:nvSpPr>
          <p:cNvPr id="2" name="Slide Number Placeholder 1">
            <a:extLst>
              <a:ext uri="{FF2B5EF4-FFF2-40B4-BE49-F238E27FC236}">
                <a16:creationId xmlns:a16="http://schemas.microsoft.com/office/drawing/2014/main" id="{B6B9E77D-0035-C2FC-9F1D-BB361D5D69E4}"/>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defTabSz="914400">
              <a:spcAft>
                <a:spcPts val="600"/>
              </a:spcAft>
            </a:pPr>
            <a:fld id="{E07A4437-AB01-4A7F-84BC-5720AED415E3}" type="slidenum">
              <a:rPr lang="en-US" sz="1050" smtClean="0"/>
              <a:pPr defTabSz="914400">
                <a:spcAft>
                  <a:spcPts val="600"/>
                </a:spcAft>
              </a:pPr>
              <a:t>3</a:t>
            </a:fld>
            <a:endParaRPr lang="en-US" sz="1050"/>
          </a:p>
        </p:txBody>
      </p:sp>
    </p:spTree>
    <p:extLst>
      <p:ext uri="{BB962C8B-B14F-4D97-AF65-F5344CB8AC3E}">
        <p14:creationId xmlns:p14="http://schemas.microsoft.com/office/powerpoint/2010/main" val="40222263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2000" advTm="4703"/>
    </mc:Choice>
    <mc:Fallback xmlns="">
      <p:transition spd="slow" advTm="4703"/>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3D8DC2E-5FBD-CD32-FCCA-BB66588B4B8C}"/>
              </a:ext>
            </a:extLst>
          </p:cNvPr>
          <p:cNvSpPr>
            <a:spLocks noGrp="1"/>
          </p:cNvSpPr>
          <p:nvPr>
            <p:ph type="title"/>
          </p:nvPr>
        </p:nvSpPr>
        <p:spPr/>
        <p:txBody>
          <a:bodyPr/>
          <a:lstStyle/>
          <a:p>
            <a:r>
              <a:rPr lang="en-US" dirty="0"/>
              <a:t>PFAS Introduction</a:t>
            </a:r>
          </a:p>
        </p:txBody>
      </p:sp>
      <p:sp>
        <p:nvSpPr>
          <p:cNvPr id="5" name="Content Placeholder 4">
            <a:extLst>
              <a:ext uri="{FF2B5EF4-FFF2-40B4-BE49-F238E27FC236}">
                <a16:creationId xmlns:a16="http://schemas.microsoft.com/office/drawing/2014/main" id="{58F84F9F-7D17-CAD6-0C44-A812EA64A82E}"/>
              </a:ext>
            </a:extLst>
          </p:cNvPr>
          <p:cNvSpPr>
            <a:spLocks noGrp="1"/>
          </p:cNvSpPr>
          <p:nvPr>
            <p:ph idx="1"/>
          </p:nvPr>
        </p:nvSpPr>
        <p:spPr>
          <a:xfrm>
            <a:off x="405032" y="1224287"/>
            <a:ext cx="7219504" cy="5000116"/>
          </a:xfrm>
        </p:spPr>
        <p:txBody>
          <a:bodyPr>
            <a:normAutofit lnSpcReduction="10000"/>
          </a:bodyPr>
          <a:lstStyle/>
          <a:p>
            <a:pPr marL="91440" marR="0" lvl="0" indent="-91440" algn="l" defTabSz="914400" rtl="0" eaLnBrk="1" fontAlgn="auto" latinLnBrk="0" hangingPunct="1">
              <a:lnSpc>
                <a:spcPct val="90000"/>
              </a:lnSpc>
              <a:spcBef>
                <a:spcPts val="1200"/>
              </a:spcBef>
              <a:spcAft>
                <a:spcPts val="200"/>
              </a:spcAft>
              <a:buClr>
                <a:srgbClr val="99CB38"/>
              </a:buClr>
              <a:buSzPct val="10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Per- and poly-fluoroalkyl substances (PFAS) are synthetic chemicals and do not occur naturally in the environment</a:t>
            </a:r>
          </a:p>
          <a:p>
            <a:pPr marL="91440" marR="0" lvl="0" indent="-91440" algn="l" defTabSz="914400" rtl="0" eaLnBrk="1" fontAlgn="auto" latinLnBrk="0" hangingPunct="1">
              <a:lnSpc>
                <a:spcPct val="90000"/>
              </a:lnSpc>
              <a:spcBef>
                <a:spcPts val="1200"/>
              </a:spcBef>
              <a:spcAft>
                <a:spcPts val="200"/>
              </a:spcAft>
              <a:buClr>
                <a:srgbClr val="99CB38"/>
              </a:buClr>
              <a:buSzPct val="100000"/>
              <a:buFont typeface="Wingdings" panose="05000000000000000000" pitchFamily="2" charset="2"/>
              <a:buChar char="Ø"/>
              <a:tabLst/>
              <a:defRPr/>
            </a:pP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Over 12,000 PFAS on EPA’s </a:t>
            </a:r>
            <a:r>
              <a:rPr kumimoji="0" lang="en-US" sz="2400" b="0" i="0" u="none" strike="noStrike" kern="1200" cap="none" spc="0" normalizeH="0" baseline="0" noProof="0" dirty="0" err="1">
                <a:ln>
                  <a:noFill/>
                </a:ln>
                <a:solidFill>
                  <a:prstClr val="black"/>
                </a:solidFill>
                <a:effectLst/>
                <a:uLnTx/>
                <a:uFillTx/>
                <a:latin typeface="Calibri" panose="020F0502020204030204"/>
                <a:ea typeface="+mn-ea"/>
                <a:cs typeface="+mn-cs"/>
              </a:rPr>
              <a:t>CompTox</a:t>
            </a:r>
            <a:r>
              <a:rPr kumimoji="0" lang="en-US" sz="2400" b="0" i="0" u="none" strike="noStrike" kern="1200" cap="none" spc="0" normalizeH="0" baseline="0" noProof="0" dirty="0">
                <a:ln>
                  <a:noFill/>
                </a:ln>
                <a:solidFill>
                  <a:prstClr val="black"/>
                </a:solidFill>
                <a:effectLst/>
                <a:uLnTx/>
                <a:uFillTx/>
                <a:latin typeface="Calibri" panose="020F0502020204030204"/>
                <a:ea typeface="+mn-ea"/>
                <a:cs typeface="+mn-cs"/>
              </a:rPr>
              <a:t> PFAS list </a:t>
            </a:r>
          </a:p>
          <a:p>
            <a:pPr>
              <a:buClr>
                <a:srgbClr val="99CB38"/>
              </a:buClr>
              <a:defRPr/>
            </a:pPr>
            <a:r>
              <a:rPr lang="en-US" dirty="0">
                <a:solidFill>
                  <a:prstClr val="black"/>
                </a:solidFill>
              </a:rPr>
              <a:t>“Forever chemicals” – chemically stable, persistent</a:t>
            </a:r>
          </a:p>
          <a:p>
            <a:pPr>
              <a:buClr>
                <a:srgbClr val="99CB38"/>
              </a:buClr>
              <a:defRPr/>
            </a:pPr>
            <a:r>
              <a:rPr kumimoji="0" lang="en-US" sz="2400" b="0" i="0" u="none" strike="noStrike" kern="1200" cap="none" spc="0" normalizeH="0" baseline="0" noProof="0" dirty="0">
                <a:ln>
                  <a:noFill/>
                </a:ln>
                <a:effectLst/>
                <a:uLnTx/>
                <a:uFillTx/>
                <a:latin typeface="Calibri" panose="020F0502020204030204"/>
                <a:ea typeface="+mn-ea"/>
                <a:cs typeface="+mn-cs"/>
              </a:rPr>
              <a:t>Used in industry, food contact materials, consumer products, medical products, and aqueous film-forming foam (AFFF)</a:t>
            </a:r>
          </a:p>
          <a:p>
            <a:pPr>
              <a:buClr>
                <a:srgbClr val="99CB38"/>
              </a:buClr>
              <a:defRPr/>
            </a:pPr>
            <a:r>
              <a:rPr lang="en-US" dirty="0">
                <a:solidFill>
                  <a:schemeClr val="tx1"/>
                </a:solidFill>
              </a:rPr>
              <a:t>Move through soils and can contaminate drinking water sources</a:t>
            </a:r>
          </a:p>
          <a:p>
            <a:pPr>
              <a:buClr>
                <a:srgbClr val="99CB38"/>
              </a:buClr>
              <a:defRPr/>
            </a:pPr>
            <a:r>
              <a:rPr lang="en-US" sz="2400" dirty="0"/>
              <a:t>The CDC found that 98% of Americans have PFAS in their blood in a study conducted from 1999 to 2018</a:t>
            </a:r>
          </a:p>
          <a:p>
            <a:pPr>
              <a:buClr>
                <a:srgbClr val="99CB38"/>
              </a:buClr>
              <a:defRPr/>
            </a:pPr>
            <a:r>
              <a:rPr lang="en-US" dirty="0">
                <a:solidFill>
                  <a:schemeClr val="tx1"/>
                </a:solidFill>
              </a:rPr>
              <a:t>Exposure to PFAS can cause adverse health effects</a:t>
            </a:r>
          </a:p>
          <a:p>
            <a:pPr marL="0" indent="0">
              <a:buClr>
                <a:srgbClr val="99CB38"/>
              </a:buClr>
              <a:buNone/>
              <a:defRPr/>
            </a:pPr>
            <a:endParaRPr lang="en-US" dirty="0">
              <a:solidFill>
                <a:schemeClr val="tx1"/>
              </a:solidFill>
            </a:endParaRPr>
          </a:p>
          <a:p>
            <a:pPr lvl="1">
              <a:buClr>
                <a:srgbClr val="99CB38"/>
              </a:buClr>
              <a:defRPr/>
            </a:pPr>
            <a:endParaRPr kumimoji="0" lang="en-US" b="0" i="0" u="none" strike="noStrike" kern="1200" cap="none" spc="0" normalizeH="0" baseline="0" noProof="0" dirty="0">
              <a:ln>
                <a:noFill/>
              </a:ln>
              <a:solidFill>
                <a:prstClr val="black"/>
              </a:solidFill>
              <a:effectLst/>
              <a:uLnTx/>
              <a:uFillTx/>
              <a:latin typeface="Calibri" panose="020F0502020204030204"/>
              <a:ea typeface="+mn-ea"/>
              <a:cs typeface="+mn-cs"/>
            </a:endParaRPr>
          </a:p>
          <a:p>
            <a:endParaRPr lang="en-US" dirty="0"/>
          </a:p>
        </p:txBody>
      </p:sp>
      <p:sp>
        <p:nvSpPr>
          <p:cNvPr id="3" name="Footer Placeholder 2">
            <a:extLst>
              <a:ext uri="{FF2B5EF4-FFF2-40B4-BE49-F238E27FC236}">
                <a16:creationId xmlns:a16="http://schemas.microsoft.com/office/drawing/2014/main" id="{5714370B-6A67-0A82-D9A8-66A89C2BCB86}"/>
              </a:ext>
              <a:ext uri="{C183D7F6-B498-43B3-948B-1728B52AA6E4}">
                <adec:decorative xmlns:adec="http://schemas.microsoft.com/office/drawing/2017/decorative" val="1"/>
              </a:ext>
            </a:extLst>
          </p:cNvPr>
          <p:cNvSpPr>
            <a:spLocks noGrp="1"/>
          </p:cNvSpPr>
          <p:nvPr>
            <p:ph type="ftr" sz="quarter" idx="11"/>
          </p:nvPr>
        </p:nvSpPr>
        <p:spPr/>
        <p:txBody>
          <a:bodyPr/>
          <a:lstStyle/>
          <a:p>
            <a:r>
              <a:rPr lang="en-US"/>
              <a:t>TEXAS COMMISSION ON ENVIRONMENTAL QUALITY</a:t>
            </a:r>
            <a:endParaRPr lang="en-US" dirty="0"/>
          </a:p>
        </p:txBody>
      </p:sp>
      <p:sp>
        <p:nvSpPr>
          <p:cNvPr id="2" name="Slide Number Placeholder 1">
            <a:extLst>
              <a:ext uri="{FF2B5EF4-FFF2-40B4-BE49-F238E27FC236}">
                <a16:creationId xmlns:a16="http://schemas.microsoft.com/office/drawing/2014/main" id="{8308D158-B046-5FAA-A69D-0227CD0D097D}"/>
              </a:ext>
              <a:ext uri="{C183D7F6-B498-43B3-948B-1728B52AA6E4}">
                <adec:decorative xmlns:adec="http://schemas.microsoft.com/office/drawing/2017/decorative" val="1"/>
              </a:ext>
            </a:extLst>
          </p:cNvPr>
          <p:cNvSpPr>
            <a:spLocks noGrp="1"/>
          </p:cNvSpPr>
          <p:nvPr>
            <p:ph type="sldNum" sz="quarter" idx="12"/>
          </p:nvPr>
        </p:nvSpPr>
        <p:spPr/>
        <p:txBody>
          <a:bodyPr/>
          <a:lstStyle/>
          <a:p>
            <a:fld id="{E07A4437-AB01-4A7F-84BC-5720AED415E3}" type="slidenum">
              <a:rPr lang="en-US" smtClean="0"/>
              <a:pPr/>
              <a:t>4</a:t>
            </a:fld>
            <a:endParaRPr lang="en-US" dirty="0"/>
          </a:p>
        </p:txBody>
      </p:sp>
      <p:pic>
        <p:nvPicPr>
          <p:cNvPr id="6" name="Content Placeholder 6" descr="The chemical structure of perfluorooctanoic acid, abbreviated as PFOA, shown as a ball and stick structure.">
            <a:extLst>
              <a:ext uri="{FF2B5EF4-FFF2-40B4-BE49-F238E27FC236}">
                <a16:creationId xmlns:a16="http://schemas.microsoft.com/office/drawing/2014/main" id="{E025F866-59FF-79C3-BA32-BC45242EF45C}"/>
              </a:ext>
            </a:extLst>
          </p:cNvPr>
          <p:cNvPicPr>
            <a:picLocks noChangeAspect="1"/>
          </p:cNvPicPr>
          <p:nvPr/>
        </p:nvPicPr>
        <p:blipFill>
          <a:blip r:embed="rId2"/>
          <a:stretch>
            <a:fillRect/>
          </a:stretch>
        </p:blipFill>
        <p:spPr>
          <a:xfrm>
            <a:off x="8008002" y="1"/>
            <a:ext cx="4183997" cy="3001818"/>
          </a:xfrm>
          <a:prstGeom prst="rect">
            <a:avLst/>
          </a:prstGeom>
        </p:spPr>
      </p:pic>
      <p:sp>
        <p:nvSpPr>
          <p:cNvPr id="9" name="TextBox 8">
            <a:extLst>
              <a:ext uri="{FF2B5EF4-FFF2-40B4-BE49-F238E27FC236}">
                <a16:creationId xmlns:a16="http://schemas.microsoft.com/office/drawing/2014/main" id="{952CDB9C-0CDB-D292-7829-E2263D73F733}"/>
              </a:ext>
            </a:extLst>
          </p:cNvPr>
          <p:cNvSpPr txBox="1"/>
          <p:nvPr/>
        </p:nvSpPr>
        <p:spPr>
          <a:xfrm>
            <a:off x="8413031" y="3038765"/>
            <a:ext cx="3373937" cy="400110"/>
          </a:xfrm>
          <a:prstGeom prst="rect">
            <a:avLst/>
          </a:prstGeom>
          <a:noFill/>
        </p:spPr>
        <p:txBody>
          <a:bodyPr wrap="none" rtlCol="0">
            <a:spAutoFit/>
          </a:bodyPr>
          <a:lstStyle/>
          <a:p>
            <a:r>
              <a:rPr lang="en-US" sz="2000" b="1" dirty="0"/>
              <a:t>Perfluorooctanoic acid (PFOA)</a:t>
            </a:r>
          </a:p>
        </p:txBody>
      </p:sp>
      <p:pic>
        <p:nvPicPr>
          <p:cNvPr id="7" name="Picture 8" descr="Firefighter battling a Class B flammable fire of a car, using aqueous film-forming foam, abbreviated as AFFF.">
            <a:extLst>
              <a:ext uri="{FF2B5EF4-FFF2-40B4-BE49-F238E27FC236}">
                <a16:creationId xmlns:a16="http://schemas.microsoft.com/office/drawing/2014/main" id="{921F5920-7241-CC9E-5D2B-F3071FC8141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42411" y="3608696"/>
            <a:ext cx="4193214" cy="266636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CBF29F64-A29F-3383-1376-D313F6019EF5}"/>
              </a:ext>
            </a:extLst>
          </p:cNvPr>
          <p:cNvSpPr txBox="1"/>
          <p:nvPr/>
        </p:nvSpPr>
        <p:spPr>
          <a:xfrm>
            <a:off x="11962378" y="5905724"/>
            <a:ext cx="309700" cy="369332"/>
          </a:xfrm>
          <a:prstGeom prst="rect">
            <a:avLst/>
          </a:prstGeom>
          <a:noFill/>
        </p:spPr>
        <p:txBody>
          <a:bodyPr wrap="none" rtlCol="0">
            <a:spAutoFit/>
          </a:bodyPr>
          <a:lstStyle/>
          <a:p>
            <a:r>
              <a:rPr lang="en-US" dirty="0"/>
              <a:t>R</a:t>
            </a:r>
          </a:p>
        </p:txBody>
      </p:sp>
    </p:spTree>
    <p:extLst>
      <p:ext uri="{BB962C8B-B14F-4D97-AF65-F5344CB8AC3E}">
        <p14:creationId xmlns:p14="http://schemas.microsoft.com/office/powerpoint/2010/main" val="1063245213"/>
      </p:ext>
    </p:extLst>
  </p:cSld>
  <p:clrMapOvr>
    <a:masterClrMapping/>
  </p:clrMapOvr>
  <mc:AlternateContent xmlns:mc="http://schemas.openxmlformats.org/markup-compatibility/2006" xmlns:p14="http://schemas.microsoft.com/office/powerpoint/2010/main">
    <mc:Choice Requires="p14">
      <p:transition spd="slow" p14:dur="2000" advTm="127718"/>
    </mc:Choice>
    <mc:Fallback xmlns="">
      <p:transition spd="slow" advTm="127718"/>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8C6FCACE-AF51-4F16-758F-85870B9B9001}"/>
              </a:ext>
            </a:extLst>
          </p:cNvPr>
          <p:cNvSpPr>
            <a:spLocks noGrp="1"/>
          </p:cNvSpPr>
          <p:nvPr>
            <p:ph type="sldNum" sz="quarter" idx="12"/>
          </p:nvPr>
        </p:nvSpPr>
        <p:spPr/>
        <p:txBody>
          <a:bodyPr/>
          <a:lstStyle/>
          <a:p>
            <a:fld id="{E07A4437-AB01-4A7F-84BC-5720AED415E3}" type="slidenum">
              <a:rPr lang="en-US" smtClean="0"/>
              <a:pPr/>
              <a:t>5</a:t>
            </a:fld>
            <a:endParaRPr lang="en-US" dirty="0"/>
          </a:p>
        </p:txBody>
      </p:sp>
      <p:sp>
        <p:nvSpPr>
          <p:cNvPr id="4" name="Footer Placeholder 3">
            <a:extLst>
              <a:ext uri="{FF2B5EF4-FFF2-40B4-BE49-F238E27FC236}">
                <a16:creationId xmlns:a16="http://schemas.microsoft.com/office/drawing/2014/main" id="{680899DC-2089-CA2A-4D88-4F486F4B5479}"/>
              </a:ext>
            </a:extLst>
          </p:cNvPr>
          <p:cNvSpPr>
            <a:spLocks noGrp="1"/>
          </p:cNvSpPr>
          <p:nvPr>
            <p:ph type="ftr" sz="quarter" idx="11"/>
          </p:nvPr>
        </p:nvSpPr>
        <p:spPr/>
        <p:txBody>
          <a:bodyPr/>
          <a:lstStyle/>
          <a:p>
            <a:r>
              <a:rPr lang="en-US"/>
              <a:t>TEXAS COMMISSION ON ENVIRONMENTAL QUALITY</a:t>
            </a:r>
            <a:endParaRPr lang="en-US" dirty="0"/>
          </a:p>
        </p:txBody>
      </p:sp>
      <p:sp>
        <p:nvSpPr>
          <p:cNvPr id="6" name="Title 5">
            <a:extLst>
              <a:ext uri="{FF2B5EF4-FFF2-40B4-BE49-F238E27FC236}">
                <a16:creationId xmlns:a16="http://schemas.microsoft.com/office/drawing/2014/main" id="{475B0922-8707-9A05-4A2E-D166849AEF23}"/>
              </a:ext>
            </a:extLst>
          </p:cNvPr>
          <p:cNvSpPr>
            <a:spLocks noGrp="1"/>
          </p:cNvSpPr>
          <p:nvPr>
            <p:ph type="title"/>
          </p:nvPr>
        </p:nvSpPr>
        <p:spPr>
          <a:xfrm>
            <a:off x="460983" y="800066"/>
            <a:ext cx="4312118" cy="1148339"/>
          </a:xfrm>
        </p:spPr>
        <p:txBody>
          <a:bodyPr>
            <a:normAutofit fontScale="90000"/>
          </a:bodyPr>
          <a:lstStyle/>
          <a:p>
            <a:pPr algn="ctr"/>
            <a:r>
              <a:rPr lang="en-US" dirty="0"/>
              <a:t>(Some) PFAS Sites in Texas</a:t>
            </a:r>
          </a:p>
        </p:txBody>
      </p:sp>
      <p:pic>
        <p:nvPicPr>
          <p:cNvPr id="13" name="Content Placeholder 12">
            <a:extLst>
              <a:ext uri="{FF2B5EF4-FFF2-40B4-BE49-F238E27FC236}">
                <a16:creationId xmlns:a16="http://schemas.microsoft.com/office/drawing/2014/main" id="{E563EA4E-E379-AD8D-8720-1A788B6B889B}"/>
              </a:ext>
            </a:extLst>
          </p:cNvPr>
          <p:cNvPicPr>
            <a:picLocks noGrp="1" noChangeAspect="1"/>
          </p:cNvPicPr>
          <p:nvPr>
            <p:ph idx="1"/>
          </p:nvPr>
        </p:nvPicPr>
        <p:blipFill>
          <a:blip r:embed="rId2"/>
          <a:stretch>
            <a:fillRect/>
          </a:stretch>
        </p:blipFill>
        <p:spPr>
          <a:xfrm>
            <a:off x="5170627" y="25474"/>
            <a:ext cx="6676724" cy="6423062"/>
          </a:xfrm>
        </p:spPr>
      </p:pic>
      <p:sp>
        <p:nvSpPr>
          <p:cNvPr id="20" name="TextBox 19">
            <a:extLst>
              <a:ext uri="{FF2B5EF4-FFF2-40B4-BE49-F238E27FC236}">
                <a16:creationId xmlns:a16="http://schemas.microsoft.com/office/drawing/2014/main" id="{663FADB7-B980-489F-C8B4-458D740A66DD}"/>
              </a:ext>
            </a:extLst>
          </p:cNvPr>
          <p:cNvSpPr txBox="1"/>
          <p:nvPr/>
        </p:nvSpPr>
        <p:spPr>
          <a:xfrm>
            <a:off x="344649" y="5429388"/>
            <a:ext cx="4544786" cy="646331"/>
          </a:xfrm>
          <a:prstGeom prst="rect">
            <a:avLst/>
          </a:prstGeom>
          <a:noFill/>
        </p:spPr>
        <p:txBody>
          <a:bodyPr wrap="square" rtlCol="0">
            <a:spAutoFit/>
          </a:bodyPr>
          <a:lstStyle/>
          <a:p>
            <a:r>
              <a:rPr lang="en-US" dirty="0"/>
              <a:t>Source: EPA PFAS Analytic Tools, </a:t>
            </a:r>
            <a:r>
              <a:rPr lang="en-US" dirty="0">
                <a:solidFill>
                  <a:srgbClr val="0070C0"/>
                </a:solidFill>
                <a:hlinkClick r:id="rId3">
                  <a:extLst>
                    <a:ext uri="{A12FA001-AC4F-418D-AE19-62706E023703}">
                      <ahyp:hlinkClr xmlns:ahyp="http://schemas.microsoft.com/office/drawing/2018/hyperlinkcolor" val="tx"/>
                    </a:ext>
                  </a:extLst>
                </a:hlinkClick>
              </a:rPr>
              <a:t>https://echo.epa.gov/trends/pfas-tools</a:t>
            </a:r>
            <a:r>
              <a:rPr lang="en-US" dirty="0">
                <a:solidFill>
                  <a:srgbClr val="0070C0"/>
                </a:solidFill>
              </a:rPr>
              <a:t> </a:t>
            </a:r>
          </a:p>
        </p:txBody>
      </p:sp>
      <p:grpSp>
        <p:nvGrpSpPr>
          <p:cNvPr id="3" name="Group 2">
            <a:extLst>
              <a:ext uri="{FF2B5EF4-FFF2-40B4-BE49-F238E27FC236}">
                <a16:creationId xmlns:a16="http://schemas.microsoft.com/office/drawing/2014/main" id="{8B378AED-B97A-5E4D-14EF-2FB2F73EB954}"/>
              </a:ext>
            </a:extLst>
          </p:cNvPr>
          <p:cNvGrpSpPr/>
          <p:nvPr/>
        </p:nvGrpSpPr>
        <p:grpSpPr>
          <a:xfrm>
            <a:off x="530379" y="2332471"/>
            <a:ext cx="3877990" cy="3101170"/>
            <a:chOff x="530379" y="2332471"/>
            <a:chExt cx="3877990" cy="3101170"/>
          </a:xfrm>
        </p:grpSpPr>
        <p:grpSp>
          <p:nvGrpSpPr>
            <p:cNvPr id="21" name="Group 20">
              <a:extLst>
                <a:ext uri="{FF2B5EF4-FFF2-40B4-BE49-F238E27FC236}">
                  <a16:creationId xmlns:a16="http://schemas.microsoft.com/office/drawing/2014/main" id="{472FCF80-7CFA-B11E-646D-005814928F67}"/>
                </a:ext>
              </a:extLst>
            </p:cNvPr>
            <p:cNvGrpSpPr/>
            <p:nvPr/>
          </p:nvGrpSpPr>
          <p:grpSpPr>
            <a:xfrm>
              <a:off x="530379" y="2332471"/>
              <a:ext cx="3877990" cy="3101170"/>
              <a:chOff x="588132" y="1754998"/>
              <a:chExt cx="3481388" cy="2628900"/>
            </a:xfrm>
          </p:grpSpPr>
          <p:pic>
            <p:nvPicPr>
              <p:cNvPr id="15" name="Picture 14">
                <a:extLst>
                  <a:ext uri="{FF2B5EF4-FFF2-40B4-BE49-F238E27FC236}">
                    <a16:creationId xmlns:a16="http://schemas.microsoft.com/office/drawing/2014/main" id="{5CA36F41-CC8A-9601-F8C1-610536954498}"/>
                  </a:ext>
                </a:extLst>
              </p:cNvPr>
              <p:cNvPicPr>
                <a:picLocks noChangeAspect="1"/>
              </p:cNvPicPr>
              <p:nvPr/>
            </p:nvPicPr>
            <p:blipFill rotWithShape="1">
              <a:blip r:embed="rId4"/>
              <a:srcRect r="1217"/>
              <a:stretch/>
            </p:blipFill>
            <p:spPr>
              <a:xfrm>
                <a:off x="588132" y="1754998"/>
                <a:ext cx="3481388" cy="571500"/>
              </a:xfrm>
              <a:prstGeom prst="rect">
                <a:avLst/>
              </a:prstGeom>
            </p:spPr>
          </p:pic>
          <p:pic>
            <p:nvPicPr>
              <p:cNvPr id="17" name="Picture 16">
                <a:extLst>
                  <a:ext uri="{FF2B5EF4-FFF2-40B4-BE49-F238E27FC236}">
                    <a16:creationId xmlns:a16="http://schemas.microsoft.com/office/drawing/2014/main" id="{7EA094E9-B2A1-87A3-1F22-7E4DAE099B35}"/>
                  </a:ext>
                </a:extLst>
              </p:cNvPr>
              <p:cNvPicPr>
                <a:picLocks noChangeAspect="1"/>
              </p:cNvPicPr>
              <p:nvPr/>
            </p:nvPicPr>
            <p:blipFill>
              <a:blip r:embed="rId5"/>
              <a:stretch>
                <a:fillRect/>
              </a:stretch>
            </p:blipFill>
            <p:spPr>
              <a:xfrm>
                <a:off x="630995" y="2326498"/>
                <a:ext cx="3438525" cy="1733550"/>
              </a:xfrm>
              <a:prstGeom prst="rect">
                <a:avLst/>
              </a:prstGeom>
            </p:spPr>
          </p:pic>
          <p:pic>
            <p:nvPicPr>
              <p:cNvPr id="19" name="Picture 18">
                <a:extLst>
                  <a:ext uri="{FF2B5EF4-FFF2-40B4-BE49-F238E27FC236}">
                    <a16:creationId xmlns:a16="http://schemas.microsoft.com/office/drawing/2014/main" id="{BC3F761E-21EE-CCF6-9311-BE746320BDEA}"/>
                  </a:ext>
                </a:extLst>
              </p:cNvPr>
              <p:cNvPicPr>
                <a:picLocks noChangeAspect="1"/>
              </p:cNvPicPr>
              <p:nvPr/>
            </p:nvPicPr>
            <p:blipFill>
              <a:blip r:embed="rId6"/>
              <a:stretch>
                <a:fillRect/>
              </a:stretch>
            </p:blipFill>
            <p:spPr>
              <a:xfrm>
                <a:off x="630995" y="4060048"/>
                <a:ext cx="3438525" cy="323850"/>
              </a:xfrm>
              <a:prstGeom prst="rect">
                <a:avLst/>
              </a:prstGeom>
            </p:spPr>
          </p:pic>
        </p:grpSp>
        <p:sp>
          <p:nvSpPr>
            <p:cNvPr id="2" name="Rectangle 1">
              <a:extLst>
                <a:ext uri="{FF2B5EF4-FFF2-40B4-BE49-F238E27FC236}">
                  <a16:creationId xmlns:a16="http://schemas.microsoft.com/office/drawing/2014/main" id="{EA0D90C8-F5F0-DA33-32CD-E3E2B6916AF2}"/>
                </a:ext>
              </a:extLst>
            </p:cNvPr>
            <p:cNvSpPr/>
            <p:nvPr/>
          </p:nvSpPr>
          <p:spPr>
            <a:xfrm>
              <a:off x="578125" y="2332471"/>
              <a:ext cx="437875" cy="290101"/>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766886658"/>
      </p:ext>
    </p:extLst>
  </p:cSld>
  <p:clrMapOvr>
    <a:masterClrMapping/>
  </p:clrMapOvr>
  <mc:AlternateContent xmlns:mc="http://schemas.openxmlformats.org/markup-compatibility/2006" xmlns:p14="http://schemas.microsoft.com/office/powerpoint/2010/main">
    <mc:Choice Requires="p14">
      <p:transition spd="slow" p14:dur="2000" advTm="30103"/>
    </mc:Choice>
    <mc:Fallback xmlns="">
      <p:transition spd="slow" advTm="30103"/>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B88AD340-DD3E-1905-EAFB-BA579E738006}"/>
              </a:ext>
            </a:extLst>
          </p:cNvPr>
          <p:cNvSpPr>
            <a:spLocks noGrp="1"/>
          </p:cNvSpPr>
          <p:nvPr>
            <p:ph type="sldNum" sz="quarter" idx="12"/>
          </p:nvPr>
        </p:nvSpPr>
        <p:spPr/>
        <p:txBody>
          <a:bodyPr/>
          <a:lstStyle/>
          <a:p>
            <a:fld id="{E07A4437-AB01-4A7F-84BC-5720AED415E3}" type="slidenum">
              <a:rPr lang="en-US" smtClean="0"/>
              <a:pPr/>
              <a:t>6</a:t>
            </a:fld>
            <a:endParaRPr lang="en-US" dirty="0"/>
          </a:p>
        </p:txBody>
      </p:sp>
      <p:sp>
        <p:nvSpPr>
          <p:cNvPr id="3" name="Footer Placeholder 2">
            <a:extLst>
              <a:ext uri="{FF2B5EF4-FFF2-40B4-BE49-F238E27FC236}">
                <a16:creationId xmlns:a16="http://schemas.microsoft.com/office/drawing/2014/main" id="{6452CB1A-D21C-D1F0-A7BA-38C199BD8087}"/>
              </a:ext>
            </a:extLst>
          </p:cNvPr>
          <p:cNvSpPr>
            <a:spLocks noGrp="1"/>
          </p:cNvSpPr>
          <p:nvPr>
            <p:ph type="ftr" sz="quarter" idx="11"/>
          </p:nvPr>
        </p:nvSpPr>
        <p:spPr/>
        <p:txBody>
          <a:bodyPr/>
          <a:lstStyle/>
          <a:p>
            <a:r>
              <a:rPr lang="en-US"/>
              <a:t>TEXAS COMMISSION ON ENVIRONMENTAL QUALITY</a:t>
            </a:r>
            <a:endParaRPr lang="en-US" dirty="0"/>
          </a:p>
        </p:txBody>
      </p:sp>
      <p:sp>
        <p:nvSpPr>
          <p:cNvPr id="4" name="Title 3">
            <a:extLst>
              <a:ext uri="{FF2B5EF4-FFF2-40B4-BE49-F238E27FC236}">
                <a16:creationId xmlns:a16="http://schemas.microsoft.com/office/drawing/2014/main" id="{5601CDA1-C25C-4E79-FAA2-83FD9D8DC6D8}"/>
              </a:ext>
            </a:extLst>
          </p:cNvPr>
          <p:cNvSpPr>
            <a:spLocks noGrp="1"/>
          </p:cNvSpPr>
          <p:nvPr>
            <p:ph type="title"/>
          </p:nvPr>
        </p:nvSpPr>
        <p:spPr/>
        <p:txBody>
          <a:bodyPr/>
          <a:lstStyle/>
          <a:p>
            <a:r>
              <a:rPr lang="en-US" dirty="0"/>
              <a:t>Environmental Regulations for PFAS</a:t>
            </a:r>
          </a:p>
        </p:txBody>
      </p:sp>
      <p:sp>
        <p:nvSpPr>
          <p:cNvPr id="5" name="Content Placeholder 4">
            <a:extLst>
              <a:ext uri="{FF2B5EF4-FFF2-40B4-BE49-F238E27FC236}">
                <a16:creationId xmlns:a16="http://schemas.microsoft.com/office/drawing/2014/main" id="{78E486D4-E1E9-0ABF-BA37-942C79705B20}"/>
              </a:ext>
            </a:extLst>
          </p:cNvPr>
          <p:cNvSpPr>
            <a:spLocks noGrp="1"/>
          </p:cNvSpPr>
          <p:nvPr>
            <p:ph idx="1"/>
          </p:nvPr>
        </p:nvSpPr>
        <p:spPr/>
        <p:txBody>
          <a:bodyPr/>
          <a:lstStyle/>
          <a:p>
            <a:r>
              <a:rPr lang="en-US" dirty="0"/>
              <a:t>A lot of different regulations are being proposed, finalized, or implemented addressing different aspects of PFAS use, contamination, safety, etc.</a:t>
            </a:r>
          </a:p>
          <a:p>
            <a:r>
              <a:rPr lang="en-US" dirty="0"/>
              <a:t>Focus today is on toxicity factors:</a:t>
            </a:r>
          </a:p>
          <a:p>
            <a:pPr lvl="1"/>
            <a:r>
              <a:rPr lang="en-US" dirty="0">
                <a:cs typeface="Calibri"/>
              </a:rPr>
              <a:t>A numerical value that describes the potency of a chemical to cause adverse effects, used to establish safe levels of contaminants in air, soil, and water.</a:t>
            </a:r>
          </a:p>
          <a:p>
            <a:pPr lvl="1"/>
            <a:r>
              <a:rPr lang="en-US" dirty="0">
                <a:cs typeface="Calibri"/>
              </a:rPr>
              <a:t>Used to derive values for screening and cleanup of remediation sites, for advisory levels and standards for drinking water, etc.</a:t>
            </a:r>
          </a:p>
          <a:p>
            <a:r>
              <a:rPr lang="en-US" dirty="0">
                <a:cs typeface="Calibri"/>
              </a:rPr>
              <a:t>Focus on PFAS toxicity factors for two programs: </a:t>
            </a:r>
          </a:p>
          <a:p>
            <a:pPr lvl="1"/>
            <a:r>
              <a:rPr lang="en-US" dirty="0">
                <a:cs typeface="Calibri"/>
              </a:rPr>
              <a:t>Remediation – values set by TCEQ, EPA, other agencies</a:t>
            </a:r>
          </a:p>
          <a:p>
            <a:pPr lvl="1"/>
            <a:r>
              <a:rPr lang="en-US" dirty="0">
                <a:cs typeface="Calibri"/>
              </a:rPr>
              <a:t>Drinking water – values set by EPA for drinking water standards</a:t>
            </a:r>
            <a:endParaRPr lang="en-US" dirty="0"/>
          </a:p>
          <a:p>
            <a:endParaRPr lang="en-US" dirty="0"/>
          </a:p>
        </p:txBody>
      </p:sp>
    </p:spTree>
    <p:extLst>
      <p:ext uri="{BB962C8B-B14F-4D97-AF65-F5344CB8AC3E}">
        <p14:creationId xmlns:p14="http://schemas.microsoft.com/office/powerpoint/2010/main" val="3741102648"/>
      </p:ext>
    </p:extLst>
  </p:cSld>
  <p:clrMapOvr>
    <a:masterClrMapping/>
  </p:clrMapOvr>
  <mc:AlternateContent xmlns:mc="http://schemas.openxmlformats.org/markup-compatibility/2006" xmlns:p14="http://schemas.microsoft.com/office/powerpoint/2010/main">
    <mc:Choice Requires="p14">
      <p:transition spd="slow" p14:dur="2000" advTm="113834"/>
    </mc:Choice>
    <mc:Fallback xmlns="">
      <p:transition spd="slow" advTm="113834"/>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9255739A-0B8E-9A86-0AD5-57CCA0928157}"/>
              </a:ext>
            </a:extLst>
          </p:cNvPr>
          <p:cNvSpPr>
            <a:spLocks noGrp="1"/>
          </p:cNvSpPr>
          <p:nvPr>
            <p:ph type="sldNum" sz="quarter" idx="12"/>
          </p:nvPr>
        </p:nvSpPr>
        <p:spPr/>
        <p:txBody>
          <a:bodyPr/>
          <a:lstStyle/>
          <a:p>
            <a:fld id="{E07A4437-AB01-4A7F-84BC-5720AED415E3}" type="slidenum">
              <a:rPr lang="en-US" smtClean="0"/>
              <a:pPr/>
              <a:t>7</a:t>
            </a:fld>
            <a:endParaRPr lang="en-US" dirty="0"/>
          </a:p>
        </p:txBody>
      </p:sp>
      <p:sp>
        <p:nvSpPr>
          <p:cNvPr id="3" name="Footer Placeholder 2">
            <a:extLst>
              <a:ext uri="{FF2B5EF4-FFF2-40B4-BE49-F238E27FC236}">
                <a16:creationId xmlns:a16="http://schemas.microsoft.com/office/drawing/2014/main" id="{4FC5B971-A8D2-967D-B742-ABB2D705008F}"/>
              </a:ext>
            </a:extLst>
          </p:cNvPr>
          <p:cNvSpPr>
            <a:spLocks noGrp="1"/>
          </p:cNvSpPr>
          <p:nvPr>
            <p:ph type="ftr" sz="quarter" idx="11"/>
          </p:nvPr>
        </p:nvSpPr>
        <p:spPr/>
        <p:txBody>
          <a:bodyPr/>
          <a:lstStyle/>
          <a:p>
            <a:r>
              <a:rPr lang="en-US"/>
              <a:t>TEXAS COMMISSION ON ENVIRONMENTAL QUALITY</a:t>
            </a:r>
            <a:endParaRPr lang="en-US" dirty="0"/>
          </a:p>
        </p:txBody>
      </p:sp>
      <p:sp>
        <p:nvSpPr>
          <p:cNvPr id="4" name="Title 3">
            <a:extLst>
              <a:ext uri="{FF2B5EF4-FFF2-40B4-BE49-F238E27FC236}">
                <a16:creationId xmlns:a16="http://schemas.microsoft.com/office/drawing/2014/main" id="{9DB874EE-9C76-A4EC-B4D3-91DBB9C1B2CD}"/>
              </a:ext>
            </a:extLst>
          </p:cNvPr>
          <p:cNvSpPr>
            <a:spLocks noGrp="1"/>
          </p:cNvSpPr>
          <p:nvPr>
            <p:ph type="title"/>
          </p:nvPr>
        </p:nvSpPr>
        <p:spPr/>
        <p:txBody>
          <a:bodyPr/>
          <a:lstStyle/>
          <a:p>
            <a:r>
              <a:rPr lang="en-US" dirty="0"/>
              <a:t>Remediation Screening and Cleanup Levels</a:t>
            </a:r>
          </a:p>
        </p:txBody>
      </p:sp>
      <p:sp>
        <p:nvSpPr>
          <p:cNvPr id="5" name="Content Placeholder 4">
            <a:extLst>
              <a:ext uri="{FF2B5EF4-FFF2-40B4-BE49-F238E27FC236}">
                <a16:creationId xmlns:a16="http://schemas.microsoft.com/office/drawing/2014/main" id="{87856DE6-34B9-3127-1601-D20FFCF27781}"/>
              </a:ext>
            </a:extLst>
          </p:cNvPr>
          <p:cNvSpPr>
            <a:spLocks noGrp="1"/>
          </p:cNvSpPr>
          <p:nvPr>
            <p:ph idx="1"/>
          </p:nvPr>
        </p:nvSpPr>
        <p:spPr/>
        <p:txBody>
          <a:bodyPr/>
          <a:lstStyle/>
          <a:p>
            <a:r>
              <a:rPr lang="en-US" dirty="0"/>
              <a:t>Multiple agencies set values for use in screening or cleanup of contaminated sites</a:t>
            </a:r>
          </a:p>
          <a:p>
            <a:r>
              <a:rPr lang="en-US" dirty="0"/>
              <a:t>Values are derived for air, water, and soil exposure pathways</a:t>
            </a:r>
          </a:p>
          <a:p>
            <a:r>
              <a:rPr lang="en-US" dirty="0"/>
              <a:t>TCEQ: protective concentration levels (PCLs) – site cleanup levels</a:t>
            </a:r>
          </a:p>
          <a:p>
            <a:pPr lvl="1"/>
            <a:r>
              <a:rPr lang="en-US" dirty="0">
                <a:hlinkClick r:id="rId2"/>
              </a:rPr>
              <a:t>https://www.tceq.texas.gov/remediation/trrp/trrppcls.html</a:t>
            </a:r>
            <a:r>
              <a:rPr lang="en-US" dirty="0"/>
              <a:t> </a:t>
            </a:r>
          </a:p>
          <a:p>
            <a:r>
              <a:rPr lang="en-US" dirty="0"/>
              <a:t>EPA: regional screening levels (RSLs) – screening levels for site evaluation</a:t>
            </a:r>
          </a:p>
          <a:p>
            <a:pPr lvl="1"/>
            <a:r>
              <a:rPr lang="en-US" dirty="0">
                <a:hlinkClick r:id="rId3"/>
              </a:rPr>
              <a:t>https://www.epa.gov/risk/regional-screening-levels-rsls-generic-tables</a:t>
            </a:r>
            <a:endParaRPr lang="en-US" dirty="0"/>
          </a:p>
          <a:p>
            <a:r>
              <a:rPr lang="en-US" dirty="0"/>
              <a:t>Agency for Toxic Substances and Disease Registry (ATSDR): minimal risk levels (MRLs) – guidance values (non-cancer health effects only)</a:t>
            </a:r>
          </a:p>
          <a:p>
            <a:pPr lvl="1"/>
            <a:r>
              <a:rPr lang="en-US" dirty="0">
                <a:hlinkClick r:id="rId4"/>
              </a:rPr>
              <a:t>https://wwwn.cdc.gov/TSP/MRLS/mrlsListing.aspx</a:t>
            </a:r>
            <a:r>
              <a:rPr lang="en-US" dirty="0"/>
              <a:t> </a:t>
            </a:r>
          </a:p>
        </p:txBody>
      </p:sp>
    </p:spTree>
    <p:extLst>
      <p:ext uri="{BB962C8B-B14F-4D97-AF65-F5344CB8AC3E}">
        <p14:creationId xmlns:p14="http://schemas.microsoft.com/office/powerpoint/2010/main" val="35448325"/>
      </p:ext>
    </p:extLst>
  </p:cSld>
  <p:clrMapOvr>
    <a:masterClrMapping/>
  </p:clrMapOvr>
  <mc:AlternateContent xmlns:mc="http://schemas.openxmlformats.org/markup-compatibility/2006" xmlns:p14="http://schemas.microsoft.com/office/powerpoint/2010/main">
    <mc:Choice Requires="p14">
      <p:transition spd="slow" p14:dur="2000" advTm="58423"/>
    </mc:Choice>
    <mc:Fallback xmlns="">
      <p:transition spd="slow" advTm="58423"/>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4" name="Rectangle 43">
            <a:extLst>
              <a:ext uri="{FF2B5EF4-FFF2-40B4-BE49-F238E27FC236}">
                <a16:creationId xmlns:a16="http://schemas.microsoft.com/office/drawing/2014/main" id="{44CC594A-A820-450F-B363-C19201FCFEC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6" name="Rectangle 45">
            <a:extLst>
              <a:ext uri="{FF2B5EF4-FFF2-40B4-BE49-F238E27FC236}">
                <a16:creationId xmlns:a16="http://schemas.microsoft.com/office/drawing/2014/main" id="{59FAB3DA-E9ED-4574-ABCC-378BC0FF1B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Title 3">
            <a:extLst>
              <a:ext uri="{FF2B5EF4-FFF2-40B4-BE49-F238E27FC236}">
                <a16:creationId xmlns:a16="http://schemas.microsoft.com/office/drawing/2014/main" id="{9681C697-93DD-450E-A905-F2C6622C2058}"/>
              </a:ext>
            </a:extLst>
          </p:cNvPr>
          <p:cNvSpPr>
            <a:spLocks noGrp="1"/>
          </p:cNvSpPr>
          <p:nvPr>
            <p:ph type="title"/>
          </p:nvPr>
        </p:nvSpPr>
        <p:spPr>
          <a:xfrm>
            <a:off x="306938" y="174192"/>
            <a:ext cx="3436945" cy="1407657"/>
          </a:xfrm>
        </p:spPr>
        <p:txBody>
          <a:bodyPr vert="horz" lIns="91440" tIns="45720" rIns="91440" bIns="45720" rtlCol="0" anchor="b">
            <a:normAutofit/>
          </a:bodyPr>
          <a:lstStyle/>
          <a:p>
            <a:r>
              <a:rPr kumimoji="0" lang="en-US" sz="4000" i="0" u="none" strike="noStrike" cap="none" normalizeH="0" noProof="0" dirty="0">
                <a:ln>
                  <a:noFill/>
                </a:ln>
                <a:solidFill>
                  <a:srgbClr val="FFFFFF"/>
                </a:solidFill>
                <a:effectLst/>
                <a:uLnTx/>
                <a:uFillTx/>
              </a:rPr>
              <a:t>TCEQ Toxicity Factors for PFAS</a:t>
            </a:r>
            <a:endParaRPr lang="en-US" sz="4000" dirty="0">
              <a:solidFill>
                <a:srgbClr val="FFFFFF"/>
              </a:solidFill>
            </a:endParaRPr>
          </a:p>
        </p:txBody>
      </p:sp>
      <p:sp>
        <p:nvSpPr>
          <p:cNvPr id="7" name="TextBox 6">
            <a:extLst>
              <a:ext uri="{FF2B5EF4-FFF2-40B4-BE49-F238E27FC236}">
                <a16:creationId xmlns:a16="http://schemas.microsoft.com/office/drawing/2014/main" id="{95795760-4125-4159-B9B7-31F9DAE05411}"/>
              </a:ext>
            </a:extLst>
          </p:cNvPr>
          <p:cNvSpPr txBox="1"/>
          <p:nvPr/>
        </p:nvSpPr>
        <p:spPr>
          <a:xfrm>
            <a:off x="73212" y="6061569"/>
            <a:ext cx="4021368" cy="365126"/>
          </a:xfrm>
          <a:prstGeom prst="rect">
            <a:avLst/>
          </a:prstGeom>
        </p:spPr>
        <p:txBody>
          <a:bodyPr vert="horz" lIns="0" tIns="45720" rIns="0" bIns="45720" rtlCol="0">
            <a:normAutofit fontScale="77500" lnSpcReduction="20000"/>
          </a:bodyPr>
          <a:lstStyle/>
          <a:p>
            <a:pPr marL="0" marR="0" lvl="0" indent="0" algn="l" defTabSz="914400" rtl="0" eaLnBrk="1" fontAlgn="auto" latinLnBrk="0" hangingPunct="1">
              <a:lnSpc>
                <a:spcPct val="90000"/>
              </a:lnSpc>
              <a:spcBef>
                <a:spcPts val="0"/>
              </a:spcBef>
              <a:spcAft>
                <a:spcPts val="600"/>
              </a:spcAft>
              <a:buClr>
                <a:srgbClr val="99CB38"/>
              </a:buClr>
              <a:buSzTx/>
              <a:buFont typeface="Calibri" panose="020F0502020204030204" pitchFamily="34" charset="0"/>
              <a:buNone/>
              <a:tabLst/>
              <a:defRPr/>
            </a:pPr>
            <a:r>
              <a:rPr kumimoji="0" lang="en-US" sz="1500" b="0" i="0" u="none" strike="noStrike" kern="1200" cap="none" spc="0" normalizeH="0" baseline="0" noProof="0" dirty="0">
                <a:ln>
                  <a:noFill/>
                </a:ln>
                <a:solidFill>
                  <a:prstClr val="white"/>
                </a:solidFill>
                <a:effectLst/>
                <a:uLnTx/>
                <a:uFillTx/>
                <a:latin typeface="Calibri" panose="020F0502020204030204"/>
                <a:ea typeface="+mn-ea"/>
                <a:cs typeface="+mn-cs"/>
              </a:rPr>
              <a:t>https://www.tceq.texas.gov/downloads/toxicology/pfc/pfcs.pdf </a:t>
            </a:r>
          </a:p>
        </p:txBody>
      </p:sp>
      <p:sp>
        <p:nvSpPr>
          <p:cNvPr id="48" name="Rectangle 47">
            <a:extLst>
              <a:ext uri="{FF2B5EF4-FFF2-40B4-BE49-F238E27FC236}">
                <a16:creationId xmlns:a16="http://schemas.microsoft.com/office/drawing/2014/main" id="{53B8D6B0-55D6-48DC-86D8-FD95D5F118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descr="Table of the Texas Commission on Environmental Toxicity Factors for 16 per- and poly-fluoroalkyl substances, updated February 2023.">
            <a:extLst>
              <a:ext uri="{FF2B5EF4-FFF2-40B4-BE49-F238E27FC236}">
                <a16:creationId xmlns:a16="http://schemas.microsoft.com/office/drawing/2014/main" id="{AE6DCA57-D632-1E0E-AD2E-889A8C054C19}"/>
              </a:ext>
            </a:extLst>
          </p:cNvPr>
          <p:cNvPicPr>
            <a:picLocks noChangeAspect="1"/>
          </p:cNvPicPr>
          <p:nvPr/>
        </p:nvPicPr>
        <p:blipFill>
          <a:blip r:embed="rId4"/>
          <a:stretch>
            <a:fillRect/>
          </a:stretch>
        </p:blipFill>
        <p:spPr>
          <a:xfrm>
            <a:off x="4676009" y="33090"/>
            <a:ext cx="7382677" cy="6791820"/>
          </a:xfrm>
          <a:prstGeom prst="rect">
            <a:avLst/>
          </a:prstGeom>
        </p:spPr>
      </p:pic>
      <p:sp>
        <p:nvSpPr>
          <p:cNvPr id="3" name="Footer Placeholder 2">
            <a:extLst>
              <a:ext uri="{FF2B5EF4-FFF2-40B4-BE49-F238E27FC236}">
                <a16:creationId xmlns:a16="http://schemas.microsoft.com/office/drawing/2014/main" id="{9BBA4AFF-41D1-4DBB-9D93-C656B272E1D4}"/>
              </a:ext>
              <a:ext uri="{C183D7F6-B498-43B3-948B-1728B52AA6E4}">
                <adec:decorative xmlns:adec="http://schemas.microsoft.com/office/drawing/2017/decorative" val="1"/>
              </a:ext>
            </a:extLst>
          </p:cNvPr>
          <p:cNvSpPr>
            <a:spLocks noGrp="1"/>
          </p:cNvSpPr>
          <p:nvPr>
            <p:ph type="ftr" sz="quarter" idx="11"/>
          </p:nvPr>
        </p:nvSpPr>
        <p:spPr>
          <a:xfrm>
            <a:off x="1089175" y="6459785"/>
            <a:ext cx="3757243" cy="365125"/>
          </a:xfrm>
        </p:spPr>
        <p:txBody>
          <a:bodyPr vert="horz" lIns="91440" tIns="45720" rIns="91440" bIns="45720" rtlCol="0" anchor="ctr">
            <a:norm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900" b="0" i="0" u="none" strike="noStrike" kern="1200" cap="all" spc="0" normalizeH="0" baseline="0" noProof="0" dirty="0">
                <a:ln>
                  <a:noFill/>
                </a:ln>
                <a:solidFill>
                  <a:srgbClr val="FFFFFF"/>
                </a:solidFill>
                <a:effectLst/>
                <a:uLnTx/>
                <a:uFillTx/>
                <a:latin typeface="Calibri" panose="020F0502020204030204"/>
                <a:ea typeface="+mn-ea"/>
                <a:cs typeface="+mn-cs"/>
              </a:rPr>
              <a:t>TEXAS COMMISSION ON ENVIRONMENTAL QUALITY</a:t>
            </a:r>
          </a:p>
        </p:txBody>
      </p:sp>
      <p:sp>
        <p:nvSpPr>
          <p:cNvPr id="2" name="Slide Number Placeholder 1">
            <a:extLst>
              <a:ext uri="{FF2B5EF4-FFF2-40B4-BE49-F238E27FC236}">
                <a16:creationId xmlns:a16="http://schemas.microsoft.com/office/drawing/2014/main" id="{D45B200C-2E8F-4E32-99F9-FD8485C0C596}"/>
              </a:ext>
              <a:ext uri="{C183D7F6-B498-43B3-948B-1728B52AA6E4}">
                <adec:decorative xmlns:adec="http://schemas.microsoft.com/office/drawing/2017/decorative" val="1"/>
              </a:ext>
            </a:extLst>
          </p:cNvPr>
          <p:cNvSpPr>
            <a:spLocks noGrp="1"/>
          </p:cNvSpPr>
          <p:nvPr>
            <p:ph type="sldNum" sz="quarter" idx="12"/>
          </p:nvPr>
        </p:nvSpPr>
        <p:spPr>
          <a:xfrm>
            <a:off x="9900458" y="6459785"/>
            <a:ext cx="1312025"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E07A4437-AB01-4A7F-84BC-5720AED415E3}" type="slidenum">
              <a:rPr kumimoji="0" lang="en-US" sz="1050" b="0" i="0" u="none" strike="noStrike" kern="1200" cap="none" spc="0" normalizeH="0" baseline="0" noProof="0">
                <a:ln>
                  <a:noFill/>
                </a:ln>
                <a:solidFill>
                  <a:srgbClr val="455F51"/>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8</a:t>
            </a:fld>
            <a:endParaRPr kumimoji="0" lang="en-US" sz="1050" b="0" i="0" u="none" strike="noStrike" kern="1200" cap="none" spc="0" normalizeH="0" baseline="0" noProof="0" dirty="0">
              <a:ln>
                <a:noFill/>
              </a:ln>
              <a:solidFill>
                <a:srgbClr val="455F51"/>
              </a:solidFill>
              <a:effectLst/>
              <a:uLnTx/>
              <a:uFillTx/>
              <a:latin typeface="Calibri" panose="020F0502020204030204"/>
              <a:ea typeface="+mn-ea"/>
              <a:cs typeface="+mn-cs"/>
            </a:endParaRPr>
          </a:p>
        </p:txBody>
      </p:sp>
      <p:sp>
        <p:nvSpPr>
          <p:cNvPr id="5" name="Title 3">
            <a:extLst>
              <a:ext uri="{FF2B5EF4-FFF2-40B4-BE49-F238E27FC236}">
                <a16:creationId xmlns:a16="http://schemas.microsoft.com/office/drawing/2014/main" id="{E49E6223-54D8-7798-D2C6-1C4B8A614F90}"/>
              </a:ext>
            </a:extLst>
          </p:cNvPr>
          <p:cNvSpPr txBox="1">
            <a:spLocks/>
          </p:cNvSpPr>
          <p:nvPr/>
        </p:nvSpPr>
        <p:spPr>
          <a:xfrm>
            <a:off x="159488" y="1961338"/>
            <a:ext cx="3596435" cy="3780243"/>
          </a:xfrm>
          <a:prstGeom prst="rect">
            <a:avLst/>
          </a:prstGeom>
        </p:spPr>
        <p:txBody>
          <a:bodyPr vert="horz" lIns="91440" tIns="45720" rIns="91440" bIns="45720" rtlCol="0" anchor="b">
            <a:normAutofit lnSpcReduction="1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457200" marR="0" lvl="0" indent="-457200" algn="l" defTabSz="914400" rtl="0" eaLnBrk="1" fontAlgn="auto" latinLnBrk="0" hangingPunct="1">
              <a:lnSpc>
                <a:spcPct val="85000"/>
              </a:lnSpc>
              <a:spcBef>
                <a:spcPct val="0"/>
              </a:spcBef>
              <a:spcAft>
                <a:spcPts val="1200"/>
              </a:spcAft>
              <a:buClrTx/>
              <a:buSzTx/>
              <a:buFont typeface="Wingdings" panose="05000000000000000000" pitchFamily="2" charset="2"/>
              <a:buChar char="Ø"/>
              <a:tabLst/>
              <a:defRPr/>
            </a:pPr>
            <a:r>
              <a:rPr kumimoji="0" lang="en-US" sz="2400" i="0" u="none" strike="noStrike" kern="1200" cap="none" spc="-50" normalizeH="0" baseline="0" noProof="0" dirty="0">
                <a:ln>
                  <a:noFill/>
                </a:ln>
                <a:solidFill>
                  <a:srgbClr val="FFFFFF"/>
                </a:solidFill>
                <a:effectLst/>
                <a:uLnTx/>
                <a:uFillTx/>
                <a:latin typeface="+mn-lt"/>
                <a:ea typeface="+mj-ea"/>
                <a:cs typeface="+mj-cs"/>
              </a:rPr>
              <a:t>First derived in 2011 based on need for values for state remediation sites</a:t>
            </a:r>
            <a:endParaRPr lang="en-US" sz="2400" dirty="0">
              <a:solidFill>
                <a:srgbClr val="FFFFFF"/>
              </a:solidFill>
              <a:latin typeface="+mn-lt"/>
            </a:endParaRPr>
          </a:p>
          <a:p>
            <a:pPr marL="457200" indent="-457200">
              <a:spcAft>
                <a:spcPts val="1200"/>
              </a:spcAft>
              <a:buFont typeface="Wingdings" panose="05000000000000000000" pitchFamily="2" charset="2"/>
              <a:buChar char="Ø"/>
            </a:pPr>
            <a:r>
              <a:rPr lang="en-US" sz="2400" dirty="0">
                <a:solidFill>
                  <a:srgbClr val="FFFFFF"/>
                </a:solidFill>
                <a:latin typeface="+mn-lt"/>
              </a:rPr>
              <a:t>PFBA, </a:t>
            </a:r>
            <a:r>
              <a:rPr lang="en-US" sz="2400" dirty="0" err="1">
                <a:solidFill>
                  <a:srgbClr val="FFFFFF"/>
                </a:solidFill>
                <a:latin typeface="+mn-lt"/>
              </a:rPr>
              <a:t>PFHxA</a:t>
            </a:r>
            <a:r>
              <a:rPr lang="en-US" sz="2400" dirty="0">
                <a:solidFill>
                  <a:srgbClr val="FFFFFF"/>
                </a:solidFill>
                <a:latin typeface="+mn-lt"/>
              </a:rPr>
              <a:t>, </a:t>
            </a:r>
            <a:r>
              <a:rPr lang="en-US" sz="2400" dirty="0" err="1">
                <a:solidFill>
                  <a:srgbClr val="FFFFFF"/>
                </a:solidFill>
                <a:latin typeface="+mn-lt"/>
              </a:rPr>
              <a:t>PFPeA</a:t>
            </a:r>
            <a:r>
              <a:rPr lang="en-US" sz="2400" dirty="0">
                <a:solidFill>
                  <a:srgbClr val="FFFFFF"/>
                </a:solidFill>
                <a:latin typeface="+mn-lt"/>
              </a:rPr>
              <a:t> updated in 2023 based on recent EPA IRIS assessments</a:t>
            </a:r>
          </a:p>
          <a:p>
            <a:pPr marL="457200" marR="0" lvl="0" indent="-457200" algn="l" defTabSz="914400" rtl="0" eaLnBrk="1" fontAlgn="auto" latinLnBrk="0" hangingPunct="1">
              <a:lnSpc>
                <a:spcPct val="85000"/>
              </a:lnSpc>
              <a:spcBef>
                <a:spcPct val="0"/>
              </a:spcBef>
              <a:spcAft>
                <a:spcPts val="1200"/>
              </a:spcAft>
              <a:buClrTx/>
              <a:buSzTx/>
              <a:buFont typeface="Wingdings" panose="05000000000000000000" pitchFamily="2" charset="2"/>
              <a:buChar char="Ø"/>
              <a:tabLst/>
              <a:defRPr/>
            </a:pPr>
            <a:r>
              <a:rPr lang="en-US" sz="2400" dirty="0">
                <a:solidFill>
                  <a:srgbClr val="FFFFFF"/>
                </a:solidFill>
                <a:latin typeface="+mn-lt"/>
              </a:rPr>
              <a:t>Remaining 13 PFAS c</a:t>
            </a:r>
            <a:r>
              <a:rPr kumimoji="0" lang="en-US" sz="2400" i="0" u="none" strike="noStrike" kern="1200" cap="none" spc="-50" normalizeH="0" baseline="0" noProof="0" dirty="0" err="1">
                <a:ln>
                  <a:noFill/>
                </a:ln>
                <a:solidFill>
                  <a:srgbClr val="FFFFFF"/>
                </a:solidFill>
                <a:effectLst/>
                <a:uLnTx/>
                <a:uFillTx/>
                <a:latin typeface="+mn-lt"/>
                <a:ea typeface="+mj-ea"/>
                <a:cs typeface="+mj-cs"/>
              </a:rPr>
              <a:t>urrently</a:t>
            </a:r>
            <a:r>
              <a:rPr kumimoji="0" lang="en-US" sz="2400" i="0" u="none" strike="noStrike" kern="1200" cap="none" spc="-50" normalizeH="0" baseline="0" noProof="0" dirty="0">
                <a:ln>
                  <a:noFill/>
                </a:ln>
                <a:solidFill>
                  <a:srgbClr val="FFFFFF"/>
                </a:solidFill>
                <a:effectLst/>
                <a:uLnTx/>
                <a:uFillTx/>
                <a:latin typeface="+mn-lt"/>
                <a:ea typeface="+mj-ea"/>
                <a:cs typeface="+mj-cs"/>
              </a:rPr>
              <a:t> undergoing updates based on new data </a:t>
            </a:r>
          </a:p>
        </p:txBody>
      </p:sp>
      <p:grpSp>
        <p:nvGrpSpPr>
          <p:cNvPr id="12" name="Group 11">
            <a:extLst>
              <a:ext uri="{FF2B5EF4-FFF2-40B4-BE49-F238E27FC236}">
                <a16:creationId xmlns:a16="http://schemas.microsoft.com/office/drawing/2014/main" id="{3087F32E-D56D-4D33-43C4-431C779282E9}"/>
              </a:ext>
            </a:extLst>
          </p:cNvPr>
          <p:cNvGrpSpPr/>
          <p:nvPr/>
        </p:nvGrpSpPr>
        <p:grpSpPr>
          <a:xfrm>
            <a:off x="3996298" y="1369413"/>
            <a:ext cx="7649595" cy="1761195"/>
            <a:chOff x="3996298" y="1369413"/>
            <a:chExt cx="7649595" cy="1761195"/>
          </a:xfrm>
        </p:grpSpPr>
        <p:sp>
          <p:nvSpPr>
            <p:cNvPr id="6" name="Rectangle 5">
              <a:extLst>
                <a:ext uri="{FF2B5EF4-FFF2-40B4-BE49-F238E27FC236}">
                  <a16:creationId xmlns:a16="http://schemas.microsoft.com/office/drawing/2014/main" id="{DFB2C290-8BF6-6C10-5F15-2BC5A4DCF987}"/>
                </a:ext>
              </a:extLst>
            </p:cNvPr>
            <p:cNvSpPr/>
            <p:nvPr/>
          </p:nvSpPr>
          <p:spPr>
            <a:xfrm>
              <a:off x="4977239" y="1369413"/>
              <a:ext cx="6668654" cy="21243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79AF31B-3423-4DC1-8AC0-261040263112}"/>
                </a:ext>
              </a:extLst>
            </p:cNvPr>
            <p:cNvSpPr/>
            <p:nvPr/>
          </p:nvSpPr>
          <p:spPr>
            <a:xfrm>
              <a:off x="4977239" y="2147508"/>
              <a:ext cx="6668654" cy="21243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70E9557B-A0D4-5CE9-884D-F3177FF34237}"/>
                </a:ext>
              </a:extLst>
            </p:cNvPr>
            <p:cNvSpPr/>
            <p:nvPr/>
          </p:nvSpPr>
          <p:spPr>
            <a:xfrm>
              <a:off x="4977239" y="2918172"/>
              <a:ext cx="6668654" cy="212436"/>
            </a:xfrm>
            <a:prstGeom prst="rect">
              <a:avLst/>
            </a:prstGeom>
            <a:noFill/>
            <a:ln w="38100">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B8E4A0FF-CAF1-5138-E5FC-B5A08223BCDA}"/>
                </a:ext>
              </a:extLst>
            </p:cNvPr>
            <p:cNvSpPr txBox="1"/>
            <p:nvPr/>
          </p:nvSpPr>
          <p:spPr>
            <a:xfrm>
              <a:off x="3996298" y="1961338"/>
              <a:ext cx="905164" cy="584775"/>
            </a:xfrm>
            <a:prstGeom prst="rect">
              <a:avLst/>
            </a:prstGeom>
            <a:noFill/>
            <a:ln w="38100">
              <a:solidFill>
                <a:srgbClr val="0070C0"/>
              </a:solidFill>
            </a:ln>
          </p:spPr>
          <p:txBody>
            <a:bodyPr wrap="square" rtlCol="0">
              <a:spAutoFit/>
            </a:bodyPr>
            <a:lstStyle/>
            <a:p>
              <a:r>
                <a:rPr lang="en-US" sz="1600" dirty="0"/>
                <a:t>Updated 2023</a:t>
              </a:r>
            </a:p>
          </p:txBody>
        </p:sp>
      </p:grpSp>
    </p:spTree>
    <p:custDataLst>
      <p:tags r:id="rId1"/>
    </p:custDataLst>
    <p:extLst>
      <p:ext uri="{BB962C8B-B14F-4D97-AF65-F5344CB8AC3E}">
        <p14:creationId xmlns:p14="http://schemas.microsoft.com/office/powerpoint/2010/main" val="2943128011"/>
      </p:ext>
    </p:extLst>
  </p:cSld>
  <p:clrMapOvr>
    <a:masterClrMapping/>
  </p:clrMapOvr>
  <mc:AlternateContent xmlns:mc="http://schemas.openxmlformats.org/markup-compatibility/2006" xmlns:p14="http://schemas.microsoft.com/office/powerpoint/2010/main">
    <mc:Choice Requires="p14">
      <p:transition spd="slow" p14:dur="2000" advTm="75711"/>
    </mc:Choice>
    <mc:Fallback xmlns="">
      <p:transition spd="slow" advTm="75711"/>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6F44064-2C85-502B-B6D2-A5CC29A7788C}"/>
              </a:ext>
            </a:extLst>
          </p:cNvPr>
          <p:cNvSpPr>
            <a:spLocks noGrp="1"/>
          </p:cNvSpPr>
          <p:nvPr>
            <p:ph type="sldNum" sz="quarter" idx="12"/>
          </p:nvPr>
        </p:nvSpPr>
        <p:spPr/>
        <p:txBody>
          <a:bodyPr/>
          <a:lstStyle/>
          <a:p>
            <a:fld id="{E07A4437-AB01-4A7F-84BC-5720AED415E3}" type="slidenum">
              <a:rPr lang="en-US" smtClean="0"/>
              <a:pPr/>
              <a:t>9</a:t>
            </a:fld>
            <a:endParaRPr lang="en-US" dirty="0"/>
          </a:p>
        </p:txBody>
      </p:sp>
      <p:sp>
        <p:nvSpPr>
          <p:cNvPr id="4" name="Title 3">
            <a:extLst>
              <a:ext uri="{FF2B5EF4-FFF2-40B4-BE49-F238E27FC236}">
                <a16:creationId xmlns:a16="http://schemas.microsoft.com/office/drawing/2014/main" id="{CADADA62-0D2B-2EA1-16C9-2259F2E4F6E6}"/>
              </a:ext>
            </a:extLst>
          </p:cNvPr>
          <p:cNvSpPr>
            <a:spLocks noGrp="1"/>
          </p:cNvSpPr>
          <p:nvPr>
            <p:ph type="title"/>
          </p:nvPr>
        </p:nvSpPr>
        <p:spPr>
          <a:xfrm>
            <a:off x="1066800" y="54476"/>
            <a:ext cx="10058400" cy="651387"/>
          </a:xfrm>
        </p:spPr>
        <p:txBody>
          <a:bodyPr>
            <a:normAutofit/>
          </a:bodyPr>
          <a:lstStyle/>
          <a:p>
            <a:r>
              <a:rPr lang="en-US" sz="3600" dirty="0"/>
              <a:t>PFAS with Agency Remediation Levels &amp; Basis of Value</a:t>
            </a:r>
          </a:p>
        </p:txBody>
      </p:sp>
      <p:graphicFrame>
        <p:nvGraphicFramePr>
          <p:cNvPr id="9" name="Content Placeholder 8">
            <a:extLst>
              <a:ext uri="{FF2B5EF4-FFF2-40B4-BE49-F238E27FC236}">
                <a16:creationId xmlns:a16="http://schemas.microsoft.com/office/drawing/2014/main" id="{FE0928E5-1A1D-0D83-F5AF-B836F0C82EC6}"/>
              </a:ext>
            </a:extLst>
          </p:cNvPr>
          <p:cNvGraphicFramePr>
            <a:graphicFrameLocks noGrp="1"/>
          </p:cNvGraphicFramePr>
          <p:nvPr>
            <p:ph idx="1"/>
            <p:extLst>
              <p:ext uri="{D42A27DB-BD31-4B8C-83A1-F6EECF244321}">
                <p14:modId xmlns:p14="http://schemas.microsoft.com/office/powerpoint/2010/main" val="2381699550"/>
              </p:ext>
            </p:extLst>
          </p:nvPr>
        </p:nvGraphicFramePr>
        <p:xfrm>
          <a:off x="629266" y="705863"/>
          <a:ext cx="10873888" cy="5051736"/>
        </p:xfrm>
        <a:graphic>
          <a:graphicData uri="http://schemas.openxmlformats.org/drawingml/2006/table">
            <a:tbl>
              <a:tblPr>
                <a:tableStyleId>{5C22544A-7EE6-4342-B048-85BDC9FD1C3A}</a:tableStyleId>
              </a:tblPr>
              <a:tblGrid>
                <a:gridCol w="4792479">
                  <a:extLst>
                    <a:ext uri="{9D8B030D-6E8A-4147-A177-3AD203B41FA5}">
                      <a16:colId xmlns:a16="http://schemas.microsoft.com/office/drawing/2014/main" val="1921242723"/>
                    </a:ext>
                  </a:extLst>
                </a:gridCol>
                <a:gridCol w="2240696">
                  <a:extLst>
                    <a:ext uri="{9D8B030D-6E8A-4147-A177-3AD203B41FA5}">
                      <a16:colId xmlns:a16="http://schemas.microsoft.com/office/drawing/2014/main" val="2003299126"/>
                    </a:ext>
                  </a:extLst>
                </a:gridCol>
                <a:gridCol w="1261640">
                  <a:extLst>
                    <a:ext uri="{9D8B030D-6E8A-4147-A177-3AD203B41FA5}">
                      <a16:colId xmlns:a16="http://schemas.microsoft.com/office/drawing/2014/main" val="264579511"/>
                    </a:ext>
                  </a:extLst>
                </a:gridCol>
                <a:gridCol w="2579073">
                  <a:extLst>
                    <a:ext uri="{9D8B030D-6E8A-4147-A177-3AD203B41FA5}">
                      <a16:colId xmlns:a16="http://schemas.microsoft.com/office/drawing/2014/main" val="3034523975"/>
                    </a:ext>
                  </a:extLst>
                </a:gridCol>
              </a:tblGrid>
              <a:tr h="280652">
                <a:tc>
                  <a:txBody>
                    <a:bodyPr/>
                    <a:lstStyle/>
                    <a:p>
                      <a:pPr algn="ctr" fontAlgn="b"/>
                      <a:r>
                        <a:rPr lang="en-US" sz="1600" b="1" u="none" strike="noStrike" dirty="0">
                          <a:effectLst/>
                        </a:rPr>
                        <a:t>Per- and Polyfluoroalkyl Substance (PFAS)</a:t>
                      </a:r>
                      <a:endParaRPr lang="en-US"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600" b="1" u="none" strike="noStrike" dirty="0">
                          <a:effectLst/>
                        </a:rPr>
                        <a:t>EPA RSL</a:t>
                      </a:r>
                      <a:endParaRPr lang="en-US"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600" b="1" u="none" strike="noStrike" dirty="0">
                          <a:effectLst/>
                        </a:rPr>
                        <a:t>TCEQ PCL</a:t>
                      </a:r>
                      <a:endParaRPr lang="en-US"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fontAlgn="b"/>
                      <a:r>
                        <a:rPr lang="en-US" sz="1600" b="1" u="none" strike="noStrike" dirty="0">
                          <a:effectLst/>
                        </a:rPr>
                        <a:t>ATSDR</a:t>
                      </a:r>
                      <a:endParaRPr lang="en-US" sz="1600" b="1"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554951528"/>
                  </a:ext>
                </a:extLst>
              </a:tr>
              <a:tr h="280652">
                <a:tc>
                  <a:txBody>
                    <a:bodyPr/>
                    <a:lstStyle/>
                    <a:p>
                      <a:pPr algn="l" fontAlgn="b"/>
                      <a:r>
                        <a:rPr lang="en-US" sz="1600" u="none" strike="noStrike" dirty="0">
                          <a:effectLst/>
                        </a:rPr>
                        <a:t>Perfluorooctanoic acid (PFOA)</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600" u="none" strike="noStrike" dirty="0">
                          <a:solidFill>
                            <a:srgbClr val="0070C0"/>
                          </a:solidFill>
                          <a:effectLst/>
                        </a:rPr>
                        <a:t>ATSDR (2021)</a:t>
                      </a:r>
                      <a:endParaRPr lang="en-US" sz="1600" b="0" i="0" u="none" strike="noStrike" dirty="0">
                        <a:solidFill>
                          <a:srgbClr val="0070C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600" u="none" strike="noStrike" dirty="0">
                          <a:effectLst/>
                        </a:rPr>
                        <a:t>TCEQ (2011)</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pPr algn="ctr" fontAlgn="b"/>
                      <a:r>
                        <a:rPr lang="en-US" sz="1600" u="none" strike="noStrike" dirty="0">
                          <a:solidFill>
                            <a:srgbClr val="0070C0"/>
                          </a:solidFill>
                          <a:effectLst/>
                        </a:rPr>
                        <a:t>Int. MRL (2021)</a:t>
                      </a:r>
                      <a:endParaRPr lang="en-US" sz="1600" b="0" i="0" u="none" strike="noStrike" dirty="0">
                        <a:solidFill>
                          <a:srgbClr val="0070C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896882195"/>
                  </a:ext>
                </a:extLst>
              </a:tr>
              <a:tr h="280652">
                <a:tc>
                  <a:txBody>
                    <a:bodyPr/>
                    <a:lstStyle/>
                    <a:p>
                      <a:pPr algn="l" fontAlgn="b"/>
                      <a:r>
                        <a:rPr lang="en-US" sz="1600" u="none" strike="noStrike" dirty="0" err="1">
                          <a:effectLst/>
                        </a:rPr>
                        <a:t>Perfluorooctanesulfonic</a:t>
                      </a:r>
                      <a:r>
                        <a:rPr lang="en-US" sz="1600" u="none" strike="noStrike" dirty="0">
                          <a:effectLst/>
                        </a:rPr>
                        <a:t> acid (PFOS)</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solidFill>
                            <a:srgbClr val="0070C0"/>
                          </a:solidFill>
                          <a:effectLst/>
                        </a:rPr>
                        <a:t>ATSDR (2021)</a:t>
                      </a:r>
                      <a:endParaRPr lang="en-US" sz="1600" b="0" i="0" u="none" strike="noStrike" dirty="0">
                        <a:solidFill>
                          <a:srgbClr val="0070C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TCEQ (2011)</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solidFill>
                            <a:srgbClr val="0070C0"/>
                          </a:solidFill>
                          <a:effectLst/>
                        </a:rPr>
                        <a:t>Int. MRL (2021)</a:t>
                      </a:r>
                      <a:endParaRPr lang="en-US" sz="1600" b="0" i="0" u="none" strike="noStrike" dirty="0">
                        <a:solidFill>
                          <a:srgbClr val="0070C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238751222"/>
                  </a:ext>
                </a:extLst>
              </a:tr>
              <a:tr h="280652">
                <a:tc>
                  <a:txBody>
                    <a:bodyPr/>
                    <a:lstStyle/>
                    <a:p>
                      <a:pPr algn="l" fontAlgn="b"/>
                      <a:r>
                        <a:rPr lang="en-US" sz="1600" u="none" strike="noStrike" dirty="0" err="1">
                          <a:effectLst/>
                        </a:rPr>
                        <a:t>Perfluorobutanesulfonic</a:t>
                      </a:r>
                      <a:r>
                        <a:rPr lang="en-US" sz="1600" u="none" strike="noStrike" dirty="0">
                          <a:effectLst/>
                        </a:rPr>
                        <a:t> acid (PFBS)</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solidFill>
                            <a:srgbClr val="7030A0"/>
                          </a:solidFill>
                          <a:effectLst/>
                        </a:rPr>
                        <a:t>PPRTV (2021)/</a:t>
                      </a:r>
                      <a:r>
                        <a:rPr lang="en-US" sz="1600" u="none" strike="noStrike" dirty="0">
                          <a:solidFill>
                            <a:srgbClr val="002060"/>
                          </a:solidFill>
                          <a:effectLst/>
                        </a:rPr>
                        <a:t>OW (2022)</a:t>
                      </a:r>
                      <a:endParaRPr lang="en-US" sz="1600" b="0" i="0" u="none" strike="noStrike" dirty="0">
                        <a:solidFill>
                          <a:srgbClr val="00206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TCEQ (2011)</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Evaluated, No MRL (2021)</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390762132"/>
                  </a:ext>
                </a:extLst>
              </a:tr>
              <a:tr h="280652">
                <a:tc>
                  <a:txBody>
                    <a:bodyPr/>
                    <a:lstStyle/>
                    <a:p>
                      <a:pPr algn="l" fontAlgn="b"/>
                      <a:r>
                        <a:rPr lang="en-US" sz="1600" u="none" strike="noStrike" dirty="0" err="1">
                          <a:effectLst/>
                        </a:rPr>
                        <a:t>Perfluorobutanoic</a:t>
                      </a:r>
                      <a:r>
                        <a:rPr lang="en-US" sz="1600" u="none" strike="noStrike" dirty="0">
                          <a:effectLst/>
                        </a:rPr>
                        <a:t> acid (PFBA)</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solidFill>
                            <a:srgbClr val="00B050"/>
                          </a:solidFill>
                          <a:effectLst/>
                        </a:rPr>
                        <a:t>IRIS (2022)</a:t>
                      </a:r>
                      <a:endParaRPr lang="en-US" sz="1600" b="0" i="0" u="none" strike="noStrike" dirty="0">
                        <a:solidFill>
                          <a:srgbClr val="00B05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solidFill>
                            <a:srgbClr val="00B050"/>
                          </a:solidFill>
                          <a:effectLst/>
                        </a:rPr>
                        <a:t>IRIS (2022)</a:t>
                      </a:r>
                      <a:endParaRPr lang="en-US" sz="1600" b="0" i="0" u="none" strike="noStrike" dirty="0">
                        <a:solidFill>
                          <a:srgbClr val="00B05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Evaluated, No MRL (2021)</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548378479"/>
                  </a:ext>
                </a:extLst>
              </a:tr>
              <a:tr h="280652">
                <a:tc>
                  <a:txBody>
                    <a:bodyPr/>
                    <a:lstStyle/>
                    <a:p>
                      <a:pPr algn="l" fontAlgn="b"/>
                      <a:r>
                        <a:rPr lang="en-US" sz="1600" u="none" strike="noStrike" dirty="0" err="1">
                          <a:effectLst/>
                        </a:rPr>
                        <a:t>Perfluorohexanesulfonic</a:t>
                      </a:r>
                      <a:r>
                        <a:rPr lang="en-US" sz="1600" u="none" strike="noStrike" dirty="0">
                          <a:effectLst/>
                        </a:rPr>
                        <a:t> acid (</a:t>
                      </a:r>
                      <a:r>
                        <a:rPr lang="en-US" sz="1600" u="none" strike="noStrike" dirty="0" err="1">
                          <a:effectLst/>
                        </a:rPr>
                        <a:t>PFHxS</a:t>
                      </a:r>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solidFill>
                            <a:srgbClr val="0070C0"/>
                          </a:solidFill>
                          <a:effectLst/>
                        </a:rPr>
                        <a:t>ATSDR (2021)</a:t>
                      </a:r>
                      <a:endParaRPr lang="en-US" sz="1600" b="0" i="0" u="none" strike="noStrike" dirty="0">
                        <a:solidFill>
                          <a:srgbClr val="0070C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TCEQ (2011)</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solidFill>
                            <a:srgbClr val="0070C0"/>
                          </a:solidFill>
                          <a:effectLst/>
                        </a:rPr>
                        <a:t>Int. MRL (2021)</a:t>
                      </a:r>
                      <a:endParaRPr lang="en-US" sz="1600" b="0" i="0" u="none" strike="noStrike" dirty="0">
                        <a:solidFill>
                          <a:srgbClr val="0070C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924747789"/>
                  </a:ext>
                </a:extLst>
              </a:tr>
              <a:tr h="280652">
                <a:tc>
                  <a:txBody>
                    <a:bodyPr/>
                    <a:lstStyle/>
                    <a:p>
                      <a:pPr algn="l" fontAlgn="b"/>
                      <a:r>
                        <a:rPr lang="en-US" sz="1600" u="none" strike="noStrike" dirty="0" err="1">
                          <a:effectLst/>
                        </a:rPr>
                        <a:t>Perfluorohexanoic</a:t>
                      </a:r>
                      <a:r>
                        <a:rPr lang="en-US" sz="1600" u="none" strike="noStrike" dirty="0">
                          <a:effectLst/>
                        </a:rPr>
                        <a:t> acid (</a:t>
                      </a:r>
                      <a:r>
                        <a:rPr lang="en-US" sz="1600" u="none" strike="noStrike" dirty="0" err="1">
                          <a:effectLst/>
                        </a:rPr>
                        <a:t>PFHxA</a:t>
                      </a:r>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solidFill>
                            <a:srgbClr val="00B050"/>
                          </a:solidFill>
                          <a:effectLst/>
                        </a:rPr>
                        <a:t>IRIS (2023)</a:t>
                      </a:r>
                      <a:endParaRPr lang="en-US" sz="1600" b="0" i="0" u="none" strike="noStrike" dirty="0">
                        <a:solidFill>
                          <a:srgbClr val="00B05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solidFill>
                            <a:srgbClr val="00B050"/>
                          </a:solidFill>
                          <a:effectLst/>
                        </a:rPr>
                        <a:t>IRIS (2023)</a:t>
                      </a:r>
                      <a:endParaRPr lang="en-US" sz="1600" b="0" i="0" u="none" strike="noStrike" dirty="0">
                        <a:solidFill>
                          <a:srgbClr val="00B05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Evaluated, No MRL (2021)</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730739574"/>
                  </a:ext>
                </a:extLst>
              </a:tr>
              <a:tr h="280652">
                <a:tc>
                  <a:txBody>
                    <a:bodyPr/>
                    <a:lstStyle/>
                    <a:p>
                      <a:pPr algn="l" fontAlgn="b"/>
                      <a:r>
                        <a:rPr lang="en-US" sz="1600" u="none" strike="noStrike" dirty="0" err="1">
                          <a:effectLst/>
                        </a:rPr>
                        <a:t>Perfluorononanoic</a:t>
                      </a:r>
                      <a:r>
                        <a:rPr lang="en-US" sz="1600" u="none" strike="noStrike" dirty="0">
                          <a:effectLst/>
                        </a:rPr>
                        <a:t> acid (PFNA)</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solidFill>
                            <a:srgbClr val="0070C0"/>
                          </a:solidFill>
                          <a:effectLst/>
                        </a:rPr>
                        <a:t>ATSDR (2021)</a:t>
                      </a:r>
                      <a:endParaRPr lang="en-US" sz="1600" b="0" i="0" u="none" strike="noStrike" dirty="0">
                        <a:solidFill>
                          <a:srgbClr val="0070C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rPr>
                        <a:t>TCEQ (2011)</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solidFill>
                            <a:srgbClr val="0070C0"/>
                          </a:solidFill>
                          <a:effectLst/>
                        </a:rPr>
                        <a:t>Int. MRL (2021)</a:t>
                      </a:r>
                      <a:endParaRPr lang="en-US" sz="1600" b="0" i="0" u="none" strike="noStrike" dirty="0">
                        <a:solidFill>
                          <a:srgbClr val="0070C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75421694"/>
                  </a:ext>
                </a:extLst>
              </a:tr>
              <a:tr h="280652">
                <a:tc>
                  <a:txBody>
                    <a:bodyPr/>
                    <a:lstStyle/>
                    <a:p>
                      <a:pPr algn="l" fontAlgn="b"/>
                      <a:r>
                        <a:rPr lang="en-US" sz="1600" u="none" strike="noStrike" dirty="0">
                          <a:effectLst/>
                        </a:rPr>
                        <a:t>Hexafluoropropylene oxide dimer acid (HFPO-DA) - </a:t>
                      </a:r>
                      <a:r>
                        <a:rPr lang="en-US" sz="1600" u="none" strike="noStrike" dirty="0" err="1">
                          <a:effectLst/>
                        </a:rPr>
                        <a:t>GenX</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US" sz="1600" u="none" strike="noStrike" dirty="0">
                          <a:solidFill>
                            <a:srgbClr val="002060"/>
                          </a:solidFill>
                          <a:effectLst/>
                        </a:rPr>
                        <a:t>EPA OW (2022)</a:t>
                      </a:r>
                      <a:endParaRPr lang="en-US" sz="1600" b="0" i="0" u="none" strike="noStrike" dirty="0">
                        <a:solidFill>
                          <a:srgbClr val="00206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rPr>
                        <a:t>--</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815180028"/>
                  </a:ext>
                </a:extLst>
              </a:tr>
              <a:tr h="280652">
                <a:tc>
                  <a:txBody>
                    <a:bodyPr/>
                    <a:lstStyle/>
                    <a:p>
                      <a:pPr algn="l" fontAlgn="b"/>
                      <a:r>
                        <a:rPr lang="en-US" sz="1600" u="none" strike="noStrike" dirty="0" err="1">
                          <a:effectLst/>
                        </a:rPr>
                        <a:t>Perfluoroundecanoic</a:t>
                      </a:r>
                      <a:r>
                        <a:rPr lang="en-US" sz="1600" u="none" strike="noStrike" dirty="0">
                          <a:effectLst/>
                        </a:rPr>
                        <a:t> acid (</a:t>
                      </a:r>
                      <a:r>
                        <a:rPr lang="en-US" sz="1600" u="none" strike="noStrike" dirty="0" err="1">
                          <a:effectLst/>
                        </a:rPr>
                        <a:t>PFUnDa</a:t>
                      </a:r>
                      <a:r>
                        <a:rPr lang="en-US" sz="1600" u="none" strike="noStrike" dirty="0">
                          <a:effectLst/>
                        </a:rPr>
                        <a:t>/</a:t>
                      </a:r>
                      <a:r>
                        <a:rPr lang="en-US" sz="1600" u="none" strike="noStrike" dirty="0" err="1">
                          <a:effectLst/>
                        </a:rPr>
                        <a:t>PFUnA</a:t>
                      </a:r>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TCEQ (2011)</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Evaluated, No MRL (2021)</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2228186082"/>
                  </a:ext>
                </a:extLst>
              </a:tr>
              <a:tr h="280652">
                <a:tc>
                  <a:txBody>
                    <a:bodyPr/>
                    <a:lstStyle/>
                    <a:p>
                      <a:pPr algn="l" fontAlgn="b"/>
                      <a:r>
                        <a:rPr lang="en-US" sz="1600" u="none" strike="noStrike" dirty="0" err="1">
                          <a:effectLst/>
                        </a:rPr>
                        <a:t>Perfluoropentanoic</a:t>
                      </a:r>
                      <a:r>
                        <a:rPr lang="en-US" sz="1600" u="none" strike="noStrike" dirty="0">
                          <a:effectLst/>
                        </a:rPr>
                        <a:t> acid (</a:t>
                      </a:r>
                      <a:r>
                        <a:rPr lang="en-US" sz="1600" u="none" strike="noStrike" dirty="0" err="1">
                          <a:effectLst/>
                        </a:rPr>
                        <a:t>PFPeA</a:t>
                      </a:r>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solidFill>
                            <a:srgbClr val="00B050"/>
                          </a:solidFill>
                          <a:effectLst/>
                        </a:rPr>
                        <a:t>IRIS (2023)</a:t>
                      </a:r>
                      <a:endParaRPr lang="en-US" sz="1600" b="0" i="0" u="none" strike="noStrike" dirty="0">
                        <a:solidFill>
                          <a:srgbClr val="00B05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1594975408"/>
                  </a:ext>
                </a:extLst>
              </a:tr>
              <a:tr h="280652">
                <a:tc>
                  <a:txBody>
                    <a:bodyPr/>
                    <a:lstStyle/>
                    <a:p>
                      <a:pPr algn="l" fontAlgn="b"/>
                      <a:r>
                        <a:rPr lang="en-US" sz="1600" u="none" strike="noStrike" dirty="0" err="1">
                          <a:effectLst/>
                        </a:rPr>
                        <a:t>Perfluorododecanoic</a:t>
                      </a:r>
                      <a:r>
                        <a:rPr lang="en-US" sz="1600" u="none" strike="noStrike" dirty="0">
                          <a:effectLst/>
                        </a:rPr>
                        <a:t> acid (</a:t>
                      </a:r>
                      <a:r>
                        <a:rPr lang="en-US" sz="1600" u="none" strike="noStrike" dirty="0" err="1">
                          <a:effectLst/>
                        </a:rPr>
                        <a:t>PFDoA</a:t>
                      </a:r>
                      <a:r>
                        <a:rPr lang="en-US" sz="1600" u="none" strike="noStrike" dirty="0">
                          <a:effectLst/>
                        </a:rPr>
                        <a:t>/</a:t>
                      </a:r>
                      <a:r>
                        <a:rPr lang="en-US" sz="1600" u="none" strike="noStrike" dirty="0" err="1">
                          <a:effectLst/>
                        </a:rPr>
                        <a:t>PFDoDA</a:t>
                      </a:r>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TCEQ (2011)</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kumimoji="0" lang="en-US" sz="1600" b="0" i="0" u="none" strike="noStrike" kern="1200" cap="none" spc="0" normalizeH="0" baseline="0" noProof="0">
                          <a:ln>
                            <a:noFill/>
                          </a:ln>
                          <a:solidFill>
                            <a:prstClr val="black"/>
                          </a:solidFill>
                          <a:effectLst/>
                          <a:uLnTx/>
                          <a:uFillTx/>
                          <a:latin typeface="Calibri" panose="020F0502020204030204"/>
                          <a:ea typeface="+mn-ea"/>
                          <a:cs typeface="+mn-cs"/>
                        </a:rPr>
                        <a:t>Evaluated, No MRL (2021)</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31232193"/>
                  </a:ext>
                </a:extLst>
              </a:tr>
              <a:tr h="280652">
                <a:tc>
                  <a:txBody>
                    <a:bodyPr/>
                    <a:lstStyle/>
                    <a:p>
                      <a:pPr algn="l" fontAlgn="b"/>
                      <a:r>
                        <a:rPr lang="en-US" sz="1600" u="none" strike="noStrike" dirty="0" err="1">
                          <a:effectLst/>
                        </a:rPr>
                        <a:t>Perfluorodecanoic</a:t>
                      </a:r>
                      <a:r>
                        <a:rPr lang="en-US" sz="1600" u="none" strike="noStrike" dirty="0">
                          <a:effectLst/>
                        </a:rPr>
                        <a:t> acid (PFDA)</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rPr>
                        <a:t>TCEQ (2011)</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kumimoji="0" lang="en-US" sz="1600" b="0" i="0" u="none" strike="noStrike" kern="1200" cap="none" spc="0" normalizeH="0" baseline="0" noProof="0" dirty="0">
                          <a:ln>
                            <a:noFill/>
                          </a:ln>
                          <a:solidFill>
                            <a:prstClr val="black"/>
                          </a:solidFill>
                          <a:effectLst/>
                          <a:uLnTx/>
                          <a:uFillTx/>
                          <a:latin typeface="Calibri" panose="020F0502020204030204"/>
                          <a:ea typeface="+mn-ea"/>
                          <a:cs typeface="+mn-cs"/>
                        </a:rPr>
                        <a:t>Evaluated, No MRL (2021)</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284299494"/>
                  </a:ext>
                </a:extLst>
              </a:tr>
              <a:tr h="280652">
                <a:tc>
                  <a:txBody>
                    <a:bodyPr/>
                    <a:lstStyle/>
                    <a:p>
                      <a:pPr algn="l" fontAlgn="b"/>
                      <a:r>
                        <a:rPr lang="en-US" sz="1600" u="none" strike="noStrike" dirty="0" err="1">
                          <a:effectLst/>
                        </a:rPr>
                        <a:t>Perfluorodecane</a:t>
                      </a:r>
                      <a:r>
                        <a:rPr lang="en-US" sz="1600" u="none" strike="noStrike" dirty="0">
                          <a:effectLst/>
                        </a:rPr>
                        <a:t> sulfonic acid (PFDS)</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a:effectLst/>
                        </a:rPr>
                        <a:t>TCEQ (2011)</a:t>
                      </a:r>
                      <a:endParaRPr lang="en-US" sz="1600" b="0" i="0" u="none" strike="noStrike">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77968031"/>
                  </a:ext>
                </a:extLst>
              </a:tr>
              <a:tr h="280652">
                <a:tc>
                  <a:txBody>
                    <a:bodyPr/>
                    <a:lstStyle/>
                    <a:p>
                      <a:pPr algn="l" fontAlgn="b"/>
                      <a:r>
                        <a:rPr lang="en-US" sz="1600" u="none" strike="noStrike" dirty="0" err="1">
                          <a:effectLst/>
                        </a:rPr>
                        <a:t>Perfluoroheptanoic</a:t>
                      </a:r>
                      <a:r>
                        <a:rPr lang="en-US" sz="1600" u="none" strike="noStrike" dirty="0">
                          <a:effectLst/>
                        </a:rPr>
                        <a:t> acid (</a:t>
                      </a:r>
                      <a:r>
                        <a:rPr lang="en-US" sz="1600" u="none" strike="noStrike" dirty="0" err="1">
                          <a:effectLst/>
                        </a:rPr>
                        <a:t>PFHpA</a:t>
                      </a:r>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TCEQ (2011)</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Evaluated, No MRL (2021)</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74828997"/>
                  </a:ext>
                </a:extLst>
              </a:tr>
              <a:tr h="280652">
                <a:tc>
                  <a:txBody>
                    <a:bodyPr/>
                    <a:lstStyle/>
                    <a:p>
                      <a:pPr algn="l" fontAlgn="b"/>
                      <a:r>
                        <a:rPr lang="en-US" sz="1600" u="none" strike="noStrike" dirty="0" err="1">
                          <a:effectLst/>
                        </a:rPr>
                        <a:t>Perfluorotetradecanoic</a:t>
                      </a:r>
                      <a:r>
                        <a:rPr lang="en-US" sz="1600" u="none" strike="noStrike" dirty="0">
                          <a:effectLst/>
                        </a:rPr>
                        <a:t> acid (</a:t>
                      </a:r>
                      <a:r>
                        <a:rPr lang="en-US" sz="1600" u="none" strike="noStrike" dirty="0" err="1">
                          <a:effectLst/>
                        </a:rPr>
                        <a:t>PFTeDA</a:t>
                      </a:r>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TCEQ (2011)</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3806970069"/>
                  </a:ext>
                </a:extLst>
              </a:tr>
              <a:tr h="280652">
                <a:tc>
                  <a:txBody>
                    <a:bodyPr/>
                    <a:lstStyle/>
                    <a:p>
                      <a:pPr algn="l" fontAlgn="b"/>
                      <a:r>
                        <a:rPr lang="en-US" sz="1600" u="none" strike="noStrike" dirty="0" err="1">
                          <a:effectLst/>
                        </a:rPr>
                        <a:t>Perfluorotridecanoic</a:t>
                      </a:r>
                      <a:r>
                        <a:rPr lang="en-US" sz="1600" u="none" strike="noStrike" dirty="0">
                          <a:effectLst/>
                        </a:rPr>
                        <a:t> acid (</a:t>
                      </a:r>
                      <a:r>
                        <a:rPr lang="en-US" sz="1600" u="none" strike="noStrike" dirty="0" err="1">
                          <a:effectLst/>
                        </a:rPr>
                        <a:t>PFTrDA</a:t>
                      </a:r>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TCEQ (2011)</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tcPr>
                </a:tc>
                <a:extLst>
                  <a:ext uri="{0D108BD9-81ED-4DB2-BD59-A6C34878D82A}">
                    <a16:rowId xmlns:a16="http://schemas.microsoft.com/office/drawing/2014/main" val="4106271663"/>
                  </a:ext>
                </a:extLst>
              </a:tr>
              <a:tr h="280652">
                <a:tc>
                  <a:txBody>
                    <a:bodyPr/>
                    <a:lstStyle/>
                    <a:p>
                      <a:pPr algn="l" fontAlgn="b"/>
                      <a:r>
                        <a:rPr lang="en-US" sz="1600" u="none" strike="noStrike" dirty="0" err="1">
                          <a:effectLst/>
                        </a:rPr>
                        <a:t>Perfluorooctane</a:t>
                      </a:r>
                      <a:r>
                        <a:rPr lang="en-US" sz="1600" u="none" strike="noStrike" dirty="0">
                          <a:effectLst/>
                        </a:rPr>
                        <a:t> sulfonamide (PFOSA/FOSA)</a:t>
                      </a:r>
                      <a:endParaRPr lang="en-US" sz="1600" b="0" i="0" u="none" strike="noStrike" dirty="0">
                        <a:solidFill>
                          <a:srgbClr val="000000"/>
                        </a:solidFill>
                        <a:effectLst/>
                        <a:latin typeface="Calibri" panose="020F0502020204030204" pitchFamily="34" charset="0"/>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TCEQ (2011)</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ctr" fontAlgn="b"/>
                      <a:r>
                        <a:rPr lang="en-US" sz="1600" u="none" strike="noStrike" dirty="0">
                          <a:effectLst/>
                        </a:rPr>
                        <a:t>Evaluated, No MRL (2021)</a:t>
                      </a:r>
                      <a:endParaRPr lang="en-US" sz="1600" b="0" i="0" u="none" strike="noStrike" dirty="0">
                        <a:solidFill>
                          <a:srgbClr val="000000"/>
                        </a:solidFill>
                        <a:effectLst/>
                        <a:latin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7243113"/>
                  </a:ext>
                </a:extLst>
              </a:tr>
            </a:tbl>
          </a:graphicData>
        </a:graphic>
      </p:graphicFrame>
      <p:sp>
        <p:nvSpPr>
          <p:cNvPr id="5" name="TextBox 4">
            <a:extLst>
              <a:ext uri="{FF2B5EF4-FFF2-40B4-BE49-F238E27FC236}">
                <a16:creationId xmlns:a16="http://schemas.microsoft.com/office/drawing/2014/main" id="{765DA67B-6B87-661D-A183-6C9E3B9986F1}"/>
              </a:ext>
            </a:extLst>
          </p:cNvPr>
          <p:cNvSpPr txBox="1"/>
          <p:nvPr/>
        </p:nvSpPr>
        <p:spPr>
          <a:xfrm>
            <a:off x="559092" y="5762655"/>
            <a:ext cx="10905320" cy="646331"/>
          </a:xfrm>
          <a:prstGeom prst="rect">
            <a:avLst/>
          </a:prstGeom>
          <a:noFill/>
        </p:spPr>
        <p:txBody>
          <a:bodyPr wrap="square" rtlCol="0">
            <a:spAutoFit/>
          </a:bodyPr>
          <a:lstStyle/>
          <a:p>
            <a:r>
              <a:rPr lang="en-US" dirty="0"/>
              <a:t>Int MRL – Intermediate-duration minimal risk level; IRIS – EPA Integrated Risk Information System; OW – EPA Office of Water; PPRTV – EPA Provisional Peer-Reviewed Toxicity Values </a:t>
            </a:r>
          </a:p>
        </p:txBody>
      </p:sp>
      <p:sp>
        <p:nvSpPr>
          <p:cNvPr id="6" name="Rectangle 5">
            <a:extLst>
              <a:ext uri="{FF2B5EF4-FFF2-40B4-BE49-F238E27FC236}">
                <a16:creationId xmlns:a16="http://schemas.microsoft.com/office/drawing/2014/main" id="{F2730A1A-C0CE-5B86-42D2-4B4FEBF58ACF}"/>
              </a:ext>
            </a:extLst>
          </p:cNvPr>
          <p:cNvSpPr/>
          <p:nvPr/>
        </p:nvSpPr>
        <p:spPr>
          <a:xfrm>
            <a:off x="559092" y="993058"/>
            <a:ext cx="11003641" cy="1995948"/>
          </a:xfrm>
          <a:prstGeom prst="rect">
            <a:avLst/>
          </a:prstGeom>
          <a:noFill/>
          <a:ln w="38100">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val="2055834987"/>
      </p:ext>
    </p:extLst>
  </p:cSld>
  <p:clrMapOvr>
    <a:masterClrMapping/>
  </p:clrMapOvr>
  <mc:AlternateContent xmlns:mc="http://schemas.openxmlformats.org/markup-compatibility/2006" xmlns:p14="http://schemas.microsoft.com/office/powerpoint/2010/main">
    <mc:Choice Requires="p14">
      <p:transition spd="slow" p14:dur="2000" advTm="109366"/>
    </mc:Choice>
    <mc:Fallback xmlns="">
      <p:transition spd="slow" advTm="109366"/>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4.6"/>
</p:tagLst>
</file>

<file path=ppt/tags/tag2.xml><?xml version="1.0" encoding="utf-8"?>
<p:tagLst xmlns:a="http://schemas.openxmlformats.org/drawingml/2006/main" xmlns:r="http://schemas.openxmlformats.org/officeDocument/2006/relationships" xmlns:p="http://schemas.openxmlformats.org/presentationml/2006/main">
  <p:tag name="TIMING" val="|22"/>
</p:tagLst>
</file>

<file path=ppt/tags/tag3.xml><?xml version="1.0" encoding="utf-8"?>
<p:tagLst xmlns:a="http://schemas.openxmlformats.org/drawingml/2006/main" xmlns:r="http://schemas.openxmlformats.org/officeDocument/2006/relationships" xmlns:p="http://schemas.openxmlformats.org/presentationml/2006/main">
  <p:tag name="TIMING" val="|106.4"/>
</p:tagLst>
</file>

<file path=ppt/tags/tag4.xml><?xml version="1.0" encoding="utf-8"?>
<p:tagLst xmlns:a="http://schemas.openxmlformats.org/drawingml/2006/main" xmlns:r="http://schemas.openxmlformats.org/officeDocument/2006/relationships" xmlns:p="http://schemas.openxmlformats.org/presentationml/2006/main">
  <p:tag name="TIMING" val="|8.2|7.6|14.5|8.6"/>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3.xml><?xml version="1.0" encoding="utf-8"?>
<a:theme xmlns:a="http://schemas.openxmlformats.org/drawingml/2006/main" name="2_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9309</TotalTime>
  <Words>2760</Words>
  <Application>Microsoft Office PowerPoint</Application>
  <PresentationFormat>Widescreen</PresentationFormat>
  <Paragraphs>332</Paragraphs>
  <Slides>25</Slides>
  <Notes>3</Notes>
  <HiddenSlides>0</HiddenSlides>
  <MMClips>0</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25</vt:i4>
      </vt:variant>
    </vt:vector>
  </HeadingPairs>
  <TitlesOfParts>
    <vt:vector size="34" baseType="lpstr">
      <vt:lpstr>Arial</vt:lpstr>
      <vt:lpstr>Calibri</vt:lpstr>
      <vt:lpstr>Calibri Light</vt:lpstr>
      <vt:lpstr>Cambria Math</vt:lpstr>
      <vt:lpstr>Courier New</vt:lpstr>
      <vt:lpstr>Wingdings</vt:lpstr>
      <vt:lpstr>Retrospect</vt:lpstr>
      <vt:lpstr>1_Retrospect</vt:lpstr>
      <vt:lpstr>2_Retrospect</vt:lpstr>
      <vt:lpstr>TCEQ Toxicology Updates</vt:lpstr>
      <vt:lpstr>Outline</vt:lpstr>
      <vt:lpstr>Per- and Polyfluoroalkyl Substances (PFAS)</vt:lpstr>
      <vt:lpstr>PFAS Introduction</vt:lpstr>
      <vt:lpstr>(Some) PFAS Sites in Texas</vt:lpstr>
      <vt:lpstr>Environmental Regulations for PFAS</vt:lpstr>
      <vt:lpstr>Remediation Screening and Cleanup Levels</vt:lpstr>
      <vt:lpstr>TCEQ Toxicity Factors for PFAS</vt:lpstr>
      <vt:lpstr>PFAS with Agency Remediation Levels &amp; Basis of Value</vt:lpstr>
      <vt:lpstr>EPA Screening Levels and TCEQ Cleanup Levels</vt:lpstr>
      <vt:lpstr>EPA Drinking Water Standards</vt:lpstr>
      <vt:lpstr>EPA’s 2023 Proposed PFAS Drinking Water Stds</vt:lpstr>
      <vt:lpstr>Challenges for PFAS Drinking Water Standards</vt:lpstr>
      <vt:lpstr>Air monitoring near aggregate production operations (APOs)</vt:lpstr>
      <vt:lpstr>Air Emissions from APOs</vt:lpstr>
      <vt:lpstr>Crystalline Silica</vt:lpstr>
      <vt:lpstr>TCEQ PM4 Crystalline Silica &amp; Total PM2.5 Monitoring</vt:lpstr>
      <vt:lpstr>PowerPoint Presentation</vt:lpstr>
      <vt:lpstr>PM2.5 follows similar patterns at all sites</vt:lpstr>
      <vt:lpstr>Crystalline silica is present at measurable levels at all sites</vt:lpstr>
      <vt:lpstr>Next Steps</vt:lpstr>
      <vt:lpstr>Short Update: Ethylene Oxide</vt:lpstr>
      <vt:lpstr>Ethylene Oxide (EtO) Regulations</vt:lpstr>
      <vt:lpstr>Ethylene Oxide Cancer Dose-Response Assessment</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Hypothesis-Testing to Determine Veracity of Observational Study Results</dc:title>
  <dc:creator>Sabine Lange</dc:creator>
  <cp:lastModifiedBy>Sabine Lange</cp:lastModifiedBy>
  <cp:revision>358</cp:revision>
  <cp:lastPrinted>2020-02-17T17:09:52Z</cp:lastPrinted>
  <dcterms:created xsi:type="dcterms:W3CDTF">2018-12-27T21:19:36Z</dcterms:created>
  <dcterms:modified xsi:type="dcterms:W3CDTF">2023-07-20T17:14:52Z</dcterms:modified>
</cp:coreProperties>
</file>