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5"/>
  </p:sldMasterIdLst>
  <p:notesMasterIdLst>
    <p:notesMasterId r:id="rId17"/>
  </p:notesMasterIdLst>
  <p:sldIdLst>
    <p:sldId id="257" r:id="rId6"/>
    <p:sldId id="260" r:id="rId7"/>
    <p:sldId id="261" r:id="rId8"/>
    <p:sldId id="263" r:id="rId9"/>
    <p:sldId id="264" r:id="rId10"/>
    <p:sldId id="266" r:id="rId11"/>
    <p:sldId id="270" r:id="rId12"/>
    <p:sldId id="267" r:id="rId13"/>
    <p:sldId id="268" r:id="rId14"/>
    <p:sldId id="269" r:id="rId15"/>
    <p:sldId id="26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4BB"/>
    <a:srgbClr val="FFFF99"/>
    <a:srgbClr val="FCF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F4F32-BB9C-483C-A820-DC041CBDE2F3}" v="24" dt="2023-07-17T15:30:19.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93792" autoAdjust="0"/>
  </p:normalViewPr>
  <p:slideViewPr>
    <p:cSldViewPr snapToGrid="0" snapToObjects="1">
      <p:cViewPr varScale="1">
        <p:scale>
          <a:sx n="102" d="100"/>
          <a:sy n="102" d="100"/>
        </p:scale>
        <p:origin x="114" y="132"/>
      </p:cViewPr>
      <p:guideLst/>
    </p:cSldViewPr>
  </p:slideViewPr>
  <p:outlineViewPr>
    <p:cViewPr>
      <p:scale>
        <a:sx n="33" d="100"/>
        <a:sy n="33" d="100"/>
      </p:scale>
      <p:origin x="0" y="-3996"/>
    </p:cViewPr>
  </p:outlineViewPr>
  <p:notesTextViewPr>
    <p:cViewPr>
      <p:scale>
        <a:sx n="3" d="2"/>
        <a:sy n="3" d="2"/>
      </p:scale>
      <p:origin x="0" y="-438"/>
    </p:cViewPr>
  </p:notesText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BE17B1-B32C-4F91-B0A3-AC27EE8431CE}" type="datetimeFigureOut">
              <a:rPr lang="en-US" smtClean="0"/>
              <a:t>7/21/2023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68F05D-F501-4BD1-93B9-CBE4E4410D5F}" type="slidenum">
              <a:rPr lang="en-US" smtClean="0"/>
              <a:t>‹#›</a:t>
            </a:fld>
            <a:endParaRPr lang="en-US"/>
          </a:p>
        </p:txBody>
      </p:sp>
    </p:spTree>
    <p:extLst>
      <p:ext uri="{BB962C8B-B14F-4D97-AF65-F5344CB8AC3E}">
        <p14:creationId xmlns:p14="http://schemas.microsoft.com/office/powerpoint/2010/main" val="130462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795338"/>
            <a:ext cx="5575300" cy="3136900"/>
          </a:xfrm>
        </p:spPr>
      </p:sp>
      <p:sp>
        <p:nvSpPr>
          <p:cNvPr id="3" name="Notes Placeholder 2"/>
          <p:cNvSpPr>
            <a:spLocks noGrp="1"/>
          </p:cNvSpPr>
          <p:nvPr>
            <p:ph type="body" idx="1"/>
          </p:nvPr>
        </p:nvSpPr>
        <p:spPr>
          <a:xfrm>
            <a:off x="701040" y="4091917"/>
            <a:ext cx="5608320" cy="3660458"/>
          </a:xfrm>
        </p:spPr>
        <p:txBody>
          <a:bodyPr/>
          <a:lstStyle/>
          <a:p>
            <a:r>
              <a:rPr lang="en-US" dirty="0">
                <a:effectLst/>
                <a:ea typeface="Calibri" panose="020F0502020204030204" pitchFamily="34" charset="0"/>
              </a:rPr>
              <a:t>Hello, my name is Scottie Aplin and I am a staff attorney with the Office of General Counsel at th</a:t>
            </a:r>
            <a:r>
              <a:rPr lang="en-US" dirty="0">
                <a:ea typeface="Calibri" panose="020F0502020204030204" pitchFamily="34" charset="0"/>
              </a:rPr>
              <a:t>e General Land Office. </a:t>
            </a:r>
            <a:r>
              <a:rPr lang="en-US" dirty="0">
                <a:effectLst/>
                <a:ea typeface="Calibri" panose="020F0502020204030204" pitchFamily="34" charset="0"/>
                <a:cs typeface="Times New Roman" panose="02020603050405020304" pitchFamily="18" charset="0"/>
              </a:rPr>
              <a:t>the GLO manages 13 million acres of state-owned assets such as minerals, submerged lands, estuaries and beaches and dunes.  As a steward of the State’s 367-mile coastline, the GLO is responsible for responding to oil spills in the coastal environment and is a member of the state’s Natural Resource Trustee Council, which is responsible for evaluating injuries caused to the Texas natural resources from spills of oil and hazardous substances, recovering damages from the responsible party, and using the recovered funds to restore those lost resources.</a:t>
            </a:r>
          </a:p>
          <a:p>
            <a:endParaRPr lang="en-US" dirty="0">
              <a:effectLst/>
              <a:latin typeface="+mj-lt"/>
              <a:ea typeface="Calibri" panose="020F0502020204030204" pitchFamily="34" charset="0"/>
            </a:endParaRPr>
          </a:p>
          <a:p>
            <a:r>
              <a:rPr lang="en-US" b="1" dirty="0">
                <a:effectLst/>
                <a:latin typeface="+mj-lt"/>
                <a:ea typeface="Calibri" panose="020F0502020204030204" pitchFamily="34" charset="0"/>
              </a:rPr>
              <a:t>These materials expresses the views and opinions of its author and is not an official statement of position by the General Land Office or the Land Commissioner.</a:t>
            </a:r>
          </a:p>
          <a:p>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1</a:t>
            </a:fld>
            <a:endParaRPr lang="en-US"/>
          </a:p>
        </p:txBody>
      </p:sp>
    </p:spTree>
    <p:extLst>
      <p:ext uri="{BB962C8B-B14F-4D97-AF65-F5344CB8AC3E}">
        <p14:creationId xmlns:p14="http://schemas.microsoft.com/office/powerpoint/2010/main" val="322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575300" cy="3136900"/>
          </a:xfrm>
        </p:spPr>
      </p:sp>
      <p:sp>
        <p:nvSpPr>
          <p:cNvPr id="3" name="Notes Placeholder 2"/>
          <p:cNvSpPr>
            <a:spLocks noGrp="1"/>
          </p:cNvSpPr>
          <p:nvPr>
            <p:ph type="body" idx="1"/>
          </p:nvPr>
        </p:nvSpPr>
        <p:spPr>
          <a:xfrm>
            <a:off x="717550" y="4265542"/>
            <a:ext cx="5608320" cy="4070419"/>
          </a:xfrm>
        </p:spPr>
        <p:txBody>
          <a:bodyPr/>
          <a:lstStyle/>
          <a:p>
            <a:r>
              <a:rPr lang="en-US" sz="1100" dirty="0"/>
              <a:t>1. After settlement, the trustees will start restoration planning and implementation. Restoration planning is defined by law. T</a:t>
            </a:r>
            <a:r>
              <a:rPr lang="en-US" sz="1100" dirty="0">
                <a:effectLst/>
              </a:rPr>
              <a:t>rustees must develop </a:t>
            </a:r>
            <a:r>
              <a:rPr lang="en-US" sz="1100" dirty="0"/>
              <a:t>a plan and provide </a:t>
            </a:r>
            <a:r>
              <a:rPr lang="en-US" sz="1100" dirty="0">
                <a:effectLst/>
              </a:rPr>
              <a:t>a reasonable range of restoration alternatives under 15 CFR </a:t>
            </a:r>
            <a:r>
              <a:rPr lang="en-US" sz="1100" dirty="0"/>
              <a:t>§ 990.53</a:t>
            </a:r>
            <a:r>
              <a:rPr lang="en-US" sz="1100" dirty="0">
                <a:effectLst/>
              </a:rPr>
              <a:t>, The alternatives will be evaluated based on, at a minimum on : </a:t>
            </a:r>
          </a:p>
          <a:p>
            <a:pPr lvl="1"/>
            <a:r>
              <a:rPr lang="en-US" sz="1100" dirty="0">
                <a:effectLst/>
              </a:rPr>
              <a:t>(a) The</a:t>
            </a:r>
            <a:r>
              <a:rPr lang="en-US" sz="1100" i="1" dirty="0">
                <a:effectLst/>
              </a:rPr>
              <a:t> cost </a:t>
            </a:r>
            <a:r>
              <a:rPr lang="en-US" sz="1100" dirty="0">
                <a:effectLst/>
              </a:rPr>
              <a:t>to carry out the alternative; </a:t>
            </a:r>
          </a:p>
          <a:p>
            <a:pPr lvl="1"/>
            <a:r>
              <a:rPr lang="en-US" sz="1100" dirty="0">
                <a:effectLst/>
              </a:rPr>
              <a:t>(b) The extent to which each alternative is expected to </a:t>
            </a:r>
            <a:r>
              <a:rPr lang="en-US" sz="1100" i="1" dirty="0">
                <a:effectLst/>
              </a:rPr>
              <a:t>meet the trustees' goals</a:t>
            </a:r>
            <a:r>
              <a:rPr lang="en-US" sz="1100" dirty="0">
                <a:effectLst/>
              </a:rPr>
              <a:t>; </a:t>
            </a:r>
          </a:p>
          <a:p>
            <a:pPr lvl="1"/>
            <a:r>
              <a:rPr lang="en-US" sz="1100" dirty="0">
                <a:effectLst/>
              </a:rPr>
              <a:t>(c) The </a:t>
            </a:r>
            <a:r>
              <a:rPr lang="en-US" sz="1100" i="1" dirty="0">
                <a:effectLst/>
              </a:rPr>
              <a:t>likelihood of success </a:t>
            </a:r>
            <a:r>
              <a:rPr lang="en-US" sz="1100" dirty="0">
                <a:effectLst/>
              </a:rPr>
              <a:t>of each alternative; </a:t>
            </a:r>
          </a:p>
          <a:p>
            <a:pPr lvl="1"/>
            <a:r>
              <a:rPr lang="en-US" sz="1100" dirty="0">
                <a:effectLst/>
              </a:rPr>
              <a:t>(d) The extent to which each alternative will </a:t>
            </a:r>
            <a:r>
              <a:rPr lang="en-US" sz="1100" i="1" dirty="0">
                <a:effectLst/>
              </a:rPr>
              <a:t>prevent future injury as a result of the incident, and avoid collateral injury </a:t>
            </a:r>
            <a:r>
              <a:rPr lang="en-US" sz="1100" dirty="0">
                <a:effectLst/>
              </a:rPr>
              <a:t>as a result of implementing the alternative; </a:t>
            </a:r>
          </a:p>
          <a:p>
            <a:pPr lvl="1"/>
            <a:r>
              <a:rPr lang="en-US" sz="1100" dirty="0">
                <a:effectLst/>
              </a:rPr>
              <a:t>(e) The extent to which each alternative </a:t>
            </a:r>
            <a:r>
              <a:rPr lang="en-US" sz="1100" i="1" dirty="0">
                <a:effectLst/>
              </a:rPr>
              <a:t>benefits more than one natural resource and/or service</a:t>
            </a:r>
            <a:r>
              <a:rPr lang="en-US" sz="1100" dirty="0">
                <a:effectLst/>
              </a:rPr>
              <a:t>; and </a:t>
            </a:r>
          </a:p>
          <a:p>
            <a:pPr lvl="1"/>
            <a:r>
              <a:rPr lang="en-US" sz="1100" dirty="0">
                <a:effectLst/>
              </a:rPr>
              <a:t>(</a:t>
            </a:r>
            <a:r>
              <a:rPr lang="en-US" sz="1100" dirty="0"/>
              <a:t>f</a:t>
            </a:r>
            <a:r>
              <a:rPr lang="en-US" sz="1100" dirty="0">
                <a:effectLst/>
              </a:rPr>
              <a:t>) The effect of each alternative on public health and safety.</a:t>
            </a:r>
          </a:p>
          <a:p>
            <a:r>
              <a:rPr lang="en-US" sz="1100" dirty="0"/>
              <a:t>2. OSPRA goes even further.  Under TNRC </a:t>
            </a:r>
            <a:r>
              <a:rPr lang="en-US" sz="1100" dirty="0">
                <a:solidFill>
                  <a:srgbClr val="252525"/>
                </a:solidFill>
              </a:rPr>
              <a:t>§ 40.107, the trustees must make sure that the plan is </a:t>
            </a:r>
            <a:r>
              <a:rPr lang="en-US" sz="1100" b="1" dirty="0">
                <a:solidFill>
                  <a:srgbClr val="252525"/>
                </a:solidFill>
              </a:rPr>
              <a:t>cost effective</a:t>
            </a:r>
            <a:r>
              <a:rPr lang="en-US" sz="1100" dirty="0">
                <a:solidFill>
                  <a:srgbClr val="252525"/>
                </a:solidFill>
              </a:rPr>
              <a:t>. Cost matters when determining what the trustees will consider adopting in a restoration plan. </a:t>
            </a:r>
          </a:p>
          <a:p>
            <a:r>
              <a:rPr lang="en-US" sz="1100" dirty="0">
                <a:solidFill>
                  <a:srgbClr val="252525"/>
                </a:solidFill>
                <a:effectLst/>
              </a:rPr>
              <a:t>3. </a:t>
            </a:r>
            <a:r>
              <a:rPr lang="en-US" sz="1100" dirty="0">
                <a:solidFill>
                  <a:srgbClr val="252525"/>
                </a:solidFill>
              </a:rPr>
              <a:t>Its </a:t>
            </a:r>
            <a:r>
              <a:rPr lang="en-US" sz="1100" dirty="0">
                <a:solidFill>
                  <a:srgbClr val="252525"/>
                </a:solidFill>
                <a:effectLst/>
              </a:rPr>
              <a:t>important to know that the trustees are responsible for  include and inform the public on restoration planning. R</a:t>
            </a:r>
            <a:r>
              <a:rPr lang="en-US" sz="1100" dirty="0">
                <a:solidFill>
                  <a:srgbClr val="252525"/>
                </a:solidFill>
              </a:rPr>
              <a:t>estoration plans will describe the injury and how a project will compensate for that injury.  </a:t>
            </a:r>
            <a:r>
              <a:rPr lang="en-US" sz="1100" dirty="0"/>
              <a:t>In Texas, the trustees will often solicit project suggestions from fellow trustees and the public. </a:t>
            </a:r>
            <a:r>
              <a:rPr lang="en-US" sz="1100" dirty="0">
                <a:solidFill>
                  <a:srgbClr val="252525"/>
                </a:solidFill>
                <a:effectLst/>
              </a:rPr>
              <a:t>Restoration plans must be published and the public given an opportunity to review and comment on a plan. 15 CFR </a:t>
            </a:r>
            <a:r>
              <a:rPr lang="en-US" sz="1100" dirty="0">
                <a:solidFill>
                  <a:srgbClr val="252525"/>
                </a:solidFill>
              </a:rPr>
              <a:t>§ 990.55.</a:t>
            </a:r>
          </a:p>
          <a:p>
            <a:r>
              <a:rPr lang="en-US" sz="1100" dirty="0">
                <a:solidFill>
                  <a:srgbClr val="252525"/>
                </a:solidFill>
              </a:rPr>
              <a:t>4.  Implementation of restoration will entail entering into funding and implementation agreements amongst the trustees, with project partners, and vendors that have been selected through a solicitation process.  After a project has been completed, there will also be monitoring of the projects to ensure that the results adequately compensate for the injury.</a:t>
            </a:r>
          </a:p>
          <a:p>
            <a:pPr marL="228600" indent="-228600">
              <a:buAutoNum type="arabicPeriod" startAt="2"/>
            </a:pPr>
            <a:endParaRPr lang="en-US" sz="1100" dirty="0">
              <a:effectLst/>
              <a:latin typeface="+mj-l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10</a:t>
            </a:fld>
            <a:endParaRPr lang="en-US"/>
          </a:p>
        </p:txBody>
      </p:sp>
    </p:spTree>
    <p:extLst>
      <p:ext uri="{BB962C8B-B14F-4D97-AF65-F5344CB8AC3E}">
        <p14:creationId xmlns:p14="http://schemas.microsoft.com/office/powerpoint/2010/main" val="386706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the story is that there is better prevention of and responses to releases when they do happen.  While there are established processes and standards for addressing compensation for releases when they do happen, settlement helps the story come to a swift and satisfactory end. To this day, the science is continuing to inform us on injuries caused by releases and how to best compensate for those injures. As for now, the story of NRDA provides the public, and their natural resources, with a happy ending!</a:t>
            </a:r>
          </a:p>
        </p:txBody>
      </p:sp>
      <p:sp>
        <p:nvSpPr>
          <p:cNvPr id="4" name="Slide Number Placeholder 3"/>
          <p:cNvSpPr>
            <a:spLocks noGrp="1"/>
          </p:cNvSpPr>
          <p:nvPr>
            <p:ph type="sldNum" sz="quarter" idx="5"/>
          </p:nvPr>
        </p:nvSpPr>
        <p:spPr/>
        <p:txBody>
          <a:bodyPr/>
          <a:lstStyle/>
          <a:p>
            <a:fld id="{9C68F05D-F501-4BD1-93B9-CBE4E4410D5F}" type="slidenum">
              <a:rPr lang="en-US" smtClean="0"/>
              <a:t>11</a:t>
            </a:fld>
            <a:endParaRPr lang="en-US"/>
          </a:p>
        </p:txBody>
      </p:sp>
    </p:spTree>
    <p:extLst>
      <p:ext uri="{BB962C8B-B14F-4D97-AF65-F5344CB8AC3E}">
        <p14:creationId xmlns:p14="http://schemas.microsoft.com/office/powerpoint/2010/main" val="52057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92163"/>
            <a:ext cx="5575300" cy="3136900"/>
          </a:xfrm>
        </p:spPr>
      </p:sp>
      <p:sp>
        <p:nvSpPr>
          <p:cNvPr id="3" name="Notes Placeholder 2"/>
          <p:cNvSpPr>
            <a:spLocks noGrp="1"/>
          </p:cNvSpPr>
          <p:nvPr>
            <p:ph type="body" idx="1"/>
          </p:nvPr>
        </p:nvSpPr>
        <p:spPr>
          <a:xfrm>
            <a:off x="701040" y="4103493"/>
            <a:ext cx="5608320" cy="3983249"/>
          </a:xfrm>
        </p:spPr>
        <p:txBody>
          <a:bodyPr/>
          <a:lstStyle/>
          <a:p>
            <a:r>
              <a:rPr lang="en-US" sz="1100" dirty="0"/>
              <a:t>1. Negligence/Trespass, </a:t>
            </a:r>
            <a:r>
              <a:rPr lang="en-US" sz="1100" dirty="0" err="1"/>
              <a:t>etc</a:t>
            </a:r>
            <a:r>
              <a:rPr lang="en-US" sz="1100" dirty="0"/>
              <a:t> was not sufficient to get relief for injury to the public because the law required proving a duty/obligation to the public, injury/harm, and </a:t>
            </a:r>
            <a:r>
              <a:rPr lang="en-US" sz="1100" b="1" dirty="0"/>
              <a:t>causation</a:t>
            </a:r>
            <a:r>
              <a:rPr lang="en-US" sz="1100" dirty="0"/>
              <a:t>.  Historically, each of these was a problem of proof for a plaintiff.  And then, there are waivers of liability and determining who is responsible, which created a problem.  Of course, we still exploit our natural resources, however, we are doing so under the protection of a variety of environmental laws.</a:t>
            </a:r>
          </a:p>
          <a:p>
            <a:r>
              <a:rPr lang="en-US" sz="1100" dirty="0"/>
              <a:t>2. In the 1970’s protests by the Love Canal community because of tremendous levels of unusual health problems within the community brought attention to the problems associated with waste disposal practices.  The community, specifically its school, was built on a site where several companies had disposed of a variety of hazardous wastes.  Resolution was done though declarations of emergencies by New York State and the US Government.  In the end around 900 residences were relocated.  Recovery of costs was difficult.  As a result, CERCLA </a:t>
            </a:r>
            <a:r>
              <a:rPr lang="en-US" sz="1100" dirty="0">
                <a:effectLst/>
                <a:ea typeface="Calibri" panose="020F0502020204030204" pitchFamily="34" charset="0"/>
                <a:cs typeface="Times New Roman" panose="02020603050405020304" pitchFamily="18" charset="0"/>
              </a:rPr>
              <a:t>(42 USC 9601, et seq.) </a:t>
            </a:r>
            <a:r>
              <a:rPr lang="en-US" sz="1100" dirty="0"/>
              <a:t>was adopted in 1980 to provide for response and strict liability for releases of hazardous wastes</a:t>
            </a:r>
            <a:r>
              <a:rPr lang="en-US" sz="1100" dirty="0">
                <a:solidFill>
                  <a:srgbClr val="000000"/>
                </a:solidFill>
              </a:rPr>
              <a:t>. </a:t>
            </a:r>
            <a:endParaRPr lang="en-US" sz="1100" dirty="0"/>
          </a:p>
          <a:p>
            <a:r>
              <a:rPr lang="en-US" sz="1100" dirty="0"/>
              <a:t>3. In 1989, the oil tanker Exxon Valdez ran aground in Alaska, spilling 11 million gallons of oil in Prince William Sound, affecting </a:t>
            </a:r>
            <a:r>
              <a:rPr lang="en-US" sz="1100" dirty="0">
                <a:solidFill>
                  <a:srgbClr val="000000"/>
                </a:solidFill>
              </a:rPr>
              <a:t>more than 1,300 miles of shoreline and hundreds of thousands of animals to include shorebirds, otters and seals.  Because of the magnitude of the spill and the difficulty associated with clean up and providing for compensation, arguably, the area still hasn’t fully recovered.  As a result, the Oil Pollution Act (OPA) (33 USC 2701, et seq) was passed in 1990 which established strict liability, including NRDA provisions, for releases of oil. </a:t>
            </a:r>
          </a:p>
          <a:p>
            <a:r>
              <a:rPr lang="en-US" sz="1100" dirty="0">
                <a:solidFill>
                  <a:srgbClr val="000000"/>
                </a:solidFill>
              </a:rPr>
              <a:t>4. Around the same time, the State of Texas Passed the Oil Spill Prevention and Response Act (OSPRA) </a:t>
            </a:r>
            <a:r>
              <a:rPr lang="en-US" sz="1100" dirty="0"/>
              <a:t>Texas Natural Resources Code </a:t>
            </a:r>
            <a:r>
              <a:rPr lang="en-US" sz="1100" dirty="0">
                <a:solidFill>
                  <a:srgbClr val="252525"/>
                </a:solidFill>
              </a:rPr>
              <a:t>§40.101, et al</a:t>
            </a:r>
            <a:r>
              <a:rPr lang="en-US" sz="1100" dirty="0">
                <a:solidFill>
                  <a:srgbClr val="000000"/>
                </a:solidFill>
              </a:rPr>
              <a:t> to address response to, clean up of and compensation for releases of oil. </a:t>
            </a:r>
            <a:endParaRPr lang="en-US" sz="1100" dirty="0"/>
          </a:p>
        </p:txBody>
      </p:sp>
      <p:sp>
        <p:nvSpPr>
          <p:cNvPr id="4" name="Slide Number Placeholder 3"/>
          <p:cNvSpPr>
            <a:spLocks noGrp="1"/>
          </p:cNvSpPr>
          <p:nvPr>
            <p:ph type="sldNum" sz="quarter" idx="5"/>
          </p:nvPr>
        </p:nvSpPr>
        <p:spPr/>
        <p:txBody>
          <a:bodyPr/>
          <a:lstStyle/>
          <a:p>
            <a:fld id="{9C68F05D-F501-4BD1-93B9-CBE4E4410D5F}" type="slidenum">
              <a:rPr lang="en-US" smtClean="0"/>
              <a:t>2</a:t>
            </a:fld>
            <a:endParaRPr lang="en-US"/>
          </a:p>
        </p:txBody>
      </p:sp>
    </p:spTree>
    <p:extLst>
      <p:ext uri="{BB962C8B-B14F-4D97-AF65-F5344CB8AC3E}">
        <p14:creationId xmlns:p14="http://schemas.microsoft.com/office/powerpoint/2010/main" val="204265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84225"/>
            <a:ext cx="5575300" cy="3136900"/>
          </a:xfrm>
        </p:spPr>
      </p:sp>
      <p:sp>
        <p:nvSpPr>
          <p:cNvPr id="3" name="Notes Placeholder 2"/>
          <p:cNvSpPr>
            <a:spLocks noGrp="1"/>
          </p:cNvSpPr>
          <p:nvPr>
            <p:ph type="body" idx="1"/>
          </p:nvPr>
        </p:nvSpPr>
        <p:spPr>
          <a:xfrm>
            <a:off x="701040" y="4080341"/>
            <a:ext cx="5608320" cy="4126104"/>
          </a:xfrm>
        </p:spPr>
        <p:txBody>
          <a:bodyPr/>
          <a:lstStyle/>
          <a:p>
            <a:r>
              <a:rPr lang="en-US" sz="1100" dirty="0"/>
              <a:t>1. CERCLA is focused on responding to and remediating releases of hazardous materials.  It also has provisions that address recovery of resources that are impacted by a release through Natural Resource and Damage Assessment (NRDA). The focus is upon ensuring that trustees of public resources can recover the costs of repairing, replacing or acquiring the equivalent to the resources that were damaged by a release.</a:t>
            </a:r>
            <a:r>
              <a:rPr lang="en-US" sz="1100" b="1" dirty="0">
                <a:solidFill>
                  <a:schemeClr val="bg1"/>
                </a:solidFill>
                <a:cs typeface="Arial" panose="020B0604020202020204" pitchFamily="34" charset="0"/>
              </a:rPr>
              <a:t> </a:t>
            </a:r>
            <a:endParaRPr lang="en-US" sz="1100" dirty="0"/>
          </a:p>
          <a:p>
            <a:r>
              <a:rPr lang="en-US" sz="1100" dirty="0"/>
              <a:t>2. OPA was an amendment to the Clean Water Act in 1990 to prevent and respond to releases from vessels and facilities into waters of the United States. OPA is focused on preventing, responding to, cleaning up, and compensating the public and making it whole after an oil spill</a:t>
            </a:r>
            <a:r>
              <a:rPr lang="en-US" sz="1100" dirty="0">
                <a:effectLst/>
                <a:ea typeface="Calibri" panose="020F0502020204030204" pitchFamily="34" charset="0"/>
                <a:cs typeface="Times New Roman" panose="02020603050405020304" pitchFamily="18" charset="0"/>
              </a:rPr>
              <a:t>. The act established the National Contingency Plan, which </a:t>
            </a:r>
            <a:r>
              <a:rPr lang="en-US" sz="1100" dirty="0">
                <a:ea typeface="Calibri" panose="020F0502020204030204" pitchFamily="34" charset="0"/>
                <a:cs typeface="Times New Roman" panose="02020603050405020304" pitchFamily="18" charset="0"/>
              </a:rPr>
              <a:t>documents how to properly coordinate and respond to a spill, and </a:t>
            </a:r>
            <a:r>
              <a:rPr lang="en-US" sz="1100" dirty="0"/>
              <a:t>provided for the recovery of the costs of repairing, replacing or acquiring the equivalent to the resources that were damaged by the release of oil.  This presentation focuses upon OPA because that is a primary function of the GLO.  NRDA, however, addresses CERLCA and OPA releases and provides for the authority of all the trustees to address compensation.  </a:t>
            </a:r>
          </a:p>
          <a:p>
            <a:r>
              <a:rPr lang="en-US" sz="1100" dirty="0"/>
              <a:t>3. OSPRA was adopted in 1991 and is the mechanism for responding the release of oil in the State of Texas.  It designates the state trustees under the NRDA program and provides for seeking compensation for releases of oil in state waters</a:t>
            </a:r>
          </a:p>
          <a:p>
            <a:r>
              <a:rPr lang="en-US" sz="1100" dirty="0"/>
              <a:t>4. These Acts are strict liability statutes, which means that negligence is not a consideration, the statutes are only concerned with reparations. Compensation for damage caused by a spill includes any injury from the spill and any damage that is caused to natural resources by the response actions themselves, such as removal of sand from a beach front.  It is very important to note that the NRDA provisions do not penalize someone who causes a release.  Penalties and response costs are wholly separate from any recovery made in a NRDA action.</a:t>
            </a:r>
          </a:p>
        </p:txBody>
      </p:sp>
      <p:sp>
        <p:nvSpPr>
          <p:cNvPr id="4" name="Slide Number Placeholder 3"/>
          <p:cNvSpPr>
            <a:spLocks noGrp="1"/>
          </p:cNvSpPr>
          <p:nvPr>
            <p:ph type="sldNum" sz="quarter" idx="5"/>
          </p:nvPr>
        </p:nvSpPr>
        <p:spPr/>
        <p:txBody>
          <a:bodyPr/>
          <a:lstStyle/>
          <a:p>
            <a:fld id="{9C68F05D-F501-4BD1-93B9-CBE4E4410D5F}" type="slidenum">
              <a:rPr lang="en-US" smtClean="0"/>
              <a:t>3</a:t>
            </a:fld>
            <a:endParaRPr lang="en-US"/>
          </a:p>
        </p:txBody>
      </p:sp>
    </p:spTree>
    <p:extLst>
      <p:ext uri="{BB962C8B-B14F-4D97-AF65-F5344CB8AC3E}">
        <p14:creationId xmlns:p14="http://schemas.microsoft.com/office/powerpoint/2010/main" val="341266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95338"/>
            <a:ext cx="5575300" cy="3136900"/>
          </a:xfrm>
        </p:spPr>
      </p:sp>
      <p:sp>
        <p:nvSpPr>
          <p:cNvPr id="3" name="Notes Placeholder 2"/>
          <p:cNvSpPr>
            <a:spLocks noGrp="1"/>
          </p:cNvSpPr>
          <p:nvPr>
            <p:ph type="body" idx="1"/>
          </p:nvPr>
        </p:nvSpPr>
        <p:spPr>
          <a:xfrm>
            <a:off x="701040" y="4068766"/>
            <a:ext cx="5608320" cy="4265005"/>
          </a:xfrm>
        </p:spPr>
        <p:txBody>
          <a:bodyPr/>
          <a:lstStyle/>
          <a:p>
            <a:r>
              <a:rPr lang="en-US" dirty="0">
                <a:solidFill>
                  <a:srgbClr val="212121"/>
                </a:solidFill>
              </a:rPr>
              <a:t>1. A p</a:t>
            </a:r>
            <a:r>
              <a:rPr lang="en-US" b="0" i="0" dirty="0">
                <a:solidFill>
                  <a:srgbClr val="212121"/>
                </a:solidFill>
                <a:effectLst/>
              </a:rPr>
              <a:t>erson responsible for an actual or threatened unauthorized discharge of oil is responsible for containing the oil and cleaning it up. RP’s are strictly and jointly liable for removal of the oil and any injuries that were caused. They will also be held responsible for the injuries </a:t>
            </a:r>
            <a:r>
              <a:rPr lang="en-US" dirty="0">
                <a:solidFill>
                  <a:srgbClr val="212121"/>
                </a:solidFill>
              </a:rPr>
              <a:t>to natural resources, such as animals and their habitat. </a:t>
            </a:r>
            <a:r>
              <a:rPr lang="en-US" b="0" i="0" dirty="0">
                <a:solidFill>
                  <a:srgbClr val="212121"/>
                </a:solidFill>
                <a:effectLst/>
              </a:rPr>
              <a:t>They are also liable for response costs, damages to natural resources, and reasonable costs of assessing the damage.  33 USC </a:t>
            </a:r>
            <a:r>
              <a:rPr lang="en-US" dirty="0">
                <a:solidFill>
                  <a:srgbClr val="252525"/>
                </a:solidFill>
              </a:rPr>
              <a:t>§ </a:t>
            </a:r>
            <a:r>
              <a:rPr lang="en-US" b="0" i="0" dirty="0">
                <a:solidFill>
                  <a:srgbClr val="212121"/>
                </a:solidFill>
                <a:effectLst/>
              </a:rPr>
              <a:t>2702(a), TNRC </a:t>
            </a:r>
            <a:r>
              <a:rPr lang="en-US" dirty="0">
                <a:solidFill>
                  <a:srgbClr val="252525"/>
                </a:solidFill>
              </a:rPr>
              <a:t>§§ </a:t>
            </a:r>
            <a:r>
              <a:rPr lang="en-US" b="0" i="0" dirty="0">
                <a:solidFill>
                  <a:srgbClr val="212121"/>
                </a:solidFill>
                <a:effectLst/>
              </a:rPr>
              <a:t>40.202 &amp; 203.  Responsibility can be to individuals</a:t>
            </a:r>
            <a:r>
              <a:rPr lang="en-US" dirty="0">
                <a:solidFill>
                  <a:srgbClr val="212121"/>
                </a:solidFill>
              </a:rPr>
              <a:t> and businesses.  </a:t>
            </a:r>
            <a:endParaRPr lang="en-US" b="0" i="0" dirty="0">
              <a:solidFill>
                <a:srgbClr val="212121"/>
              </a:solidFill>
              <a:effectLst/>
            </a:endParaRPr>
          </a:p>
          <a:p>
            <a:r>
              <a:rPr lang="en-US" dirty="0">
                <a:solidFill>
                  <a:srgbClr val="212121"/>
                </a:solidFill>
              </a:rPr>
              <a:t>2. </a:t>
            </a:r>
            <a:r>
              <a:rPr lang="en-US" b="0" i="0" dirty="0">
                <a:solidFill>
                  <a:srgbClr val="212121"/>
                </a:solidFill>
                <a:effectLst/>
              </a:rPr>
              <a:t>Damages are defined in 33 USC </a:t>
            </a:r>
            <a:r>
              <a:rPr lang="en-US" dirty="0">
                <a:solidFill>
                  <a:srgbClr val="252525"/>
                </a:solidFill>
              </a:rPr>
              <a:t>§ 2702((b)(2).  A number of damages are identified here, to include property, revenues, and public services, to name a few.  The most important for our purposes, however, is the natural resources damages.  Natural resource damages addresses injury to, destruction of, loss of, or loss of use of, natural resources, including the reasonable costs of assessing the damage.</a:t>
            </a:r>
            <a:endParaRPr lang="en-US" b="0" i="0" dirty="0">
              <a:solidFill>
                <a:srgbClr val="212121"/>
              </a:solidFill>
              <a:effectLst/>
            </a:endParaRPr>
          </a:p>
          <a:p>
            <a:r>
              <a:rPr lang="en-US" dirty="0">
                <a:solidFill>
                  <a:srgbClr val="212121"/>
                </a:solidFill>
              </a:rPr>
              <a:t>3. Trustees shall extend an invitation to a party responsible for the release of oil.  15 CFR </a:t>
            </a:r>
            <a:r>
              <a:rPr lang="en-US" dirty="0">
                <a:solidFill>
                  <a:srgbClr val="252525"/>
                </a:solidFill>
              </a:rPr>
              <a:t>§ </a:t>
            </a:r>
            <a:r>
              <a:rPr lang="en-US" dirty="0">
                <a:solidFill>
                  <a:srgbClr val="212121"/>
                </a:solidFill>
              </a:rPr>
              <a:t>990.14, 31 Texas Administrative Code </a:t>
            </a:r>
            <a:r>
              <a:rPr lang="en-US" dirty="0">
                <a:solidFill>
                  <a:srgbClr val="252525"/>
                </a:solidFill>
              </a:rPr>
              <a:t>§ </a:t>
            </a:r>
            <a:r>
              <a:rPr lang="en-US" dirty="0">
                <a:solidFill>
                  <a:srgbClr val="212121"/>
                </a:solidFill>
              </a:rPr>
              <a:t>20.23.  Sometimes during the spill informal collaboration starts.  A formal invitation to participate in full assessment usually happens after the trustees have made a determination that that an injury has occurred.  </a:t>
            </a:r>
          </a:p>
          <a:p>
            <a:r>
              <a:rPr lang="en-US" dirty="0">
                <a:solidFill>
                  <a:srgbClr val="212121"/>
                </a:solidFill>
              </a:rPr>
              <a:t>4. The trustees are responsible for defining the level of participation of the RP based upon: the identification of the RP’s, their willingness to participate and fund an assessment and the degree of cooperation of the RP   The trustees can also take into account the actions of an RP in prior assessments. 15 CFR </a:t>
            </a:r>
            <a:r>
              <a:rPr lang="en-US" dirty="0">
                <a:solidFill>
                  <a:srgbClr val="252525"/>
                </a:solidFill>
              </a:rPr>
              <a:t>§ </a:t>
            </a:r>
            <a:r>
              <a:rPr lang="en-US" dirty="0">
                <a:solidFill>
                  <a:srgbClr val="212121"/>
                </a:solidFill>
              </a:rPr>
              <a:t>990.14, 31 TAC </a:t>
            </a:r>
            <a:r>
              <a:rPr lang="en-US" dirty="0">
                <a:solidFill>
                  <a:srgbClr val="252525"/>
                </a:solidFill>
              </a:rPr>
              <a:t>§ </a:t>
            </a:r>
            <a:r>
              <a:rPr lang="en-US" dirty="0">
                <a:solidFill>
                  <a:srgbClr val="212121"/>
                </a:solidFill>
              </a:rPr>
              <a:t>20.23.</a:t>
            </a:r>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4</a:t>
            </a:fld>
            <a:endParaRPr lang="en-US"/>
          </a:p>
        </p:txBody>
      </p:sp>
    </p:spTree>
    <p:extLst>
      <p:ext uri="{BB962C8B-B14F-4D97-AF65-F5344CB8AC3E}">
        <p14:creationId xmlns:p14="http://schemas.microsoft.com/office/powerpoint/2010/main" val="315814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973138"/>
            <a:ext cx="5575300" cy="3136900"/>
          </a:xfrm>
        </p:spPr>
      </p:sp>
      <p:sp>
        <p:nvSpPr>
          <p:cNvPr id="3" name="Notes Placeholder 2"/>
          <p:cNvSpPr>
            <a:spLocks noGrp="1"/>
          </p:cNvSpPr>
          <p:nvPr>
            <p:ph type="body" idx="1"/>
          </p:nvPr>
        </p:nvSpPr>
        <p:spPr>
          <a:xfrm>
            <a:off x="701040" y="4277117"/>
            <a:ext cx="5608320" cy="3660458"/>
          </a:xfrm>
        </p:spPr>
        <p:txBody>
          <a:bodyPr/>
          <a:lstStyle/>
          <a:p>
            <a:r>
              <a:rPr lang="en-US" sz="1100" dirty="0">
                <a:solidFill>
                  <a:srgbClr val="000000"/>
                </a:solidFill>
              </a:rPr>
              <a:t>1. Under OPA, the </a:t>
            </a:r>
            <a:r>
              <a:rPr lang="en-US" sz="1100" dirty="0"/>
              <a:t>federal government trustees are</a:t>
            </a:r>
            <a:r>
              <a:rPr lang="en-US" sz="1100" baseline="0" dirty="0"/>
              <a:t> designated by the president, states by their governors.  33 USC </a:t>
            </a:r>
            <a:r>
              <a:rPr lang="en-US" sz="1100" b="0" i="0" dirty="0">
                <a:solidFill>
                  <a:srgbClr val="252525"/>
                </a:solidFill>
                <a:effectLst/>
              </a:rPr>
              <a:t>§ </a:t>
            </a:r>
            <a:r>
              <a:rPr lang="en-US" sz="1100" baseline="0" dirty="0"/>
              <a:t>2706(b) and </a:t>
            </a:r>
            <a:r>
              <a:rPr lang="en-US" sz="1100" b="0" i="0" dirty="0">
                <a:solidFill>
                  <a:srgbClr val="1B1B1B"/>
                </a:solidFill>
                <a:effectLst/>
              </a:rPr>
              <a:t>40 CFR §300.605</a:t>
            </a:r>
            <a:r>
              <a:rPr lang="en-US" sz="1100" baseline="0" dirty="0"/>
              <a:t>.  In 1995 the Texas Governor appointed several agencies to act as NRDA trustees by letter.  OSPRA also designates the trustees through TNRC 40 </a:t>
            </a:r>
            <a:r>
              <a:rPr lang="en-US" sz="1100" b="0" i="0" dirty="0">
                <a:solidFill>
                  <a:srgbClr val="252525"/>
                </a:solidFill>
                <a:effectLst/>
              </a:rPr>
              <a:t>§107</a:t>
            </a:r>
            <a:r>
              <a:rPr lang="en-US" sz="1100" baseline="0" dirty="0"/>
              <a:t>. </a:t>
            </a:r>
            <a:r>
              <a:rPr lang="en-US" sz="1100" dirty="0"/>
              <a:t>The State of Texas has one of the largest trustee Councils and is one of the most active councils in the country.  </a:t>
            </a:r>
            <a:endParaRPr lang="en-US" sz="1100" baseline="0" dirty="0"/>
          </a:p>
          <a:p>
            <a:r>
              <a:rPr lang="en-US" sz="1100" dirty="0"/>
              <a:t>2. The trustees play a role in spill response by advising on approaches to spill response and clean up and assisting with the overall response.  </a:t>
            </a:r>
            <a:r>
              <a:rPr lang="en-US" sz="1100" b="0" i="0" dirty="0">
                <a:solidFill>
                  <a:srgbClr val="252525"/>
                </a:solidFill>
                <a:effectLst/>
              </a:rPr>
              <a:t>Trustees have a role in determining when a response action is complete.</a:t>
            </a:r>
            <a:r>
              <a:rPr lang="en-US" sz="1100" dirty="0"/>
              <a:t>  TNRC 40 </a:t>
            </a:r>
            <a:r>
              <a:rPr lang="en-US" sz="1100" b="0" i="0" dirty="0">
                <a:solidFill>
                  <a:srgbClr val="252525"/>
                </a:solidFill>
                <a:effectLst/>
              </a:rPr>
              <a:t>§ 107 (c)(5)&amp;(6) and  31 TAC 19.37.</a:t>
            </a:r>
          </a:p>
          <a:p>
            <a:r>
              <a:rPr lang="en-US" sz="1100" dirty="0">
                <a:solidFill>
                  <a:srgbClr val="252525"/>
                </a:solidFill>
              </a:rPr>
              <a:t>3. </a:t>
            </a:r>
            <a:r>
              <a:rPr lang="en-US" sz="1100" b="0" i="0" dirty="0">
                <a:solidFill>
                  <a:srgbClr val="252525"/>
                </a:solidFill>
                <a:effectLst/>
              </a:rPr>
              <a:t> </a:t>
            </a:r>
            <a:r>
              <a:rPr lang="en-US" sz="1100" dirty="0"/>
              <a:t>Another primary task is to assess injuries, determine the level of injury and ability to restore the injury.  33 USC </a:t>
            </a:r>
            <a:r>
              <a:rPr lang="en-US" sz="1100" dirty="0">
                <a:solidFill>
                  <a:srgbClr val="252525"/>
                </a:solidFill>
              </a:rPr>
              <a:t>§§ </a:t>
            </a:r>
            <a:r>
              <a:rPr lang="en-US" sz="1100" dirty="0"/>
              <a:t>2702 &amp; 2706 and </a:t>
            </a:r>
            <a:r>
              <a:rPr lang="en-US" sz="1100" dirty="0">
                <a:highlight>
                  <a:srgbClr val="FFFF00"/>
                </a:highlight>
              </a:rPr>
              <a:t>40 CFR 107.</a:t>
            </a:r>
            <a:r>
              <a:rPr lang="en-US" sz="1100" dirty="0"/>
              <a:t> Trustee actions include sampling, review of data, and studies; work with RP to assess the injury; entering into participation and funding agreements, and consent decrees. </a:t>
            </a:r>
          </a:p>
          <a:p>
            <a:r>
              <a:rPr lang="en-US" sz="1100" dirty="0"/>
              <a:t>4.Trustees are also responsible for restoration planning &amp; implementation, including restoration planning, and facilitating public involvement</a:t>
            </a:r>
          </a:p>
          <a:p>
            <a:r>
              <a:rPr lang="en-US" sz="1100" dirty="0"/>
              <a:t>  </a:t>
            </a:r>
          </a:p>
          <a:p>
            <a:r>
              <a:rPr lang="en-US" sz="1100" dirty="0"/>
              <a:t>The ultimate GOAL is to ensure that the public is made whole! </a:t>
            </a:r>
          </a:p>
        </p:txBody>
      </p:sp>
      <p:sp>
        <p:nvSpPr>
          <p:cNvPr id="4" name="Slide Number Placeholder 3"/>
          <p:cNvSpPr>
            <a:spLocks noGrp="1"/>
          </p:cNvSpPr>
          <p:nvPr>
            <p:ph type="sldNum" sz="quarter" idx="5"/>
          </p:nvPr>
        </p:nvSpPr>
        <p:spPr/>
        <p:txBody>
          <a:bodyPr/>
          <a:lstStyle/>
          <a:p>
            <a:fld id="{9C68F05D-F501-4BD1-93B9-CBE4E4410D5F}" type="slidenum">
              <a:rPr lang="en-US" smtClean="0"/>
              <a:t>5</a:t>
            </a:fld>
            <a:endParaRPr lang="en-US"/>
          </a:p>
        </p:txBody>
      </p:sp>
    </p:spTree>
    <p:extLst>
      <p:ext uri="{BB962C8B-B14F-4D97-AF65-F5344CB8AC3E}">
        <p14:creationId xmlns:p14="http://schemas.microsoft.com/office/powerpoint/2010/main" val="328433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958850"/>
            <a:ext cx="5575300" cy="3136900"/>
          </a:xfrm>
        </p:spPr>
      </p:sp>
      <p:sp>
        <p:nvSpPr>
          <p:cNvPr id="3" name="Notes Placeholder 2"/>
          <p:cNvSpPr>
            <a:spLocks noGrp="1"/>
          </p:cNvSpPr>
          <p:nvPr>
            <p:ph type="body" idx="1"/>
          </p:nvPr>
        </p:nvSpPr>
        <p:spPr>
          <a:xfrm>
            <a:off x="701040" y="4265544"/>
            <a:ext cx="5608320" cy="3660458"/>
          </a:xfrm>
        </p:spPr>
        <p:txBody>
          <a:bodyPr/>
          <a:lstStyle/>
          <a:p>
            <a:r>
              <a:rPr lang="en-US" sz="1100" dirty="0"/>
              <a:t>1.  This is mandatory language…we are doing our job here not trying to penalize anyone.  The obligation is to rebuild/replace what was damaged.  33 USC </a:t>
            </a:r>
            <a:r>
              <a:rPr lang="en-US" sz="1100" dirty="0">
                <a:solidFill>
                  <a:srgbClr val="252525"/>
                </a:solidFill>
              </a:rPr>
              <a:t>§§ </a:t>
            </a:r>
            <a:r>
              <a:rPr lang="en-US" sz="1100" dirty="0"/>
              <a:t>2702 &amp; 2706.  </a:t>
            </a:r>
          </a:p>
          <a:p>
            <a:r>
              <a:rPr lang="en-US" sz="1100" dirty="0"/>
              <a:t>2. Law requires that assessments must be reasonable and reliable. TNRC </a:t>
            </a:r>
            <a:r>
              <a:rPr lang="en-US" sz="1100" dirty="0">
                <a:solidFill>
                  <a:srgbClr val="252525"/>
                </a:solidFill>
              </a:rPr>
              <a:t>§ </a:t>
            </a:r>
            <a:r>
              <a:rPr lang="en-US" sz="1100" dirty="0"/>
              <a:t>40.107(c)(7)(E) and 15 CFR </a:t>
            </a:r>
            <a:r>
              <a:rPr lang="en-US" sz="1100" dirty="0">
                <a:solidFill>
                  <a:srgbClr val="252525"/>
                </a:solidFill>
              </a:rPr>
              <a:t>§ </a:t>
            </a:r>
            <a:r>
              <a:rPr lang="en-US" sz="1100" dirty="0"/>
              <a:t>990.27.  The basis for assessment must be built on data and analyzed in accordance with scientific principles and best practices. The Texas trustees’ preferences are proven methods and techniques and the trustees will use independent sources to support their conclusions.  The trustees tend to stay away from novel, non-standard, or untested approaches and methodologies. Occasionally trustees must rely upon their own or hired subject matter experts to provide technical and scientific information. Considerations of time and cost are of importance in assessing a case. </a:t>
            </a:r>
          </a:p>
          <a:p>
            <a:r>
              <a:rPr lang="en-US" sz="1100" dirty="0">
                <a:solidFill>
                  <a:srgbClr val="000000"/>
                </a:solidFill>
              </a:rPr>
              <a:t>3. During the pre-assessment, the trustees generally evaluate existing information to decide whether to proceed with a full assessment.  15 CFR </a:t>
            </a:r>
            <a:r>
              <a:rPr lang="en-US" sz="1100" dirty="0">
                <a:solidFill>
                  <a:srgbClr val="252525"/>
                </a:solidFill>
              </a:rPr>
              <a:t>§ </a:t>
            </a:r>
            <a:r>
              <a:rPr lang="en-US" sz="1100" dirty="0">
                <a:solidFill>
                  <a:srgbClr val="000000"/>
                </a:solidFill>
              </a:rPr>
              <a:t>990.42(a)  It includes undertaking a limited range of pre-assessment activities like data review, collection and sharing of data and evidence, and evaluating emergency restoration.  The Notice Of Intent to Perform will be issued if the trustees determine that 1) injuries have resulted, 2) response actions don’t adequately address those injuries and 3) feasible restoration actions exist to address the injury. 15 CFR  </a:t>
            </a:r>
            <a:r>
              <a:rPr lang="en-US" sz="1100" dirty="0">
                <a:solidFill>
                  <a:srgbClr val="252525"/>
                </a:solidFill>
              </a:rPr>
              <a:t>§§ </a:t>
            </a:r>
            <a:r>
              <a:rPr lang="en-US" sz="1100" dirty="0">
                <a:solidFill>
                  <a:srgbClr val="000000"/>
                </a:solidFill>
              </a:rPr>
              <a:t>990.42 &amp; 44.</a:t>
            </a:r>
            <a:endParaRPr lang="en-US" sz="1100" dirty="0"/>
          </a:p>
          <a:p>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6</a:t>
            </a:fld>
            <a:endParaRPr lang="en-US"/>
          </a:p>
        </p:txBody>
      </p:sp>
    </p:spTree>
    <p:extLst>
      <p:ext uri="{BB962C8B-B14F-4D97-AF65-F5344CB8AC3E}">
        <p14:creationId xmlns:p14="http://schemas.microsoft.com/office/powerpoint/2010/main" val="119705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575300" cy="3136900"/>
          </a:xfrm>
        </p:spPr>
      </p:sp>
      <p:sp>
        <p:nvSpPr>
          <p:cNvPr id="3" name="Notes Placeholder 2"/>
          <p:cNvSpPr>
            <a:spLocks noGrp="1"/>
          </p:cNvSpPr>
          <p:nvPr>
            <p:ph type="body" idx="1"/>
          </p:nvPr>
        </p:nvSpPr>
        <p:spPr>
          <a:xfrm>
            <a:off x="701040" y="4265542"/>
            <a:ext cx="5608320" cy="3802007"/>
          </a:xfrm>
        </p:spPr>
        <p:txBody>
          <a:bodyPr/>
          <a:lstStyle/>
          <a:p>
            <a:r>
              <a:rPr lang="en-US" dirty="0"/>
              <a:t>1. The notice of intent to perform an assessment includes an invitation to engage in a cooperative assessment.  It is the point at which attorneys get involved in moving to a formal cooperative stance, which may entail cooperation agreements, tolling agreements, discussion of sampling plans, and small working groups. </a:t>
            </a:r>
          </a:p>
          <a:p>
            <a:r>
              <a:rPr lang="en-US" dirty="0"/>
              <a:t>2. Collecting and sharing information means that the parties can and should do split samples, investigate the site together, cooperate on identifying proper areas for establishing baseline. Technical activities should be done together where possible.  Discussion about technical approaches may be feasible, as well.  This will entail ensuring the assessment costs are covered through “cost packages.” </a:t>
            </a:r>
          </a:p>
          <a:p>
            <a:r>
              <a:rPr lang="en-US" dirty="0"/>
              <a:t>3. Cooperation means getting to yes.  It is important to include trustees in data collection and to discuss approaches with the trustees.  Discussions with trustees does not mean that the trustees will be committing to a position or approach. This part of the discussions will generally be limited to the injury.  Generally, the information that relates to actual damages or specific settlement options will not be discussed at this stage.</a:t>
            </a:r>
          </a:p>
          <a:p>
            <a:pPr marR="0" lvl="0" algn="l" defTabSz="914400" rtl="0" eaLnBrk="1" fontAlgn="auto" latinLnBrk="0" hangingPunct="1">
              <a:lnSpc>
                <a:spcPct val="100000"/>
              </a:lnSpc>
              <a:spcBef>
                <a:spcPts val="0"/>
              </a:spcBef>
              <a:spcAft>
                <a:spcPts val="0"/>
              </a:spcAft>
              <a:buClrTx/>
              <a:buSzTx/>
              <a:tabLst/>
              <a:defRPr/>
            </a:pPr>
            <a:r>
              <a:rPr lang="en-US" dirty="0"/>
              <a:t>4. Don’t expect the trustees to discuss in detail many of their positions.  This kind of detail needs to be worked out among the trustees before they can discuss any of it with the RP.   And, the State of Texas has one of the most active Trustee Council in the nation and we are working on other cases.  Settlement takes time.  Remember, this is a multi-party engagement! </a:t>
            </a:r>
          </a:p>
          <a:p>
            <a:pPr marR="0" lvl="0" algn="l" defTabSz="914400" rtl="0" eaLnBrk="1" fontAlgn="auto" latinLnBrk="0" hangingPunct="1">
              <a:lnSpc>
                <a:spcPct val="100000"/>
              </a:lnSpc>
              <a:spcBef>
                <a:spcPts val="0"/>
              </a:spcBef>
              <a:spcAft>
                <a:spcPts val="0"/>
              </a:spcAft>
              <a:buClrTx/>
              <a:buSzTx/>
              <a:tabLst/>
              <a:defRPr/>
            </a:pPr>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7</a:t>
            </a:fld>
            <a:endParaRPr lang="en-US"/>
          </a:p>
        </p:txBody>
      </p:sp>
    </p:spTree>
    <p:extLst>
      <p:ext uri="{BB962C8B-B14F-4D97-AF65-F5344CB8AC3E}">
        <p14:creationId xmlns:p14="http://schemas.microsoft.com/office/powerpoint/2010/main" val="429270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968375"/>
            <a:ext cx="5575300" cy="3136900"/>
          </a:xfrm>
        </p:spPr>
      </p:sp>
      <p:sp>
        <p:nvSpPr>
          <p:cNvPr id="3" name="Notes Placeholder 2"/>
          <p:cNvSpPr>
            <a:spLocks noGrp="1"/>
          </p:cNvSpPr>
          <p:nvPr>
            <p:ph type="body" idx="1"/>
          </p:nvPr>
        </p:nvSpPr>
        <p:spPr>
          <a:xfrm>
            <a:off x="637540" y="4277120"/>
            <a:ext cx="5608320" cy="3982842"/>
          </a:xfrm>
        </p:spPr>
        <p:txBody>
          <a:bodyPr/>
          <a:lstStyle/>
          <a:p>
            <a:r>
              <a:rPr lang="en-US" sz="1100" dirty="0"/>
              <a:t>1. Assessment is the process of collecting, compiling, and analyzing information to make a determination of whether and what resources were injured and what would be required to compensate for it. The trustees are responsible for determining that an actual injury occurred. 15 CFR </a:t>
            </a:r>
            <a:r>
              <a:rPr lang="en-US" sz="1100" dirty="0">
                <a:solidFill>
                  <a:srgbClr val="252525"/>
                </a:solidFill>
              </a:rPr>
              <a:t>§ </a:t>
            </a:r>
            <a:r>
              <a:rPr lang="en-US" sz="1100" dirty="0"/>
              <a:t>990.51. Potential categories of injury include, but are not limited to, changes in: survival, growth, and reproduction; behavior; community composition; ecological processes and functions; physical and chemical habitat quality or structure; and public services. An injury could be caused by the spill or the response actions.</a:t>
            </a:r>
          </a:p>
          <a:p>
            <a:r>
              <a:rPr lang="en-US" sz="1100" dirty="0"/>
              <a:t>2. The trustees must determine whether an injury has occurred by comparing the degree and spatial and temporal extent of the injury relative to the baseline environmental conditions. At a minimum, the trustees must consider the location of the spill, how big the spill was and how long it took to clean up the spill.  15 CFR </a:t>
            </a:r>
            <a:r>
              <a:rPr lang="en-US" sz="1100" dirty="0">
                <a:solidFill>
                  <a:srgbClr val="252525"/>
                </a:solidFill>
              </a:rPr>
              <a:t>§ </a:t>
            </a:r>
            <a:r>
              <a:rPr lang="en-US" sz="1100" dirty="0"/>
              <a:t>990.52.  I will leave it to the scientists to explain the details but for legal purposes, the assessment of the injury evaluates the condition of the area of the spill prior to the spill.  That often requires searching for similarly situated sites to use as a baseline of comparison.  Statute does require consideration of natural recovery as part of the analysis.  Information that is used to address these questions Includes</a:t>
            </a:r>
            <a:r>
              <a:rPr lang="en-US" sz="1100" baseline="0" dirty="0"/>
              <a:t> samples, local information, historic data, studies, etc.  If you think lawyers are bad, you should listen to scientists argue the merits and use of habitat equivalency analysis and the appropriate inputs for that analysis!  </a:t>
            </a:r>
          </a:p>
          <a:p>
            <a:r>
              <a:rPr lang="en-US" sz="1100" baseline="0" dirty="0"/>
              <a:t>3. Finally, the t</a:t>
            </a:r>
            <a:r>
              <a:rPr lang="en-US" sz="1100" dirty="0"/>
              <a:t>rustees work on </a:t>
            </a:r>
            <a:r>
              <a:rPr lang="en-US" sz="1100" baseline="0" dirty="0"/>
              <a:t>Scaling:  15 CFR </a:t>
            </a:r>
            <a:r>
              <a:rPr lang="en-US" sz="1100" dirty="0">
                <a:solidFill>
                  <a:srgbClr val="252525"/>
                </a:solidFill>
              </a:rPr>
              <a:t>§</a:t>
            </a:r>
            <a:r>
              <a:rPr lang="en-US" sz="1100" baseline="0" dirty="0"/>
              <a:t>990.53.  This is the process of determining what will be required to compensate for the injury including: primary restoration actions to return the injured natural resources and services to baseline conditions and compensatory restoration actions to compensate for losses from the time of the incident to the return of injured resources and services to baseline.</a:t>
            </a:r>
          </a:p>
          <a:p>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8</a:t>
            </a:fld>
            <a:endParaRPr lang="en-US"/>
          </a:p>
        </p:txBody>
      </p:sp>
    </p:spTree>
    <p:extLst>
      <p:ext uri="{BB962C8B-B14F-4D97-AF65-F5344CB8AC3E}">
        <p14:creationId xmlns:p14="http://schemas.microsoft.com/office/powerpoint/2010/main" val="83466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957263"/>
            <a:ext cx="5575300" cy="3136900"/>
          </a:xfrm>
        </p:spPr>
      </p:sp>
      <p:sp>
        <p:nvSpPr>
          <p:cNvPr id="3" name="Notes Placeholder 2"/>
          <p:cNvSpPr>
            <a:spLocks noGrp="1"/>
          </p:cNvSpPr>
          <p:nvPr>
            <p:ph type="body" idx="1"/>
          </p:nvPr>
        </p:nvSpPr>
        <p:spPr>
          <a:xfrm>
            <a:off x="701040" y="4265545"/>
            <a:ext cx="5608320" cy="4073592"/>
          </a:xfrm>
        </p:spPr>
        <p:txBody>
          <a:bodyPr/>
          <a:lstStyle/>
          <a:p>
            <a:pPr defTabSz="931774">
              <a:defRPr/>
            </a:pPr>
            <a:r>
              <a:rPr lang="en-US" sz="1100" dirty="0">
                <a:solidFill>
                  <a:prstClr val="black"/>
                </a:solidFill>
              </a:rPr>
              <a:t>1. NRDA provides litigation and specific standards that can be used in trustees proof of injury.  It also, however, explicitly provides for settling a case.  15.CFR </a:t>
            </a:r>
            <a:r>
              <a:rPr lang="en-US" sz="1100" dirty="0">
                <a:solidFill>
                  <a:srgbClr val="252525"/>
                </a:solidFill>
                <a:latin typeface="+mj-lt"/>
              </a:rPr>
              <a:t>§ </a:t>
            </a:r>
            <a:r>
              <a:rPr lang="en-US" sz="1100" dirty="0">
                <a:solidFill>
                  <a:prstClr val="black"/>
                </a:solidFill>
              </a:rPr>
              <a:t>990.25.  Settlement is not just about horse trading, thought, t is about ensuring that the public gets actual compensation for the injured resources. That is why so much time is spent collecting data, researching issues, and debating the information. The job of the trustees is to ensure that the public interest is protected by ensuring that natural resources are adequately replaced. </a:t>
            </a:r>
            <a:endParaRPr lang="en-US" sz="1100" dirty="0"/>
          </a:p>
          <a:p>
            <a:r>
              <a:rPr lang="en-US" sz="1100" dirty="0"/>
              <a:t>2. Why is settlement attractive to the trustees?</a:t>
            </a:r>
          </a:p>
          <a:p>
            <a:pPr marL="232943" indent="-232943">
              <a:buFont typeface="+mj-lt"/>
              <a:buAutoNum type="alphaLcParenR"/>
            </a:pPr>
            <a:r>
              <a:rPr lang="en-US" sz="1100" dirty="0"/>
              <a:t>The longer</a:t>
            </a:r>
            <a:r>
              <a:rPr lang="en-US" sz="1100" baseline="0" dirty="0"/>
              <a:t> everyone spends time on assessment, argument, and litigation the more expensive the process gets.</a:t>
            </a:r>
          </a:p>
          <a:p>
            <a:pPr marL="232943" indent="-232943">
              <a:buFont typeface="+mj-lt"/>
              <a:buAutoNum type="alphaLcParenR"/>
            </a:pPr>
            <a:r>
              <a:rPr lang="en-US" sz="1100" baseline="0" dirty="0"/>
              <a:t>The longer the injury stays in place, the injury is ongoing, thus increasing the restoration that will be required.  This relates back to the issue of compensatory restoration.  Litigation will increase the injury because of the extended time taken to get to restoration. </a:t>
            </a:r>
          </a:p>
          <a:p>
            <a:r>
              <a:rPr lang="en-US" sz="1100" dirty="0"/>
              <a:t>3. The discussion of final damages will entail bringing the attorneys back into the process.  Usually, this will include the Department of Justice and Attorney General.  Generally, a final settlement will entail preparation of a pleading and be memorialized in a Consent Decree. An important part of settlement is providing notice to the public of how the agreement will compensate the public for the injuries.  31 TAC </a:t>
            </a:r>
            <a:r>
              <a:rPr lang="en-US" sz="1100" dirty="0">
                <a:solidFill>
                  <a:srgbClr val="252525"/>
                </a:solidFill>
                <a:latin typeface="+mj-lt"/>
              </a:rPr>
              <a:t>§ </a:t>
            </a:r>
            <a:r>
              <a:rPr lang="en-US" sz="1100" dirty="0"/>
              <a:t>20.42.  This will affect what the trustees can settle for because they must be able to tell the public what they did, why and how it makes the public whole.  </a:t>
            </a:r>
          </a:p>
          <a:p>
            <a:r>
              <a:rPr lang="en-US" sz="1100" baseline="0" dirty="0"/>
              <a:t>4.</a:t>
            </a:r>
            <a:r>
              <a:rPr lang="en-US" sz="1100" b="1" baseline="0" dirty="0"/>
              <a:t>Secret:   </a:t>
            </a:r>
            <a:r>
              <a:rPr lang="en-US" sz="1100" baseline="0" dirty="0"/>
              <a:t>Keep in mind that settlement not only ent</a:t>
            </a:r>
            <a:r>
              <a:rPr lang="en-US" sz="1100" dirty="0"/>
              <a:t>ails working with an RP or RPs but the trustees are not a single cohesive unit.  Each agency brings to the table its own interests, resources, and expertise.  So, it sometimes takes time for the trustees to agree amongst themselves as to what an injury maybe, what would be appropriate restoration and what the damages need to be.</a:t>
            </a:r>
            <a:endParaRPr lang="en-US" sz="1100" baseline="0" dirty="0"/>
          </a:p>
          <a:p>
            <a:pPr marL="232943" indent="-232943">
              <a:buAutoNum type="alphaLcParenR"/>
            </a:pPr>
            <a:endParaRPr lang="en-US" dirty="0"/>
          </a:p>
        </p:txBody>
      </p:sp>
      <p:sp>
        <p:nvSpPr>
          <p:cNvPr id="4" name="Slide Number Placeholder 3"/>
          <p:cNvSpPr>
            <a:spLocks noGrp="1"/>
          </p:cNvSpPr>
          <p:nvPr>
            <p:ph type="sldNum" sz="quarter" idx="5"/>
          </p:nvPr>
        </p:nvSpPr>
        <p:spPr/>
        <p:txBody>
          <a:bodyPr/>
          <a:lstStyle/>
          <a:p>
            <a:fld id="{9C68F05D-F501-4BD1-93B9-CBE4E4410D5F}" type="slidenum">
              <a:rPr lang="en-US" smtClean="0"/>
              <a:t>9</a:t>
            </a:fld>
            <a:endParaRPr lang="en-US"/>
          </a:p>
        </p:txBody>
      </p:sp>
    </p:spTree>
    <p:extLst>
      <p:ext uri="{BB962C8B-B14F-4D97-AF65-F5344CB8AC3E}">
        <p14:creationId xmlns:p14="http://schemas.microsoft.com/office/powerpoint/2010/main" val="4162930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E0AFAA-4FDB-D64B-BE2F-C04EED957E88}"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174504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406716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151197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525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403514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E0AFAA-4FDB-D64B-BE2F-C04EED957E88}"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400191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E0AFAA-4FDB-D64B-BE2F-C04EED957E88}"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1314315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E0AFAA-4FDB-D64B-BE2F-C04EED957E88}"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596880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E0AFAA-4FDB-D64B-BE2F-C04EED957E88}"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1480760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928A-5DBD-8F46-A89A-E75D212E2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F824E-E753-F84C-AF5D-1E84989EA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C2B9A-F421-2247-A63F-723B10F53D81}"/>
              </a:ext>
            </a:extLst>
          </p:cNvPr>
          <p:cNvSpPr>
            <a:spLocks noGrp="1"/>
          </p:cNvSpPr>
          <p:nvPr>
            <p:ph type="dt" sz="half" idx="10"/>
          </p:nvPr>
        </p:nvSpPr>
        <p:spPr/>
        <p:txBody>
          <a:bodyPr/>
          <a:lstStyle/>
          <a:p>
            <a:fld id="{4EE0AFAA-4FDB-D64B-BE2F-C04EED957E88}" type="datetimeFigureOut">
              <a:rPr lang="en-US" smtClean="0"/>
              <a:t>7/21/2023</a:t>
            </a:fld>
            <a:endParaRPr lang="en-US"/>
          </a:p>
        </p:txBody>
      </p:sp>
      <p:sp>
        <p:nvSpPr>
          <p:cNvPr id="5" name="Footer Placeholder 4">
            <a:extLst>
              <a:ext uri="{FF2B5EF4-FFF2-40B4-BE49-F238E27FC236}">
                <a16:creationId xmlns:a16="http://schemas.microsoft.com/office/drawing/2014/main" id="{10585A9B-EEB1-4448-B388-5CEDA701C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AC666-2F58-3446-91B9-05C7D47BEAAA}"/>
              </a:ext>
            </a:extLst>
          </p:cNvPr>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3163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326B-D2A2-9540-99C5-0874F038DC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44045-B8F7-3649-8AC1-197E2C3758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0CB61-5E7D-2A44-9F45-067106D7A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7846A-C4F4-0D4B-BA29-D60E73539D81}"/>
              </a:ext>
            </a:extLst>
          </p:cNvPr>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a:extLst>
              <a:ext uri="{FF2B5EF4-FFF2-40B4-BE49-F238E27FC236}">
                <a16:creationId xmlns:a16="http://schemas.microsoft.com/office/drawing/2014/main" id="{5E4B7855-67A6-7D48-90D6-0E11CD852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782B7-78D1-C744-B340-F5EA96903AF2}"/>
              </a:ext>
            </a:extLst>
          </p:cNvPr>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257259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E0AFAA-4FDB-D64B-BE2F-C04EED957E88}"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220083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E0AFAA-4FDB-D64B-BE2F-C04EED957E88}"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90114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343198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0AFAA-4FDB-D64B-BE2F-C04EED957E88}"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17316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E0AFAA-4FDB-D64B-BE2F-C04EED957E88}"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316566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E0AFAA-4FDB-D64B-BE2F-C04EED957E88}"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378146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204359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E0AFAA-4FDB-D64B-BE2F-C04EED957E88}"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DD2ED-2FE3-8740-8E04-D386C068E798}" type="slidenum">
              <a:rPr lang="en-US" smtClean="0"/>
              <a:t>‹#›</a:t>
            </a:fld>
            <a:endParaRPr lang="en-US"/>
          </a:p>
        </p:txBody>
      </p:sp>
    </p:spTree>
    <p:extLst>
      <p:ext uri="{BB962C8B-B14F-4D97-AF65-F5344CB8AC3E}">
        <p14:creationId xmlns:p14="http://schemas.microsoft.com/office/powerpoint/2010/main" val="328673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E0AFAA-4FDB-D64B-BE2F-C04EED957E88}" type="datetimeFigureOut">
              <a:rPr lang="en-US" smtClean="0"/>
              <a:t>7/21/2023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44DD2ED-2FE3-8740-8E04-D386C068E798}" type="slidenum">
              <a:rPr lang="en-US" smtClean="0"/>
              <a:t>‹#›</a:t>
            </a:fld>
            <a:endParaRPr lang="en-US"/>
          </a:p>
        </p:txBody>
      </p:sp>
    </p:spTree>
    <p:extLst>
      <p:ext uri="{BB962C8B-B14F-4D97-AF65-F5344CB8AC3E}">
        <p14:creationId xmlns:p14="http://schemas.microsoft.com/office/powerpoint/2010/main" val="13905400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fif"/><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g"/><Relationship Id="rId5" Type="http://schemas.openxmlformats.org/officeDocument/2006/relationships/image" Target="../media/image6.emf"/><Relationship Id="rId4" Type="http://schemas.openxmlformats.org/officeDocument/2006/relationships/image" Target="../media/image8.jfi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05B3-AA22-8B4C-A003-2BA108185F8A}"/>
              </a:ext>
            </a:extLst>
          </p:cNvPr>
          <p:cNvSpPr/>
          <p:nvPr/>
        </p:nvSpPr>
        <p:spPr>
          <a:xfrm>
            <a:off x="5300356" y="4"/>
            <a:ext cx="689478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ucida Calligraphy" panose="03010101010101010101" pitchFamily="66" charset="0"/>
              </a:rPr>
              <a:t>“IF you are very quiet you can hear the </a:t>
            </a:r>
          </a:p>
          <a:p>
            <a:pPr algn="ctr"/>
            <a:r>
              <a:rPr lang="en-US" sz="2000" dirty="0">
                <a:latin typeface="Lucida Calligraphy" panose="03010101010101010101" pitchFamily="66" charset="0"/>
              </a:rPr>
              <a:t>secrets being whispered by the sea”</a:t>
            </a:r>
          </a:p>
          <a:p>
            <a:pPr algn="ctr"/>
            <a:r>
              <a:rPr lang="en-US" sz="2000" dirty="0">
                <a:latin typeface="Lucida Calligraphy" panose="03010101010101010101" pitchFamily="66" charset="0"/>
              </a:rPr>
              <a:t>-Author Unknown</a:t>
            </a:r>
          </a:p>
        </p:txBody>
      </p:sp>
      <p:sp>
        <p:nvSpPr>
          <p:cNvPr id="2" name="Title 1">
            <a:extLst>
              <a:ext uri="{FF2B5EF4-FFF2-40B4-BE49-F238E27FC236}">
                <a16:creationId xmlns:a16="http://schemas.microsoft.com/office/drawing/2014/main" id="{106025B5-B53B-D046-80BC-EBC262ADA3D0}"/>
              </a:ext>
            </a:extLst>
          </p:cNvPr>
          <p:cNvSpPr>
            <a:spLocks noGrp="1"/>
          </p:cNvSpPr>
          <p:nvPr>
            <p:ph type="ctrTitle"/>
          </p:nvPr>
        </p:nvSpPr>
        <p:spPr>
          <a:xfrm>
            <a:off x="5577160" y="0"/>
            <a:ext cx="6312090" cy="1344832"/>
          </a:xfrm>
        </p:spPr>
        <p:txBody>
          <a:bodyPr>
            <a:normAutofit fontScale="90000"/>
          </a:bodyPr>
          <a:lstStyle/>
          <a:p>
            <a:pPr algn="l"/>
            <a:r>
              <a:rPr lang="en-US" b="1" dirty="0">
                <a:solidFill>
                  <a:schemeClr val="bg1"/>
                </a:solidFill>
                <a:latin typeface="Arial" panose="020B0604020202020204" pitchFamily="34" charset="0"/>
                <a:cs typeface="Arial" panose="020B0604020202020204" pitchFamily="34" charset="0"/>
              </a:rPr>
              <a:t>A Seal of Approval</a:t>
            </a:r>
          </a:p>
        </p:txBody>
      </p:sp>
      <p:sp>
        <p:nvSpPr>
          <p:cNvPr id="3" name="Subtitle 2">
            <a:extLst>
              <a:ext uri="{FF2B5EF4-FFF2-40B4-BE49-F238E27FC236}">
                <a16:creationId xmlns:a16="http://schemas.microsoft.com/office/drawing/2014/main" id="{E56FAF48-5D15-F041-ABC7-11A026E459C2}"/>
              </a:ext>
            </a:extLst>
          </p:cNvPr>
          <p:cNvSpPr>
            <a:spLocks noGrp="1"/>
          </p:cNvSpPr>
          <p:nvPr>
            <p:ph type="subTitle" idx="1"/>
          </p:nvPr>
        </p:nvSpPr>
        <p:spPr>
          <a:xfrm>
            <a:off x="5577160" y="1370440"/>
            <a:ext cx="5917218" cy="587865"/>
          </a:xfrm>
        </p:spPr>
        <p:txBody>
          <a:bodyPr>
            <a:normAutofit/>
          </a:bodyPr>
          <a:lstStyle/>
          <a:p>
            <a:pPr marL="0" marR="0" lvl="0" indent="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lang="en-US" sz="2400" dirty="0">
                <a:solidFill>
                  <a:prstClr val="white"/>
                </a:solidFill>
                <a:latin typeface="Arial" panose="020B0604020202020204" pitchFamily="34" charset="0"/>
                <a:cs typeface="Arial" panose="020B0604020202020204" pitchFamily="34" charset="0"/>
              </a:rPr>
              <a:t>Natural Resources Damages Act</a:t>
            </a:r>
            <a:endParaRPr kumimoji="0" lang="en-US" sz="24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6A662D1-7975-6447-B5CC-8488205F28E7}"/>
              </a:ext>
            </a:extLst>
          </p:cNvPr>
          <p:cNvSpPr/>
          <p:nvPr/>
        </p:nvSpPr>
        <p:spPr>
          <a:xfrm>
            <a:off x="5734816" y="2024747"/>
            <a:ext cx="1355834" cy="1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70EC2893-7E26-EB46-AAEC-1BA3198F5340}"/>
              </a:ext>
            </a:extLst>
          </p:cNvPr>
          <p:cNvSpPr txBox="1">
            <a:spLocks/>
          </p:cNvSpPr>
          <p:nvPr/>
        </p:nvSpPr>
        <p:spPr>
          <a:xfrm>
            <a:off x="7001390" y="5897670"/>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dirty="0">
                <a:solidFill>
                  <a:schemeClr val="bg1"/>
                </a:solidFill>
                <a:latin typeface="Arial" panose="020B0604020202020204" pitchFamily="34" charset="0"/>
                <a:cs typeface="Arial" panose="020B0604020202020204" pitchFamily="34" charset="0"/>
              </a:rPr>
              <a:t>Texas General Land Office</a:t>
            </a:r>
          </a:p>
        </p:txBody>
      </p:sp>
      <p:sp>
        <p:nvSpPr>
          <p:cNvPr id="11" name="Subtitle 2">
            <a:extLst>
              <a:ext uri="{FF2B5EF4-FFF2-40B4-BE49-F238E27FC236}">
                <a16:creationId xmlns:a16="http://schemas.microsoft.com/office/drawing/2014/main" id="{3D7107BE-8957-1541-9D72-16BC69929B0A}"/>
              </a:ext>
            </a:extLst>
          </p:cNvPr>
          <p:cNvSpPr txBox="1">
            <a:spLocks/>
          </p:cNvSpPr>
          <p:nvPr/>
        </p:nvSpPr>
        <p:spPr>
          <a:xfrm>
            <a:off x="7070085" y="6076346"/>
            <a:ext cx="3489057" cy="2495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dirty="0">
                <a:solidFill>
                  <a:schemeClr val="bg1"/>
                </a:solidFill>
                <a:latin typeface="Arial" panose="020B0604020202020204" pitchFamily="34" charset="0"/>
                <a:cs typeface="Arial" panose="020B0604020202020204" pitchFamily="34" charset="0"/>
              </a:rPr>
              <a:t>Commissioner Dawn Buckingham, M.D</a:t>
            </a:r>
            <a:r>
              <a:rPr lang="en-US" sz="1050" dirty="0">
                <a:solidFill>
                  <a:schemeClr val="bg1"/>
                </a:solidFill>
                <a:latin typeface="Arial" panose="020B0604020202020204" pitchFamily="34" charset="0"/>
                <a:cs typeface="Arial" panose="020B0604020202020204" pitchFamily="34" charset="0"/>
              </a:rPr>
              <a:t>.</a:t>
            </a:r>
          </a:p>
        </p:txBody>
      </p:sp>
      <p:sp>
        <p:nvSpPr>
          <p:cNvPr id="13" name="Subtitle 2">
            <a:extLst>
              <a:ext uri="{FF2B5EF4-FFF2-40B4-BE49-F238E27FC236}">
                <a16:creationId xmlns:a16="http://schemas.microsoft.com/office/drawing/2014/main" id="{C95EF3B9-0860-8249-9135-F23188AD0F58}"/>
              </a:ext>
            </a:extLst>
          </p:cNvPr>
          <p:cNvSpPr txBox="1">
            <a:spLocks/>
          </p:cNvSpPr>
          <p:nvPr/>
        </p:nvSpPr>
        <p:spPr>
          <a:xfrm>
            <a:off x="5619200" y="2427812"/>
            <a:ext cx="6270050" cy="17132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800"/>
              </a:spcAft>
            </a:pPr>
            <a:endParaRPr lang="en-US" dirty="0">
              <a:solidFill>
                <a:schemeClr val="bg1"/>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060E56B5-F072-DF44-9D9E-AAF7CC1559CD}"/>
              </a:ext>
            </a:extLst>
          </p:cNvPr>
          <p:cNvCxnSpPr>
            <a:cxnSpLocks/>
          </p:cNvCxnSpPr>
          <p:nvPr/>
        </p:nvCxnSpPr>
        <p:spPr>
          <a:xfrm>
            <a:off x="5776856" y="4587020"/>
            <a:ext cx="6112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6BCFC4-1EEC-104F-ABD6-061915D80266}"/>
              </a:ext>
            </a:extLst>
          </p:cNvPr>
          <p:cNvCxnSpPr>
            <a:cxnSpLocks/>
          </p:cNvCxnSpPr>
          <p:nvPr/>
        </p:nvCxnSpPr>
        <p:spPr>
          <a:xfrm>
            <a:off x="5776856" y="5207133"/>
            <a:ext cx="61123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47A94CAF-239C-C245-8082-37AF9234208F}"/>
              </a:ext>
            </a:extLst>
          </p:cNvPr>
          <p:cNvSpPr txBox="1">
            <a:spLocks/>
          </p:cNvSpPr>
          <p:nvPr/>
        </p:nvSpPr>
        <p:spPr>
          <a:xfrm>
            <a:off x="195866" y="1944417"/>
            <a:ext cx="4798600" cy="23216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latin typeface="Arial" panose="020B0604020202020204" pitchFamily="34" charset="0"/>
              <a:cs typeface="Arial" panose="020B0604020202020204" pitchFamily="34" charset="0"/>
            </a:endParaRPr>
          </a:p>
        </p:txBody>
      </p:sp>
      <p:pic>
        <p:nvPicPr>
          <p:cNvPr id="10" name="Picture 9" descr="A picture containing text, transport, wheel&#10;&#10;Description automatically generated">
            <a:extLst>
              <a:ext uri="{FF2B5EF4-FFF2-40B4-BE49-F238E27FC236}">
                <a16:creationId xmlns:a16="http://schemas.microsoft.com/office/drawing/2014/main" id="{DCDA9235-C546-C946-EF69-0912C2C5C9E8}"/>
              </a:ext>
            </a:extLst>
          </p:cNvPr>
          <p:cNvPicPr>
            <a:picLocks noChangeAspect="1"/>
          </p:cNvPicPr>
          <p:nvPr/>
        </p:nvPicPr>
        <p:blipFill>
          <a:blip r:embed="rId3"/>
          <a:stretch>
            <a:fillRect/>
          </a:stretch>
        </p:blipFill>
        <p:spPr>
          <a:xfrm>
            <a:off x="152321" y="1925423"/>
            <a:ext cx="5041241" cy="2863425"/>
          </a:xfrm>
          <a:prstGeom prst="rect">
            <a:avLst/>
          </a:prstGeom>
        </p:spPr>
      </p:pic>
      <p:sp>
        <p:nvSpPr>
          <p:cNvPr id="15" name="TextBox 14">
            <a:extLst>
              <a:ext uri="{FF2B5EF4-FFF2-40B4-BE49-F238E27FC236}">
                <a16:creationId xmlns:a16="http://schemas.microsoft.com/office/drawing/2014/main" id="{3C8E5F4A-4CF2-031F-CB8E-FC95F055D59B}"/>
              </a:ext>
            </a:extLst>
          </p:cNvPr>
          <p:cNvSpPr txBox="1"/>
          <p:nvPr/>
        </p:nvSpPr>
        <p:spPr>
          <a:xfrm>
            <a:off x="52871" y="4710032"/>
            <a:ext cx="4655570" cy="307777"/>
          </a:xfrm>
          <a:prstGeom prst="rect">
            <a:avLst/>
          </a:prstGeom>
          <a:noFill/>
        </p:spPr>
        <p:txBody>
          <a:bodyPr wrap="none" rtlCol="0">
            <a:spAutoFit/>
          </a:bodyPr>
          <a:lstStyle/>
          <a:p>
            <a:r>
              <a:rPr lang="en-US" sz="1400" dirty="0"/>
              <a:t>characterdesignreferences.com/reviews-1/the-song-of-the-sea</a:t>
            </a:r>
          </a:p>
        </p:txBody>
      </p:sp>
      <p:pic>
        <p:nvPicPr>
          <p:cNvPr id="17" name="Picture 16">
            <a:extLst>
              <a:ext uri="{FF2B5EF4-FFF2-40B4-BE49-F238E27FC236}">
                <a16:creationId xmlns:a16="http://schemas.microsoft.com/office/drawing/2014/main" id="{B312165B-0ACF-69F2-9436-B0EB49ED73ED}"/>
              </a:ext>
            </a:extLst>
          </p:cNvPr>
          <p:cNvPicPr>
            <a:picLocks noChangeAspect="1"/>
          </p:cNvPicPr>
          <p:nvPr/>
        </p:nvPicPr>
        <p:blipFill>
          <a:blip r:embed="rId4"/>
          <a:stretch>
            <a:fillRect/>
          </a:stretch>
        </p:blipFill>
        <p:spPr>
          <a:xfrm>
            <a:off x="10610015" y="5259894"/>
            <a:ext cx="1581984" cy="1581984"/>
          </a:xfrm>
          <a:prstGeom prst="rect">
            <a:avLst/>
          </a:prstGeom>
        </p:spPr>
      </p:pic>
    </p:spTree>
    <p:extLst>
      <p:ext uri="{BB962C8B-B14F-4D97-AF65-F5344CB8AC3E}">
        <p14:creationId xmlns:p14="http://schemas.microsoft.com/office/powerpoint/2010/main" val="211015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2E6545D-95AF-4ACE-8C6D-CD364F8B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a:extLst>
              <a:ext uri="{FF2B5EF4-FFF2-40B4-BE49-F238E27FC236}">
                <a16:creationId xmlns:a16="http://schemas.microsoft.com/office/drawing/2014/main" id="{16CC2DF9-E546-49B5-B656-070AA93A87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n island in the water&#10;&#10;Description automatically generated with low confidence">
            <a:extLst>
              <a:ext uri="{FF2B5EF4-FFF2-40B4-BE49-F238E27FC236}">
                <a16:creationId xmlns:a16="http://schemas.microsoft.com/office/drawing/2014/main" id="{5926A56E-9A0B-13DD-F881-3B872143FDC3}"/>
              </a:ext>
            </a:extLst>
          </p:cNvPr>
          <p:cNvPicPr>
            <a:picLocks noChangeAspect="1"/>
          </p:cNvPicPr>
          <p:nvPr/>
        </p:nvPicPr>
        <p:blipFill rotWithShape="1">
          <a:blip r:embed="rId4"/>
          <a:srcRect t="12295" r="2" b="12035"/>
          <a:stretch/>
        </p:blipFill>
        <p:spPr>
          <a:xfrm>
            <a:off x="-4767" y="4544284"/>
            <a:ext cx="4027938" cy="2286000"/>
          </a:xfrm>
          <a:prstGeom prst="rect">
            <a:avLst/>
          </a:prstGeom>
        </p:spPr>
      </p:pic>
      <p:pic>
        <p:nvPicPr>
          <p:cNvPr id="8" name="Picture 7" descr="A helicopter flying over a beach&#10;&#10;Description automatically generated with medium confidence">
            <a:extLst>
              <a:ext uri="{FF2B5EF4-FFF2-40B4-BE49-F238E27FC236}">
                <a16:creationId xmlns:a16="http://schemas.microsoft.com/office/drawing/2014/main" id="{01E5FF9E-EA6B-DDA6-23A8-E4B8025EFBCE}"/>
              </a:ext>
            </a:extLst>
          </p:cNvPr>
          <p:cNvPicPr>
            <a:picLocks noChangeAspect="1"/>
          </p:cNvPicPr>
          <p:nvPr/>
        </p:nvPicPr>
        <p:blipFill rotWithShape="1">
          <a:blip r:embed="rId5"/>
          <a:srcRect l="966"/>
          <a:stretch/>
        </p:blipFill>
        <p:spPr>
          <a:xfrm>
            <a:off x="20" y="1"/>
            <a:ext cx="4024741" cy="2286000"/>
          </a:xfrm>
          <a:prstGeom prst="rect">
            <a:avLst/>
          </a:prstGeom>
        </p:spPr>
      </p:pic>
      <p:cxnSp>
        <p:nvCxnSpPr>
          <p:cNvPr id="34" name="Straight Connector 33">
            <a:extLst>
              <a:ext uri="{FF2B5EF4-FFF2-40B4-BE49-F238E27FC236}">
                <a16:creationId xmlns:a16="http://schemas.microsoft.com/office/drawing/2014/main" id="{ADB844B6-967E-4238-BC35-52254CA04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274" y="2272142"/>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 name="Picture 4" descr="A picture containing sky, outdoor, beach, ground&#10;&#10;Description automatically generated">
            <a:extLst>
              <a:ext uri="{FF2B5EF4-FFF2-40B4-BE49-F238E27FC236}">
                <a16:creationId xmlns:a16="http://schemas.microsoft.com/office/drawing/2014/main" id="{17F74E7E-9F9C-3E26-8E1F-D6A1EEDA631C}"/>
              </a:ext>
            </a:extLst>
          </p:cNvPr>
          <p:cNvPicPr>
            <a:picLocks noChangeAspect="1"/>
          </p:cNvPicPr>
          <p:nvPr/>
        </p:nvPicPr>
        <p:blipFill rotWithShape="1">
          <a:blip r:embed="rId6"/>
          <a:srcRect t="24328" r="2" b="2"/>
          <a:stretch/>
        </p:blipFill>
        <p:spPr>
          <a:xfrm>
            <a:off x="-3180" y="2324100"/>
            <a:ext cx="4027938" cy="2286000"/>
          </a:xfrm>
          <a:prstGeom prst="rect">
            <a:avLst/>
          </a:prstGeom>
        </p:spPr>
      </p:pic>
      <p:cxnSp>
        <p:nvCxnSpPr>
          <p:cNvPr id="36" name="Straight Connector 35">
            <a:extLst>
              <a:ext uri="{FF2B5EF4-FFF2-40B4-BE49-F238E27FC236}">
                <a16:creationId xmlns:a16="http://schemas.microsoft.com/office/drawing/2014/main" id="{667FE7AD-F1BD-407A-A1B8-3531787EB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274" y="4558142"/>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341B626-E1D0-4138-8BA9-C660ACA84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57447F4A-BAB3-413E-BBED-F2CB1597C3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534E050-B9F7-69D4-7B3E-9CDB4D167FC0}"/>
              </a:ext>
            </a:extLst>
          </p:cNvPr>
          <p:cNvSpPr>
            <a:spLocks noGrp="1"/>
          </p:cNvSpPr>
          <p:nvPr>
            <p:ph sz="quarter" idx="13"/>
          </p:nvPr>
        </p:nvSpPr>
        <p:spPr>
          <a:xfrm>
            <a:off x="4465048" y="2043242"/>
            <a:ext cx="6672887" cy="3872391"/>
          </a:xfrm>
        </p:spPr>
        <p:txBody>
          <a:bodyPr>
            <a:normAutofit/>
          </a:bodyPr>
          <a:lstStyle/>
          <a:p>
            <a:pPr>
              <a:lnSpc>
                <a:spcPct val="110000"/>
              </a:lnSpc>
            </a:pPr>
            <a:r>
              <a:rPr lang="en-US" sz="1800" dirty="0"/>
              <a:t>Restoration Projects </a:t>
            </a:r>
            <a:r>
              <a:rPr lang="en-US" sz="1800" b="1" dirty="0"/>
              <a:t>must</a:t>
            </a:r>
            <a:r>
              <a:rPr lang="en-US" sz="1800" dirty="0"/>
              <a:t>:</a:t>
            </a:r>
          </a:p>
          <a:p>
            <a:pPr lvl="1">
              <a:lnSpc>
                <a:spcPct val="110000"/>
              </a:lnSpc>
            </a:pPr>
            <a:r>
              <a:rPr lang="en-US" dirty="0"/>
              <a:t>make the environment and public whole</a:t>
            </a:r>
          </a:p>
          <a:p>
            <a:pPr lvl="1">
              <a:lnSpc>
                <a:spcPct val="110000"/>
              </a:lnSpc>
            </a:pPr>
            <a:r>
              <a:rPr lang="en-US" dirty="0"/>
              <a:t>Be Based upon a reasonable range of alternatives</a:t>
            </a:r>
          </a:p>
          <a:p>
            <a:pPr>
              <a:lnSpc>
                <a:spcPct val="110000"/>
              </a:lnSpc>
            </a:pPr>
            <a:r>
              <a:rPr lang="en-US" sz="1800" dirty="0"/>
              <a:t>Projects </a:t>
            </a:r>
            <a:r>
              <a:rPr lang="en-US" sz="1800" b="1" dirty="0"/>
              <a:t>must</a:t>
            </a:r>
            <a:r>
              <a:rPr lang="en-US" sz="1800" dirty="0"/>
              <a:t> be cost effective and efficient. </a:t>
            </a:r>
          </a:p>
          <a:p>
            <a:pPr>
              <a:lnSpc>
                <a:spcPct val="110000"/>
              </a:lnSpc>
            </a:pPr>
            <a:r>
              <a:rPr lang="en-US" sz="1800" dirty="0"/>
              <a:t>Restoration Plans must be published, with opportunity for public review and comment. </a:t>
            </a:r>
          </a:p>
          <a:p>
            <a:pPr>
              <a:lnSpc>
                <a:spcPct val="110000"/>
              </a:lnSpc>
            </a:pPr>
            <a:r>
              <a:rPr lang="en-US" sz="1800" dirty="0"/>
              <a:t>And, the Best Part, is Implementation of Restoration</a:t>
            </a:r>
          </a:p>
          <a:p>
            <a:pPr marL="0" indent="0" algn="ctr">
              <a:lnSpc>
                <a:spcPct val="110000"/>
              </a:lnSpc>
              <a:buNone/>
            </a:pPr>
            <a:r>
              <a:rPr lang="en-US" sz="1800" dirty="0">
                <a:solidFill>
                  <a:srgbClr val="00B0F0"/>
                </a:solidFill>
              </a:rPr>
              <a:t>Secret:  Public Accountability is how the Parties get to a final </a:t>
            </a:r>
            <a:r>
              <a:rPr lang="en-US" sz="1800" b="1" dirty="0">
                <a:solidFill>
                  <a:srgbClr val="00B0F0"/>
                </a:solidFill>
              </a:rPr>
              <a:t>SEAL of approval</a:t>
            </a:r>
            <a:r>
              <a:rPr lang="en-US" sz="1800" dirty="0">
                <a:solidFill>
                  <a:srgbClr val="00B0F0"/>
                </a:solidFill>
              </a:rPr>
              <a:t>!</a:t>
            </a:r>
          </a:p>
        </p:txBody>
      </p:sp>
      <p:sp>
        <p:nvSpPr>
          <p:cNvPr id="2" name="Title 1">
            <a:extLst>
              <a:ext uri="{FF2B5EF4-FFF2-40B4-BE49-F238E27FC236}">
                <a16:creationId xmlns:a16="http://schemas.microsoft.com/office/drawing/2014/main" id="{BB8C1CE3-DBD3-314D-BC94-315D27F07BAD}"/>
              </a:ext>
            </a:extLst>
          </p:cNvPr>
          <p:cNvSpPr>
            <a:spLocks noGrp="1"/>
          </p:cNvSpPr>
          <p:nvPr>
            <p:ph type="title"/>
          </p:nvPr>
        </p:nvSpPr>
        <p:spPr>
          <a:xfrm>
            <a:off x="4465050" y="618517"/>
            <a:ext cx="6672886" cy="1596177"/>
          </a:xfrm>
        </p:spPr>
        <p:txBody>
          <a:bodyPr>
            <a:normAutofit/>
          </a:bodyPr>
          <a:lstStyle/>
          <a:p>
            <a:r>
              <a:rPr lang="en-US" dirty="0">
                <a:solidFill>
                  <a:schemeClr val="accent1">
                    <a:lumMod val="60000"/>
                    <a:lumOff val="40000"/>
                  </a:schemeClr>
                </a:solidFill>
              </a:rPr>
              <a:t>Restoration</a:t>
            </a:r>
          </a:p>
        </p:txBody>
      </p:sp>
      <p:sp>
        <p:nvSpPr>
          <p:cNvPr id="6" name="Subtitle 2">
            <a:extLst>
              <a:ext uri="{FF2B5EF4-FFF2-40B4-BE49-F238E27FC236}">
                <a16:creationId xmlns:a16="http://schemas.microsoft.com/office/drawing/2014/main" id="{722B5707-E2D9-8E25-D46A-06864FA389C9}"/>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7" name="Picture 6">
            <a:extLst>
              <a:ext uri="{FF2B5EF4-FFF2-40B4-BE49-F238E27FC236}">
                <a16:creationId xmlns:a16="http://schemas.microsoft.com/office/drawing/2014/main" id="{C1360A52-3DA9-31DC-0339-B84E8899490A}"/>
              </a:ext>
            </a:extLst>
          </p:cNvPr>
          <p:cNvPicPr>
            <a:picLocks noChangeAspect="1"/>
          </p:cNvPicPr>
          <p:nvPr/>
        </p:nvPicPr>
        <p:blipFill>
          <a:blip r:embed="rId8"/>
          <a:stretch>
            <a:fillRect/>
          </a:stretch>
        </p:blipFill>
        <p:spPr>
          <a:xfrm>
            <a:off x="11104978" y="5829100"/>
            <a:ext cx="784272" cy="784272"/>
          </a:xfrm>
          <a:prstGeom prst="rect">
            <a:avLst/>
          </a:prstGeom>
        </p:spPr>
      </p:pic>
      <p:sp>
        <p:nvSpPr>
          <p:cNvPr id="9" name="Subtitle 2">
            <a:extLst>
              <a:ext uri="{FF2B5EF4-FFF2-40B4-BE49-F238E27FC236}">
                <a16:creationId xmlns:a16="http://schemas.microsoft.com/office/drawing/2014/main" id="{A56971E8-663C-8242-2487-4E90D60BFECB}"/>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spTree>
    <p:extLst>
      <p:ext uri="{BB962C8B-B14F-4D97-AF65-F5344CB8AC3E}">
        <p14:creationId xmlns:p14="http://schemas.microsoft.com/office/powerpoint/2010/main" val="173327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85BB-0CB7-4A49-7251-9854BFD1365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9402CA6-304A-600A-31CC-E3D62CCFC5A7}"/>
              </a:ext>
            </a:extLst>
          </p:cNvPr>
          <p:cNvSpPr>
            <a:spLocks noGrp="1"/>
          </p:cNvSpPr>
          <p:nvPr>
            <p:ph type="body" sz="half" idx="2"/>
          </p:nvPr>
        </p:nvSpPr>
        <p:spPr/>
        <p:txBody>
          <a:bodyPr/>
          <a:lstStyle/>
          <a:p>
            <a:endParaRPr lang="en-US"/>
          </a:p>
        </p:txBody>
      </p:sp>
      <p:pic>
        <p:nvPicPr>
          <p:cNvPr id="1026" name="Picture 2">
            <a:extLst>
              <a:ext uri="{FF2B5EF4-FFF2-40B4-BE49-F238E27FC236}">
                <a16:creationId xmlns:a16="http://schemas.microsoft.com/office/drawing/2014/main" id="{383F44CD-5FE4-C50C-5E11-00DC653DF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1134"/>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a:extLst>
              <a:ext uri="{FF2B5EF4-FFF2-40B4-BE49-F238E27FC236}">
                <a16:creationId xmlns:a16="http://schemas.microsoft.com/office/drawing/2014/main" id="{6686F7FE-F2E3-628F-B6D0-35B3AA0F634E}"/>
              </a:ext>
            </a:extLst>
          </p:cNvPr>
          <p:cNvSpPr txBox="1">
            <a:spLocks/>
          </p:cNvSpPr>
          <p:nvPr/>
        </p:nvSpPr>
        <p:spPr>
          <a:xfrm>
            <a:off x="8575154" y="5897670"/>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bg1"/>
                </a:solidFill>
                <a:latin typeface="Arial" panose="020B0604020202020204" pitchFamily="34" charset="0"/>
                <a:cs typeface="Arial" panose="020B0604020202020204" pitchFamily="34" charset="0"/>
              </a:rPr>
              <a:t>Texas General Land Office</a:t>
            </a:r>
          </a:p>
        </p:txBody>
      </p:sp>
      <p:pic>
        <p:nvPicPr>
          <p:cNvPr id="5" name="Picture 4">
            <a:extLst>
              <a:ext uri="{FF2B5EF4-FFF2-40B4-BE49-F238E27FC236}">
                <a16:creationId xmlns:a16="http://schemas.microsoft.com/office/drawing/2014/main" id="{7BD866C2-6D89-373C-12B9-F73DA6AE5CED}"/>
              </a:ext>
            </a:extLst>
          </p:cNvPr>
          <p:cNvPicPr>
            <a:picLocks noChangeAspect="1"/>
          </p:cNvPicPr>
          <p:nvPr/>
        </p:nvPicPr>
        <p:blipFill>
          <a:blip r:embed="rId4"/>
          <a:stretch>
            <a:fillRect/>
          </a:stretch>
        </p:blipFill>
        <p:spPr>
          <a:xfrm>
            <a:off x="11104978" y="5686097"/>
            <a:ext cx="784272" cy="784272"/>
          </a:xfrm>
          <a:prstGeom prst="rect">
            <a:avLst/>
          </a:prstGeom>
        </p:spPr>
      </p:pic>
      <p:sp>
        <p:nvSpPr>
          <p:cNvPr id="6" name="Subtitle 2">
            <a:extLst>
              <a:ext uri="{FF2B5EF4-FFF2-40B4-BE49-F238E27FC236}">
                <a16:creationId xmlns:a16="http://schemas.microsoft.com/office/drawing/2014/main" id="{2E7BFE63-B87B-901E-6E5C-9328F52060FA}"/>
              </a:ext>
            </a:extLst>
          </p:cNvPr>
          <p:cNvSpPr txBox="1">
            <a:spLocks/>
          </p:cNvSpPr>
          <p:nvPr/>
        </p:nvSpPr>
        <p:spPr>
          <a:xfrm>
            <a:off x="8405813" y="6076347"/>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bg1"/>
                </a:solidFill>
                <a:latin typeface="Arial" panose="020B0604020202020204" pitchFamily="34" charset="0"/>
                <a:cs typeface="Arial" panose="020B0604020202020204" pitchFamily="34" charset="0"/>
              </a:rPr>
              <a:t>Commissioner Dawn Buckingham, M.D.</a:t>
            </a:r>
          </a:p>
        </p:txBody>
      </p:sp>
      <p:sp>
        <p:nvSpPr>
          <p:cNvPr id="7" name="TextBox 6">
            <a:extLst>
              <a:ext uri="{FF2B5EF4-FFF2-40B4-BE49-F238E27FC236}">
                <a16:creationId xmlns:a16="http://schemas.microsoft.com/office/drawing/2014/main" id="{83B1F58B-8CEF-88D9-CD7F-1CA033A7AB1D}"/>
              </a:ext>
            </a:extLst>
          </p:cNvPr>
          <p:cNvSpPr txBox="1"/>
          <p:nvPr/>
        </p:nvSpPr>
        <p:spPr>
          <a:xfrm>
            <a:off x="913775" y="3588663"/>
            <a:ext cx="10080042" cy="1477328"/>
          </a:xfrm>
          <a:prstGeom prst="rect">
            <a:avLst/>
          </a:prstGeom>
          <a:noFill/>
        </p:spPr>
        <p:txBody>
          <a:bodyPr wrap="square" rtlCol="0">
            <a:spAutoFit/>
          </a:bodyPr>
          <a:lstStyle/>
          <a:p>
            <a:r>
              <a:rPr lang="en-US" dirty="0">
                <a:solidFill>
                  <a:schemeClr val="bg1"/>
                </a:solidFill>
                <a:latin typeface="Lucida Calligraphy" panose="03010101010101010101" pitchFamily="66" charset="0"/>
                <a:ea typeface="Calibri" panose="020F0502020204030204" pitchFamily="34" charset="0"/>
                <a:cs typeface="Times New Roman" panose="02020603050405020304" pitchFamily="18" charset="0"/>
              </a:rPr>
              <a:t>“In every outthrust headland, in every curving beach, in every grain of sand there is the story of the earth.”</a:t>
            </a:r>
          </a:p>
          <a:p>
            <a:br>
              <a:rPr lang="en-US" dirty="0">
                <a:solidFill>
                  <a:schemeClr val="bg1"/>
                </a:solidFill>
                <a:latin typeface="Lucida Calligraphy" panose="03010101010101010101" pitchFamily="66" charset="0"/>
                <a:ea typeface="Calibri" panose="020F0502020204030204" pitchFamily="34" charset="0"/>
                <a:cs typeface="Times New Roman" panose="02020603050405020304" pitchFamily="18" charset="0"/>
              </a:rPr>
            </a:br>
            <a:r>
              <a:rPr lang="en-US" dirty="0">
                <a:solidFill>
                  <a:schemeClr val="bg1"/>
                </a:solidFill>
                <a:latin typeface="Lucida Calligraphy" panose="03010101010101010101" pitchFamily="66" charset="0"/>
                <a:ea typeface="Calibri" panose="020F0502020204030204" pitchFamily="34" charset="0"/>
                <a:cs typeface="Times New Roman" panose="02020603050405020304" pitchFamily="18" charset="0"/>
              </a:rPr>
              <a:t>― </a:t>
            </a:r>
            <a:r>
              <a:rPr lang="en-US" b="1" dirty="0">
                <a:solidFill>
                  <a:schemeClr val="bg1"/>
                </a:solidFill>
                <a:latin typeface="Lucida Calligraphy" panose="03010101010101010101" pitchFamily="66" charset="0"/>
                <a:ea typeface="Calibri" panose="020F0502020204030204" pitchFamily="34" charset="0"/>
                <a:cs typeface="Times New Roman" panose="02020603050405020304" pitchFamily="18" charset="0"/>
              </a:rPr>
              <a:t>Rachel Carson</a:t>
            </a:r>
            <a:endParaRPr lang="en-US" dirty="0">
              <a:solidFill>
                <a:schemeClr val="bg1"/>
              </a:solidFill>
              <a:latin typeface="Lucida Calligraphy" panose="03010101010101010101" pitchFamily="66"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419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37DF-F784-18E2-313A-DD868E779341}"/>
              </a:ext>
            </a:extLst>
          </p:cNvPr>
          <p:cNvSpPr>
            <a:spLocks noGrp="1"/>
          </p:cNvSpPr>
          <p:nvPr>
            <p:ph type="title"/>
          </p:nvPr>
        </p:nvSpPr>
        <p:spPr/>
        <p:txBody>
          <a:bodyPr/>
          <a:lstStyle/>
          <a:p>
            <a:r>
              <a:rPr lang="en-US" dirty="0">
                <a:solidFill>
                  <a:schemeClr val="accent1">
                    <a:lumMod val="60000"/>
                    <a:lumOff val="40000"/>
                  </a:schemeClr>
                </a:solidFill>
              </a:rPr>
              <a:t>In the Beginning…</a:t>
            </a:r>
          </a:p>
        </p:txBody>
      </p:sp>
      <p:sp>
        <p:nvSpPr>
          <p:cNvPr id="3" name="Content Placeholder 2">
            <a:extLst>
              <a:ext uri="{FF2B5EF4-FFF2-40B4-BE49-F238E27FC236}">
                <a16:creationId xmlns:a16="http://schemas.microsoft.com/office/drawing/2014/main" id="{EEB22879-CC50-FF27-E6DE-97B21AE237C3}"/>
              </a:ext>
            </a:extLst>
          </p:cNvPr>
          <p:cNvSpPr>
            <a:spLocks noGrp="1"/>
          </p:cNvSpPr>
          <p:nvPr>
            <p:ph idx="1"/>
          </p:nvPr>
        </p:nvSpPr>
        <p:spPr>
          <a:xfrm>
            <a:off x="913775" y="2114248"/>
            <a:ext cx="10364452" cy="3424107"/>
          </a:xfrm>
        </p:spPr>
        <p:txBody>
          <a:bodyPr/>
          <a:lstStyle/>
          <a:p>
            <a:r>
              <a:rPr lang="en-US" dirty="0">
                <a:solidFill>
                  <a:schemeClr val="tx2"/>
                </a:solidFill>
              </a:rPr>
              <a:t>In the beginning the US, a newly developing nation, encouraged the exploitation of natural resources and did not have strict liability.  </a:t>
            </a:r>
          </a:p>
          <a:p>
            <a:pPr lvl="1"/>
            <a:r>
              <a:rPr lang="en-US" sz="2000" dirty="0">
                <a:solidFill>
                  <a:schemeClr val="tx2"/>
                </a:solidFill>
              </a:rPr>
              <a:t>Then, there was Love Canal</a:t>
            </a:r>
          </a:p>
          <a:p>
            <a:pPr lvl="1"/>
            <a:r>
              <a:rPr lang="en-US" sz="2000" dirty="0">
                <a:solidFill>
                  <a:schemeClr val="tx2"/>
                </a:solidFill>
              </a:rPr>
              <a:t>And Exxon-Valdez </a:t>
            </a:r>
          </a:p>
          <a:p>
            <a:pPr lvl="1"/>
            <a:r>
              <a:rPr lang="en-US" sz="2000" dirty="0">
                <a:solidFill>
                  <a:schemeClr val="tx2"/>
                </a:solidFill>
              </a:rPr>
              <a:t>Then, there is CERCLA, OPA, and OSPRA </a:t>
            </a:r>
          </a:p>
          <a:p>
            <a:endParaRPr lang="en-US" dirty="0"/>
          </a:p>
        </p:txBody>
      </p:sp>
      <p:pic>
        <p:nvPicPr>
          <p:cNvPr id="4" name="Picture 4" descr="The Love Canal Dump In Niagara Falls, New York – Could Poisons From One Of  The World's Most Notorious Toxic Waste Sites Come Back To Haunt The Lower  Great Lakes Again? |">
            <a:extLst>
              <a:ext uri="{FF2B5EF4-FFF2-40B4-BE49-F238E27FC236}">
                <a16:creationId xmlns:a16="http://schemas.microsoft.com/office/drawing/2014/main" id="{CAF478DD-EF28-4316-12ED-A33316517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15" t="14225" r="-1197" b="1882"/>
          <a:stretch/>
        </p:blipFill>
        <p:spPr bwMode="auto">
          <a:xfrm>
            <a:off x="299550" y="4290508"/>
            <a:ext cx="3859442" cy="2377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outdoor, people, group, several&#10;&#10;Description automatically generated">
            <a:extLst>
              <a:ext uri="{FF2B5EF4-FFF2-40B4-BE49-F238E27FC236}">
                <a16:creationId xmlns:a16="http://schemas.microsoft.com/office/drawing/2014/main" id="{91148D17-EA14-79AC-DB27-ABAD874F79A4}"/>
              </a:ext>
            </a:extLst>
          </p:cNvPr>
          <p:cNvPicPr>
            <a:picLocks noChangeAspect="1"/>
          </p:cNvPicPr>
          <p:nvPr/>
        </p:nvPicPr>
        <p:blipFill>
          <a:blip r:embed="rId4"/>
          <a:stretch>
            <a:fillRect/>
          </a:stretch>
        </p:blipFill>
        <p:spPr>
          <a:xfrm>
            <a:off x="4294034" y="4285060"/>
            <a:ext cx="4005038" cy="2403023"/>
          </a:xfrm>
          <a:prstGeom prst="rect">
            <a:avLst/>
          </a:prstGeom>
        </p:spPr>
      </p:pic>
      <p:sp>
        <p:nvSpPr>
          <p:cNvPr id="7" name="Subtitle 2">
            <a:extLst>
              <a:ext uri="{FF2B5EF4-FFF2-40B4-BE49-F238E27FC236}">
                <a16:creationId xmlns:a16="http://schemas.microsoft.com/office/drawing/2014/main" id="{6F1275FD-D799-D4D5-D16A-C1C4C0936BEA}"/>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8" name="Picture 7">
            <a:extLst>
              <a:ext uri="{FF2B5EF4-FFF2-40B4-BE49-F238E27FC236}">
                <a16:creationId xmlns:a16="http://schemas.microsoft.com/office/drawing/2014/main" id="{E09EFC29-0757-B5F1-0D08-218CC11A612E}"/>
              </a:ext>
            </a:extLst>
          </p:cNvPr>
          <p:cNvPicPr>
            <a:picLocks noChangeAspect="1"/>
          </p:cNvPicPr>
          <p:nvPr/>
        </p:nvPicPr>
        <p:blipFill>
          <a:blip r:embed="rId5"/>
          <a:stretch>
            <a:fillRect/>
          </a:stretch>
        </p:blipFill>
        <p:spPr>
          <a:xfrm>
            <a:off x="11104978" y="5829100"/>
            <a:ext cx="784272" cy="784272"/>
          </a:xfrm>
          <a:prstGeom prst="rect">
            <a:avLst/>
          </a:prstGeom>
        </p:spPr>
      </p:pic>
      <p:sp>
        <p:nvSpPr>
          <p:cNvPr id="9" name="Subtitle 2">
            <a:extLst>
              <a:ext uri="{FF2B5EF4-FFF2-40B4-BE49-F238E27FC236}">
                <a16:creationId xmlns:a16="http://schemas.microsoft.com/office/drawing/2014/main" id="{91FA5AAE-0E1F-3639-B799-501F71A2AEB5}"/>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pic>
        <p:nvPicPr>
          <p:cNvPr id="13" name="Picture 12" descr="A fish in the water&#10;&#10;Description automatically generated with low confidence">
            <a:extLst>
              <a:ext uri="{FF2B5EF4-FFF2-40B4-BE49-F238E27FC236}">
                <a16:creationId xmlns:a16="http://schemas.microsoft.com/office/drawing/2014/main" id="{8D828E3D-2668-FE49-2787-1B95B0CF9A3E}"/>
              </a:ext>
            </a:extLst>
          </p:cNvPr>
          <p:cNvPicPr>
            <a:picLocks noChangeAspect="1"/>
          </p:cNvPicPr>
          <p:nvPr/>
        </p:nvPicPr>
        <p:blipFill>
          <a:blip r:embed="rId6"/>
          <a:stretch>
            <a:fillRect/>
          </a:stretch>
        </p:blipFill>
        <p:spPr>
          <a:xfrm>
            <a:off x="8450670" y="3131051"/>
            <a:ext cx="3511477" cy="2252748"/>
          </a:xfrm>
          <a:prstGeom prst="rect">
            <a:avLst/>
          </a:prstGeom>
        </p:spPr>
      </p:pic>
      <p:sp>
        <p:nvSpPr>
          <p:cNvPr id="14" name="TextBox 13">
            <a:extLst>
              <a:ext uri="{FF2B5EF4-FFF2-40B4-BE49-F238E27FC236}">
                <a16:creationId xmlns:a16="http://schemas.microsoft.com/office/drawing/2014/main" id="{5B5C77C6-9F2E-4913-B414-E4A5540EE13A}"/>
              </a:ext>
            </a:extLst>
          </p:cNvPr>
          <p:cNvSpPr txBox="1"/>
          <p:nvPr/>
        </p:nvSpPr>
        <p:spPr>
          <a:xfrm>
            <a:off x="353395" y="6585192"/>
            <a:ext cx="2015836" cy="584775"/>
          </a:xfrm>
          <a:prstGeom prst="rect">
            <a:avLst/>
          </a:prstGeom>
          <a:noFill/>
        </p:spPr>
        <p:txBody>
          <a:bodyPr wrap="square" rtlCol="0">
            <a:spAutoFit/>
          </a:bodyPr>
          <a:lstStyle/>
          <a:p>
            <a:r>
              <a:rPr lang="en-US" sz="1400" dirty="0"/>
              <a:t>Niagraatlarge.com</a:t>
            </a:r>
          </a:p>
          <a:p>
            <a:endParaRPr lang="en-US" dirty="0"/>
          </a:p>
        </p:txBody>
      </p:sp>
      <p:sp>
        <p:nvSpPr>
          <p:cNvPr id="17" name="TextBox 16">
            <a:extLst>
              <a:ext uri="{FF2B5EF4-FFF2-40B4-BE49-F238E27FC236}">
                <a16:creationId xmlns:a16="http://schemas.microsoft.com/office/drawing/2014/main" id="{D9B6274C-FCFD-599D-9A9F-F3CFE9617983}"/>
              </a:ext>
            </a:extLst>
          </p:cNvPr>
          <p:cNvSpPr txBox="1"/>
          <p:nvPr/>
        </p:nvSpPr>
        <p:spPr>
          <a:xfrm>
            <a:off x="4352729" y="6595009"/>
            <a:ext cx="1088760" cy="307777"/>
          </a:xfrm>
          <a:prstGeom prst="rect">
            <a:avLst/>
          </a:prstGeom>
          <a:noFill/>
        </p:spPr>
        <p:txBody>
          <a:bodyPr wrap="none" rtlCol="0">
            <a:spAutoFit/>
          </a:bodyPr>
          <a:lstStyle/>
          <a:p>
            <a:r>
              <a:rPr lang="en-US" sz="1400" dirty="0"/>
              <a:t>Bob </a:t>
            </a:r>
            <a:r>
              <a:rPr lang="en-US" sz="1400" dirty="0" err="1"/>
              <a:t>Hallinen</a:t>
            </a:r>
            <a:endParaRPr lang="en-US" sz="1400" dirty="0"/>
          </a:p>
        </p:txBody>
      </p:sp>
      <p:sp>
        <p:nvSpPr>
          <p:cNvPr id="18" name="TextBox 17">
            <a:extLst>
              <a:ext uri="{FF2B5EF4-FFF2-40B4-BE49-F238E27FC236}">
                <a16:creationId xmlns:a16="http://schemas.microsoft.com/office/drawing/2014/main" id="{8C92133B-0656-BDE1-2C98-20FA6EC2B0C4}"/>
              </a:ext>
            </a:extLst>
          </p:cNvPr>
          <p:cNvSpPr txBox="1"/>
          <p:nvPr/>
        </p:nvSpPr>
        <p:spPr>
          <a:xfrm>
            <a:off x="8510151" y="5268189"/>
            <a:ext cx="3379099" cy="523220"/>
          </a:xfrm>
          <a:prstGeom prst="rect">
            <a:avLst/>
          </a:prstGeom>
          <a:noFill/>
        </p:spPr>
        <p:txBody>
          <a:bodyPr wrap="square" rtlCol="0">
            <a:spAutoFit/>
          </a:bodyPr>
          <a:lstStyle/>
          <a:p>
            <a:r>
              <a:rPr lang="en-US" sz="1400" dirty="0"/>
              <a:t>evostc.state.ak.us/status-of-restoration/harbor-seals/</a:t>
            </a:r>
          </a:p>
        </p:txBody>
      </p:sp>
    </p:spTree>
    <p:extLst>
      <p:ext uri="{BB962C8B-B14F-4D97-AF65-F5344CB8AC3E}">
        <p14:creationId xmlns:p14="http://schemas.microsoft.com/office/powerpoint/2010/main" val="133737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5C5F-92E6-B36B-D371-B987AF0CF673}"/>
              </a:ext>
            </a:extLst>
          </p:cNvPr>
          <p:cNvSpPr>
            <a:spLocks noGrp="1"/>
          </p:cNvSpPr>
          <p:nvPr>
            <p:ph type="title"/>
          </p:nvPr>
        </p:nvSpPr>
        <p:spPr/>
        <p:txBody>
          <a:bodyPr/>
          <a:lstStyle/>
          <a:p>
            <a:r>
              <a:rPr lang="en-US" dirty="0">
                <a:solidFill>
                  <a:schemeClr val="accent1">
                    <a:lumMod val="60000"/>
                    <a:lumOff val="40000"/>
                  </a:schemeClr>
                </a:solidFill>
              </a:rPr>
              <a:t>Strict Liability</a:t>
            </a:r>
          </a:p>
        </p:txBody>
      </p:sp>
      <p:sp>
        <p:nvSpPr>
          <p:cNvPr id="3" name="Content Placeholder 2">
            <a:extLst>
              <a:ext uri="{FF2B5EF4-FFF2-40B4-BE49-F238E27FC236}">
                <a16:creationId xmlns:a16="http://schemas.microsoft.com/office/drawing/2014/main" id="{A251EE1C-F79B-B5DA-20BE-FDB4858D3107}"/>
              </a:ext>
            </a:extLst>
          </p:cNvPr>
          <p:cNvSpPr>
            <a:spLocks noGrp="1"/>
          </p:cNvSpPr>
          <p:nvPr>
            <p:ph sz="half" idx="1"/>
          </p:nvPr>
        </p:nvSpPr>
        <p:spPr>
          <a:xfrm>
            <a:off x="913774" y="2143415"/>
            <a:ext cx="10277235" cy="4351338"/>
          </a:xfrm>
        </p:spPr>
        <p:txBody>
          <a:bodyPr>
            <a:normAutofit/>
          </a:bodyPr>
          <a:lstStyle/>
          <a:p>
            <a:r>
              <a:rPr lang="en-US" dirty="0">
                <a:solidFill>
                  <a:schemeClr val="tx2"/>
                </a:solidFill>
                <a:cs typeface="Arial" panose="020B0604020202020204" pitchFamily="34" charset="0"/>
              </a:rPr>
              <a:t>Comprehensive Environmental Response, Compensation and Liability Act (CERCLA)</a:t>
            </a:r>
          </a:p>
          <a:p>
            <a:pPr lvl="1"/>
            <a:r>
              <a:rPr lang="en-US" sz="2000" dirty="0">
                <a:solidFill>
                  <a:schemeClr val="tx2"/>
                </a:solidFill>
                <a:cs typeface="Arial" panose="020B0604020202020204" pitchFamily="34" charset="0"/>
              </a:rPr>
              <a:t>Addresses Releases of Hazardous Substances, “</a:t>
            </a:r>
            <a:r>
              <a:rPr lang="en-US" sz="2000" dirty="0" err="1">
                <a:solidFill>
                  <a:schemeClr val="tx2"/>
                </a:solidFill>
                <a:cs typeface="Arial" panose="020B0604020202020204" pitchFamily="34" charset="0"/>
              </a:rPr>
              <a:t>SuperFund</a:t>
            </a:r>
            <a:r>
              <a:rPr lang="en-US" sz="2000" dirty="0">
                <a:solidFill>
                  <a:schemeClr val="tx2"/>
                </a:solidFill>
                <a:cs typeface="Arial" panose="020B0604020202020204" pitchFamily="34" charset="0"/>
              </a:rPr>
              <a:t>”</a:t>
            </a:r>
          </a:p>
          <a:p>
            <a:r>
              <a:rPr lang="en-US" dirty="0">
                <a:solidFill>
                  <a:schemeClr val="tx2"/>
                </a:solidFill>
                <a:cs typeface="Arial" panose="020B0604020202020204" pitchFamily="34" charset="0"/>
              </a:rPr>
              <a:t>Oil Pollution Act (OPA)</a:t>
            </a:r>
          </a:p>
          <a:p>
            <a:pPr lvl="1"/>
            <a:r>
              <a:rPr lang="en-US" sz="2000" dirty="0">
                <a:solidFill>
                  <a:schemeClr val="tx2"/>
                </a:solidFill>
                <a:cs typeface="Arial" panose="020B0604020202020204" pitchFamily="34" charset="0"/>
              </a:rPr>
              <a:t>Part of the Clean Water Act</a:t>
            </a:r>
          </a:p>
          <a:p>
            <a:pPr lvl="1"/>
            <a:r>
              <a:rPr lang="en-US" sz="2000" dirty="0">
                <a:solidFill>
                  <a:schemeClr val="tx2"/>
                </a:solidFill>
                <a:cs typeface="Arial" panose="020B0604020202020204" pitchFamily="34" charset="0"/>
              </a:rPr>
              <a:t>Addresses releases of Oil</a:t>
            </a:r>
          </a:p>
          <a:p>
            <a:r>
              <a:rPr lang="en-US" dirty="0">
                <a:solidFill>
                  <a:schemeClr val="tx2"/>
                </a:solidFill>
                <a:cs typeface="Arial" panose="020B0604020202020204" pitchFamily="34" charset="0"/>
              </a:rPr>
              <a:t>Oil Spill Response and Prevention Act (OSPRA)</a:t>
            </a:r>
          </a:p>
          <a:p>
            <a:pPr lvl="1"/>
            <a:r>
              <a:rPr lang="en-US" sz="2000" dirty="0">
                <a:solidFill>
                  <a:schemeClr val="tx2"/>
                </a:solidFill>
                <a:cs typeface="Arial" panose="020B0604020202020204" pitchFamily="34" charset="0"/>
              </a:rPr>
              <a:t>Texas Version of OPA</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sz="2800" b="1" dirty="0">
              <a:solidFill>
                <a:schemeClr val="bg1"/>
              </a:solidFill>
              <a:latin typeface="Arial" panose="020B0604020202020204" pitchFamily="34" charset="0"/>
              <a:cs typeface="Arial" panose="020B0604020202020204" pitchFamily="34" charset="0"/>
            </a:endParaRPr>
          </a:p>
          <a:p>
            <a:endParaRPr lang="en-US" dirty="0"/>
          </a:p>
        </p:txBody>
      </p:sp>
      <p:sp>
        <p:nvSpPr>
          <p:cNvPr id="4" name="Subtitle 2">
            <a:extLst>
              <a:ext uri="{FF2B5EF4-FFF2-40B4-BE49-F238E27FC236}">
                <a16:creationId xmlns:a16="http://schemas.microsoft.com/office/drawing/2014/main" id="{8728BC50-CDC2-0E06-744C-6DD1E83709FF}"/>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8" name="Picture 7">
            <a:extLst>
              <a:ext uri="{FF2B5EF4-FFF2-40B4-BE49-F238E27FC236}">
                <a16:creationId xmlns:a16="http://schemas.microsoft.com/office/drawing/2014/main" id="{F820585C-DBC3-4B3A-2E79-AD4AD49143A5}"/>
              </a:ext>
            </a:extLst>
          </p:cNvPr>
          <p:cNvPicPr>
            <a:picLocks noChangeAspect="1"/>
          </p:cNvPicPr>
          <p:nvPr/>
        </p:nvPicPr>
        <p:blipFill>
          <a:blip r:embed="rId3"/>
          <a:stretch>
            <a:fillRect/>
          </a:stretch>
        </p:blipFill>
        <p:spPr>
          <a:xfrm>
            <a:off x="11104978" y="5829100"/>
            <a:ext cx="784272" cy="784272"/>
          </a:xfrm>
          <a:prstGeom prst="rect">
            <a:avLst/>
          </a:prstGeom>
        </p:spPr>
      </p:pic>
      <p:sp>
        <p:nvSpPr>
          <p:cNvPr id="9" name="Subtitle 2">
            <a:extLst>
              <a:ext uri="{FF2B5EF4-FFF2-40B4-BE49-F238E27FC236}">
                <a16:creationId xmlns:a16="http://schemas.microsoft.com/office/drawing/2014/main" id="{0BC40565-7D9B-5736-B9B7-F4AC6608DB7D}"/>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spTree>
    <p:extLst>
      <p:ext uri="{BB962C8B-B14F-4D97-AF65-F5344CB8AC3E}">
        <p14:creationId xmlns:p14="http://schemas.microsoft.com/office/powerpoint/2010/main" val="67532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6EFC-FB1A-9A5E-1339-1A220C70FE8B}"/>
              </a:ext>
            </a:extLst>
          </p:cNvPr>
          <p:cNvSpPr>
            <a:spLocks noGrp="1"/>
          </p:cNvSpPr>
          <p:nvPr>
            <p:ph type="title"/>
          </p:nvPr>
        </p:nvSpPr>
        <p:spPr/>
        <p:txBody>
          <a:bodyPr/>
          <a:lstStyle/>
          <a:p>
            <a:r>
              <a:rPr lang="en-US" dirty="0">
                <a:solidFill>
                  <a:schemeClr val="accent1">
                    <a:lumMod val="60000"/>
                    <a:lumOff val="40000"/>
                  </a:schemeClr>
                </a:solidFill>
              </a:rPr>
              <a:t>First, there were Responsible Parties (RP) </a:t>
            </a:r>
          </a:p>
        </p:txBody>
      </p:sp>
      <p:sp>
        <p:nvSpPr>
          <p:cNvPr id="3" name="Content Placeholder 2">
            <a:extLst>
              <a:ext uri="{FF2B5EF4-FFF2-40B4-BE49-F238E27FC236}">
                <a16:creationId xmlns:a16="http://schemas.microsoft.com/office/drawing/2014/main" id="{17A42315-E7F3-ECF3-F153-01988581305E}"/>
              </a:ext>
            </a:extLst>
          </p:cNvPr>
          <p:cNvSpPr>
            <a:spLocks noGrp="1"/>
          </p:cNvSpPr>
          <p:nvPr>
            <p:ph sz="quarter" idx="13"/>
          </p:nvPr>
        </p:nvSpPr>
        <p:spPr>
          <a:xfrm>
            <a:off x="913774" y="2128358"/>
            <a:ext cx="10363826" cy="3424107"/>
          </a:xfrm>
        </p:spPr>
        <p:txBody>
          <a:bodyPr>
            <a:normAutofit lnSpcReduction="10000"/>
          </a:bodyPr>
          <a:lstStyle/>
          <a:p>
            <a:r>
              <a:rPr lang="en-US" dirty="0">
                <a:solidFill>
                  <a:schemeClr val="tx2"/>
                </a:solidFill>
              </a:rPr>
              <a:t>Generally, A Responsible Party is the owner or operator of a facility or Vessel that releases oil into the water of the united States.</a:t>
            </a:r>
          </a:p>
          <a:p>
            <a:r>
              <a:rPr lang="en-US" dirty="0">
                <a:solidFill>
                  <a:schemeClr val="tx2"/>
                </a:solidFill>
              </a:rPr>
              <a:t>responsible person(s) </a:t>
            </a:r>
            <a:r>
              <a:rPr lang="en-US" b="1" dirty="0">
                <a:solidFill>
                  <a:schemeClr val="tx2"/>
                </a:solidFill>
              </a:rPr>
              <a:t>SHALL</a:t>
            </a:r>
            <a:r>
              <a:rPr lang="en-US" dirty="0">
                <a:solidFill>
                  <a:schemeClr val="tx2"/>
                </a:solidFill>
              </a:rPr>
              <a:t> be invited to participate. The RP </a:t>
            </a:r>
            <a:r>
              <a:rPr lang="en-US" b="1" dirty="0">
                <a:solidFill>
                  <a:schemeClr val="tx2"/>
                </a:solidFill>
              </a:rPr>
              <a:t>Shall</a:t>
            </a:r>
            <a:r>
              <a:rPr lang="en-US" dirty="0">
                <a:solidFill>
                  <a:schemeClr val="tx2"/>
                </a:solidFill>
              </a:rPr>
              <a:t> provide and may obtain photographs, split samples, and final data utilized and discovered during the natural resource damage assessment. </a:t>
            </a:r>
          </a:p>
          <a:p>
            <a:r>
              <a:rPr lang="en-US" dirty="0">
                <a:solidFill>
                  <a:schemeClr val="tx2"/>
                </a:solidFill>
              </a:rPr>
              <a:t>The Trustees are responsible for determining the level of an RP’s participation. </a:t>
            </a:r>
          </a:p>
          <a:p>
            <a:pPr marL="0" indent="0">
              <a:buNone/>
            </a:pPr>
            <a:endParaRPr lang="en-US" dirty="0">
              <a:solidFill>
                <a:schemeClr val="tx2"/>
              </a:solidFill>
            </a:endParaRPr>
          </a:p>
          <a:p>
            <a:pPr marL="0" indent="0" algn="ctr">
              <a:buNone/>
            </a:pPr>
            <a:r>
              <a:rPr lang="en-US" b="1" dirty="0">
                <a:solidFill>
                  <a:srgbClr val="00B0F0"/>
                </a:solidFill>
              </a:rPr>
              <a:t>Secret:  Cooperation and Sharing information Gets you to YES!</a:t>
            </a:r>
          </a:p>
          <a:p>
            <a:endParaRPr lang="en-US" dirty="0"/>
          </a:p>
          <a:p>
            <a:endParaRPr lang="en-US" dirty="0"/>
          </a:p>
        </p:txBody>
      </p:sp>
      <p:sp>
        <p:nvSpPr>
          <p:cNvPr id="4" name="Subtitle 2">
            <a:extLst>
              <a:ext uri="{FF2B5EF4-FFF2-40B4-BE49-F238E27FC236}">
                <a16:creationId xmlns:a16="http://schemas.microsoft.com/office/drawing/2014/main" id="{FB170A66-9BF7-1B32-05A6-1C5C7B2822DF}"/>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5" name="Picture 4">
            <a:extLst>
              <a:ext uri="{FF2B5EF4-FFF2-40B4-BE49-F238E27FC236}">
                <a16:creationId xmlns:a16="http://schemas.microsoft.com/office/drawing/2014/main" id="{32C78B11-9ED7-FD50-6458-A7F5CA383662}"/>
              </a:ext>
            </a:extLst>
          </p:cNvPr>
          <p:cNvPicPr>
            <a:picLocks noChangeAspect="1"/>
          </p:cNvPicPr>
          <p:nvPr/>
        </p:nvPicPr>
        <p:blipFill>
          <a:blip r:embed="rId3"/>
          <a:stretch>
            <a:fillRect/>
          </a:stretch>
        </p:blipFill>
        <p:spPr>
          <a:xfrm>
            <a:off x="11104978" y="5829100"/>
            <a:ext cx="784272" cy="784272"/>
          </a:xfrm>
          <a:prstGeom prst="rect">
            <a:avLst/>
          </a:prstGeom>
        </p:spPr>
      </p:pic>
      <p:sp>
        <p:nvSpPr>
          <p:cNvPr id="9" name="Subtitle 2">
            <a:extLst>
              <a:ext uri="{FF2B5EF4-FFF2-40B4-BE49-F238E27FC236}">
                <a16:creationId xmlns:a16="http://schemas.microsoft.com/office/drawing/2014/main" id="{6506A4D8-931E-BBC6-E725-84B7D54538EE}"/>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spTree>
    <p:extLst>
      <p:ext uri="{BB962C8B-B14F-4D97-AF65-F5344CB8AC3E}">
        <p14:creationId xmlns:p14="http://schemas.microsoft.com/office/powerpoint/2010/main" val="171782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6251-9806-E552-73F6-E20CF496FE9C}"/>
              </a:ext>
            </a:extLst>
          </p:cNvPr>
          <p:cNvSpPr>
            <a:spLocks noGrp="1"/>
          </p:cNvSpPr>
          <p:nvPr>
            <p:ph type="title"/>
          </p:nvPr>
        </p:nvSpPr>
        <p:spPr/>
        <p:txBody>
          <a:bodyPr/>
          <a:lstStyle/>
          <a:p>
            <a:r>
              <a:rPr lang="en-US" dirty="0">
                <a:solidFill>
                  <a:schemeClr val="accent1">
                    <a:lumMod val="60000"/>
                    <a:lumOff val="40000"/>
                  </a:schemeClr>
                </a:solidFill>
              </a:rPr>
              <a:t>Then, there were Trustees</a:t>
            </a:r>
          </a:p>
        </p:txBody>
      </p:sp>
      <p:sp>
        <p:nvSpPr>
          <p:cNvPr id="3" name="Content Placeholder 2">
            <a:extLst>
              <a:ext uri="{FF2B5EF4-FFF2-40B4-BE49-F238E27FC236}">
                <a16:creationId xmlns:a16="http://schemas.microsoft.com/office/drawing/2014/main" id="{8A418A23-604B-5411-C979-108A98BCAC00}"/>
              </a:ext>
            </a:extLst>
          </p:cNvPr>
          <p:cNvSpPr>
            <a:spLocks noGrp="1"/>
          </p:cNvSpPr>
          <p:nvPr>
            <p:ph sz="quarter" idx="13"/>
          </p:nvPr>
        </p:nvSpPr>
        <p:spPr>
          <a:xfrm>
            <a:off x="1777505" y="2100995"/>
            <a:ext cx="4632625" cy="3424107"/>
          </a:xfrm>
        </p:spPr>
        <p:txBody>
          <a:bodyPr/>
          <a:lstStyle/>
          <a:p>
            <a:pPr marL="0" indent="0">
              <a:buNone/>
            </a:pPr>
            <a:r>
              <a:rPr lang="en-US" b="1" dirty="0">
                <a:solidFill>
                  <a:schemeClr val="tx2"/>
                </a:solidFill>
              </a:rPr>
              <a:t>Trustees</a:t>
            </a:r>
          </a:p>
          <a:p>
            <a:pPr lvl="1"/>
            <a:r>
              <a:rPr lang="en-US" sz="2000" dirty="0">
                <a:solidFill>
                  <a:schemeClr val="tx2"/>
                </a:solidFill>
              </a:rPr>
              <a:t>Federal Agencies</a:t>
            </a:r>
          </a:p>
          <a:p>
            <a:pPr lvl="1"/>
            <a:r>
              <a:rPr lang="en-US" sz="2000" dirty="0">
                <a:solidFill>
                  <a:schemeClr val="tx2"/>
                </a:solidFill>
              </a:rPr>
              <a:t>State Agencies</a:t>
            </a:r>
          </a:p>
          <a:p>
            <a:pPr lvl="1"/>
            <a:r>
              <a:rPr lang="en-US" sz="2000" dirty="0">
                <a:solidFill>
                  <a:schemeClr val="tx2"/>
                </a:solidFill>
              </a:rPr>
              <a:t>Other Trustees</a:t>
            </a:r>
          </a:p>
          <a:p>
            <a:endParaRPr lang="en-US" dirty="0"/>
          </a:p>
        </p:txBody>
      </p:sp>
      <p:sp>
        <p:nvSpPr>
          <p:cNvPr id="4" name="Content Placeholder 3">
            <a:extLst>
              <a:ext uri="{FF2B5EF4-FFF2-40B4-BE49-F238E27FC236}">
                <a16:creationId xmlns:a16="http://schemas.microsoft.com/office/drawing/2014/main" id="{420E35A8-C61B-8FA0-D75F-2D9E29B489E4}"/>
              </a:ext>
            </a:extLst>
          </p:cNvPr>
          <p:cNvSpPr>
            <a:spLocks noGrp="1"/>
          </p:cNvSpPr>
          <p:nvPr>
            <p:ph sz="quarter" idx="14"/>
          </p:nvPr>
        </p:nvSpPr>
        <p:spPr>
          <a:xfrm>
            <a:off x="6531430" y="2091664"/>
            <a:ext cx="4746170" cy="3424107"/>
          </a:xfrm>
        </p:spPr>
        <p:txBody>
          <a:bodyPr/>
          <a:lstStyle/>
          <a:p>
            <a:pPr marL="0" indent="0">
              <a:buNone/>
            </a:pPr>
            <a:r>
              <a:rPr lang="en-US" b="1" dirty="0">
                <a:solidFill>
                  <a:schemeClr val="tx2"/>
                </a:solidFill>
              </a:rPr>
              <a:t>Duties</a:t>
            </a:r>
          </a:p>
          <a:p>
            <a:r>
              <a:rPr lang="en-US" dirty="0">
                <a:solidFill>
                  <a:schemeClr val="tx2"/>
                </a:solidFill>
              </a:rPr>
              <a:t>Advise &amp; Assist with Spill response</a:t>
            </a:r>
          </a:p>
          <a:p>
            <a:r>
              <a:rPr lang="en-US" dirty="0">
                <a:solidFill>
                  <a:schemeClr val="tx2"/>
                </a:solidFill>
              </a:rPr>
              <a:t>Assess injuries &amp; Damages</a:t>
            </a:r>
          </a:p>
          <a:p>
            <a:r>
              <a:rPr lang="en-US" dirty="0">
                <a:solidFill>
                  <a:schemeClr val="tx2"/>
                </a:solidFill>
              </a:rPr>
              <a:t>Develop a restoration plan</a:t>
            </a:r>
          </a:p>
          <a:p>
            <a:r>
              <a:rPr lang="en-US" dirty="0">
                <a:solidFill>
                  <a:schemeClr val="tx2"/>
                </a:solidFill>
              </a:rPr>
              <a:t>Implement Restoration</a:t>
            </a:r>
          </a:p>
          <a:p>
            <a:pPr marL="0" indent="0">
              <a:buNone/>
            </a:pPr>
            <a:endParaRPr lang="en-US" dirty="0"/>
          </a:p>
        </p:txBody>
      </p:sp>
      <p:pic>
        <p:nvPicPr>
          <p:cNvPr id="5" name="Picture 4" descr="Logo&#10;&#10;Description automatically generated">
            <a:extLst>
              <a:ext uri="{FF2B5EF4-FFF2-40B4-BE49-F238E27FC236}">
                <a16:creationId xmlns:a16="http://schemas.microsoft.com/office/drawing/2014/main" id="{3648E6CD-DF6B-0909-0A2A-AAAFB32CF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81" y="5428755"/>
            <a:ext cx="1154068" cy="1157277"/>
          </a:xfrm>
          <a:prstGeom prst="rect">
            <a:avLst/>
          </a:prstGeom>
        </p:spPr>
      </p:pic>
      <p:pic>
        <p:nvPicPr>
          <p:cNvPr id="6" name="Picture 5" descr="Logo&#10;&#10;Description automatically generated">
            <a:extLst>
              <a:ext uri="{FF2B5EF4-FFF2-40B4-BE49-F238E27FC236}">
                <a16:creationId xmlns:a16="http://schemas.microsoft.com/office/drawing/2014/main" id="{A498CF81-FC18-AFA7-87DA-7B5AD6EFA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383" y="5436599"/>
            <a:ext cx="1157277" cy="1157277"/>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2A8E2EC7-09BD-5E89-5886-8C6BC369F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231" y="5462468"/>
            <a:ext cx="1133766" cy="1133766"/>
          </a:xfrm>
          <a:prstGeom prst="rect">
            <a:avLst/>
          </a:prstGeom>
        </p:spPr>
      </p:pic>
      <p:pic>
        <p:nvPicPr>
          <p:cNvPr id="8" name="Picture 7" descr="Logo&#10;&#10;Description automatically generated">
            <a:extLst>
              <a:ext uri="{FF2B5EF4-FFF2-40B4-BE49-F238E27FC236}">
                <a16:creationId xmlns:a16="http://schemas.microsoft.com/office/drawing/2014/main" id="{E2F92A53-15FB-4F94-725A-6C635F7C4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0560" y="5398676"/>
            <a:ext cx="1133765" cy="1133765"/>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98D6F52F-8438-F881-2CCD-3DBD727967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5097" y="5441509"/>
            <a:ext cx="1797016" cy="1157278"/>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BCC4E366-C645-078A-84DC-E3691015D9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8436" y="5441508"/>
            <a:ext cx="959933" cy="1146423"/>
          </a:xfrm>
          <a:prstGeom prst="rect">
            <a:avLst/>
          </a:prstGeom>
        </p:spPr>
      </p:pic>
      <p:sp>
        <p:nvSpPr>
          <p:cNvPr id="12" name="TextBox 11">
            <a:extLst>
              <a:ext uri="{FF2B5EF4-FFF2-40B4-BE49-F238E27FC236}">
                <a16:creationId xmlns:a16="http://schemas.microsoft.com/office/drawing/2014/main" id="{DE764501-08E3-0470-89CA-3E42D7A69F94}"/>
              </a:ext>
            </a:extLst>
          </p:cNvPr>
          <p:cNvSpPr txBox="1"/>
          <p:nvPr/>
        </p:nvSpPr>
        <p:spPr>
          <a:xfrm>
            <a:off x="3287920" y="4694552"/>
            <a:ext cx="5608386" cy="369332"/>
          </a:xfrm>
          <a:prstGeom prst="rect">
            <a:avLst/>
          </a:prstGeom>
          <a:noFill/>
        </p:spPr>
        <p:txBody>
          <a:bodyPr wrap="square" rtlCol="0">
            <a:spAutoFit/>
          </a:bodyPr>
          <a:lstStyle/>
          <a:p>
            <a:r>
              <a:rPr lang="en-US" b="1" dirty="0">
                <a:solidFill>
                  <a:srgbClr val="00B0F0"/>
                </a:solidFill>
                <a:latin typeface="Arial" panose="020B0604020202020204" pitchFamily="34" charset="0"/>
                <a:cs typeface="Arial" panose="020B0604020202020204" pitchFamily="34" charset="0"/>
              </a:rPr>
              <a:t>Secret:  The Goal is to make the PUBLIC whole</a:t>
            </a:r>
            <a:endParaRPr lang="en-US" dirty="0">
              <a:solidFill>
                <a:srgbClr val="00B0F0"/>
              </a:solidFill>
            </a:endParaRPr>
          </a:p>
        </p:txBody>
      </p:sp>
    </p:spTree>
    <p:extLst>
      <p:ext uri="{BB962C8B-B14F-4D97-AF65-F5344CB8AC3E}">
        <p14:creationId xmlns:p14="http://schemas.microsoft.com/office/powerpoint/2010/main" val="325474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7263-272E-1018-C2D2-C46B29F8AB60}"/>
              </a:ext>
            </a:extLst>
          </p:cNvPr>
          <p:cNvSpPr>
            <a:spLocks noGrp="1"/>
          </p:cNvSpPr>
          <p:nvPr>
            <p:ph type="title"/>
          </p:nvPr>
        </p:nvSpPr>
        <p:spPr>
          <a:xfrm>
            <a:off x="913775" y="335483"/>
            <a:ext cx="10364451" cy="1596177"/>
          </a:xfrm>
        </p:spPr>
        <p:txBody>
          <a:bodyPr/>
          <a:lstStyle/>
          <a:p>
            <a:r>
              <a:rPr lang="en-US" dirty="0">
                <a:solidFill>
                  <a:schemeClr val="accent1">
                    <a:lumMod val="60000"/>
                    <a:lumOff val="40000"/>
                  </a:schemeClr>
                </a:solidFill>
              </a:rPr>
              <a:t>Secrets of the Trustees</a:t>
            </a:r>
          </a:p>
        </p:txBody>
      </p:sp>
      <p:sp>
        <p:nvSpPr>
          <p:cNvPr id="3" name="Content Placeholder 2">
            <a:extLst>
              <a:ext uri="{FF2B5EF4-FFF2-40B4-BE49-F238E27FC236}">
                <a16:creationId xmlns:a16="http://schemas.microsoft.com/office/drawing/2014/main" id="{0FCF4CF7-1230-DBE0-6D0D-CAEAE0B8894E}"/>
              </a:ext>
            </a:extLst>
          </p:cNvPr>
          <p:cNvSpPr>
            <a:spLocks noGrp="1"/>
          </p:cNvSpPr>
          <p:nvPr>
            <p:ph sz="quarter" idx="13"/>
          </p:nvPr>
        </p:nvSpPr>
        <p:spPr>
          <a:xfrm>
            <a:off x="913774" y="1876062"/>
            <a:ext cx="10363826" cy="4021608"/>
          </a:xfrm>
        </p:spPr>
        <p:txBody>
          <a:bodyPr>
            <a:noAutofit/>
          </a:bodyPr>
          <a:lstStyle/>
          <a:p>
            <a:r>
              <a:rPr lang="en-US" sz="1800" dirty="0">
                <a:solidFill>
                  <a:schemeClr val="tx2"/>
                </a:solidFill>
              </a:rPr>
              <a:t>Federal and State Trustees </a:t>
            </a:r>
            <a:r>
              <a:rPr lang="en-US" sz="1800" b="1" dirty="0">
                <a:solidFill>
                  <a:schemeClr val="tx2"/>
                </a:solidFill>
              </a:rPr>
              <a:t>shall</a:t>
            </a:r>
            <a:r>
              <a:rPr lang="en-US" sz="1800" dirty="0">
                <a:solidFill>
                  <a:schemeClr val="tx2"/>
                </a:solidFill>
              </a:rPr>
              <a:t> assess damages to natural resources and Develop and implement a plan for restoration. </a:t>
            </a:r>
          </a:p>
          <a:p>
            <a:r>
              <a:rPr lang="en-US" sz="1800" dirty="0">
                <a:solidFill>
                  <a:schemeClr val="tx2"/>
                </a:solidFill>
              </a:rPr>
              <a:t>Assessment procedures </a:t>
            </a:r>
            <a:r>
              <a:rPr lang="en-US" sz="1800" b="1" dirty="0">
                <a:solidFill>
                  <a:schemeClr val="tx2"/>
                </a:solidFill>
              </a:rPr>
              <a:t>must </a:t>
            </a:r>
            <a:r>
              <a:rPr lang="en-US" sz="1800" dirty="0">
                <a:solidFill>
                  <a:schemeClr val="tx2"/>
                </a:solidFill>
              </a:rPr>
              <a:t>be reasonable and reliable.</a:t>
            </a:r>
          </a:p>
          <a:p>
            <a:r>
              <a:rPr lang="en-US" sz="1800" dirty="0">
                <a:solidFill>
                  <a:schemeClr val="tx2"/>
                </a:solidFill>
              </a:rPr>
              <a:t>During the Pre-Assessment Stage, the Trustees consider:</a:t>
            </a:r>
          </a:p>
          <a:p>
            <a:pPr lvl="1"/>
            <a:r>
              <a:rPr lang="en-US" dirty="0">
                <a:solidFill>
                  <a:schemeClr val="tx2"/>
                </a:solidFill>
              </a:rPr>
              <a:t>Time and cost</a:t>
            </a:r>
          </a:p>
          <a:p>
            <a:pPr lvl="1"/>
            <a:r>
              <a:rPr lang="en-US" dirty="0">
                <a:solidFill>
                  <a:schemeClr val="tx2"/>
                </a:solidFill>
              </a:rPr>
              <a:t>Relevance</a:t>
            </a:r>
          </a:p>
          <a:p>
            <a:pPr lvl="1"/>
            <a:r>
              <a:rPr lang="en-US" dirty="0">
                <a:solidFill>
                  <a:schemeClr val="tx2"/>
                </a:solidFill>
              </a:rPr>
              <a:t>Adequacy of information</a:t>
            </a:r>
          </a:p>
          <a:p>
            <a:pPr marL="0" indent="0" algn="ctr">
              <a:buNone/>
            </a:pPr>
            <a:r>
              <a:rPr lang="en-US" sz="1800" b="1" dirty="0">
                <a:solidFill>
                  <a:srgbClr val="00B0F0"/>
                </a:solidFill>
              </a:rPr>
              <a:t>Secret:  </a:t>
            </a:r>
          </a:p>
          <a:p>
            <a:pPr marL="457200" lvl="1" indent="0" algn="ctr">
              <a:buNone/>
            </a:pPr>
            <a:r>
              <a:rPr lang="en-US" b="1" dirty="0">
                <a:solidFill>
                  <a:srgbClr val="00B0F0"/>
                </a:solidFill>
              </a:rPr>
              <a:t>NRDA Is not about Penalties, it is solely concerned with REPARATIONS</a:t>
            </a:r>
          </a:p>
          <a:p>
            <a:pPr marL="457200" lvl="1" indent="0" algn="ctr">
              <a:buNone/>
            </a:pPr>
            <a:r>
              <a:rPr lang="en-US" b="1" dirty="0">
                <a:solidFill>
                  <a:srgbClr val="00B0F0"/>
                </a:solidFill>
              </a:rPr>
              <a:t>Trustees want to get to restoration!</a:t>
            </a:r>
          </a:p>
        </p:txBody>
      </p:sp>
      <p:sp>
        <p:nvSpPr>
          <p:cNvPr id="9" name="Subtitle 2">
            <a:extLst>
              <a:ext uri="{FF2B5EF4-FFF2-40B4-BE49-F238E27FC236}">
                <a16:creationId xmlns:a16="http://schemas.microsoft.com/office/drawing/2014/main" id="{AB2F5FBB-7B3F-090B-8D10-E87E87A15514}"/>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10" name="Picture 9">
            <a:extLst>
              <a:ext uri="{FF2B5EF4-FFF2-40B4-BE49-F238E27FC236}">
                <a16:creationId xmlns:a16="http://schemas.microsoft.com/office/drawing/2014/main" id="{BC576E53-1023-9012-37C0-014B318A88DF}"/>
              </a:ext>
            </a:extLst>
          </p:cNvPr>
          <p:cNvPicPr>
            <a:picLocks noChangeAspect="1"/>
          </p:cNvPicPr>
          <p:nvPr/>
        </p:nvPicPr>
        <p:blipFill>
          <a:blip r:embed="rId3"/>
          <a:stretch>
            <a:fillRect/>
          </a:stretch>
        </p:blipFill>
        <p:spPr>
          <a:xfrm>
            <a:off x="11104978" y="5829100"/>
            <a:ext cx="784272" cy="784272"/>
          </a:xfrm>
          <a:prstGeom prst="rect">
            <a:avLst/>
          </a:prstGeom>
        </p:spPr>
      </p:pic>
      <p:sp>
        <p:nvSpPr>
          <p:cNvPr id="11" name="Subtitle 2">
            <a:extLst>
              <a:ext uri="{FF2B5EF4-FFF2-40B4-BE49-F238E27FC236}">
                <a16:creationId xmlns:a16="http://schemas.microsoft.com/office/drawing/2014/main" id="{5B2C6447-EBEA-9EE3-A1EF-83E46563DA30}"/>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spTree>
    <p:extLst>
      <p:ext uri="{BB962C8B-B14F-4D97-AF65-F5344CB8AC3E}">
        <p14:creationId xmlns:p14="http://schemas.microsoft.com/office/powerpoint/2010/main" val="428073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different&#10;&#10;Description automatically generated">
            <a:extLst>
              <a:ext uri="{FF2B5EF4-FFF2-40B4-BE49-F238E27FC236}">
                <a16:creationId xmlns:a16="http://schemas.microsoft.com/office/drawing/2014/main" id="{32ED692A-DA88-6A60-1084-26EE6AEFCA64}"/>
              </a:ext>
            </a:extLst>
          </p:cNvPr>
          <p:cNvPicPr>
            <a:picLocks noChangeAspect="1"/>
          </p:cNvPicPr>
          <p:nvPr/>
        </p:nvPicPr>
        <p:blipFill rotWithShape="1">
          <a:blip r:embed="rId3"/>
          <a:srcRect l="-1" t="2385" r="1908" b="1985"/>
          <a:stretch/>
        </p:blipFill>
        <p:spPr>
          <a:xfrm>
            <a:off x="529298" y="3282433"/>
            <a:ext cx="4147737" cy="3413421"/>
          </a:xfrm>
          <a:prstGeom prst="rect">
            <a:avLst/>
          </a:prstGeom>
        </p:spPr>
      </p:pic>
      <p:pic>
        <p:nvPicPr>
          <p:cNvPr id="13" name="Picture 12" descr="A picture containing outdoor, grass, sky, nature&#10;&#10;Description automatically generated">
            <a:extLst>
              <a:ext uri="{FF2B5EF4-FFF2-40B4-BE49-F238E27FC236}">
                <a16:creationId xmlns:a16="http://schemas.microsoft.com/office/drawing/2014/main" id="{96A36D48-A80A-B830-0471-AF7A1C7A2F9A}"/>
              </a:ext>
            </a:extLst>
          </p:cNvPr>
          <p:cNvPicPr>
            <a:picLocks noChangeAspect="1"/>
          </p:cNvPicPr>
          <p:nvPr/>
        </p:nvPicPr>
        <p:blipFill>
          <a:blip r:embed="rId4"/>
          <a:stretch>
            <a:fillRect/>
          </a:stretch>
        </p:blipFill>
        <p:spPr>
          <a:xfrm>
            <a:off x="581390" y="244629"/>
            <a:ext cx="4095645" cy="3071734"/>
          </a:xfrm>
          <a:prstGeom prst="rect">
            <a:avLst/>
          </a:prstGeom>
        </p:spPr>
      </p:pic>
      <p:sp>
        <p:nvSpPr>
          <p:cNvPr id="15" name="Picture Placeholder 14">
            <a:extLst>
              <a:ext uri="{FF2B5EF4-FFF2-40B4-BE49-F238E27FC236}">
                <a16:creationId xmlns:a16="http://schemas.microsoft.com/office/drawing/2014/main" id="{52382EB1-5CA0-84BB-6B3A-029098E1E491}"/>
              </a:ext>
            </a:extLst>
          </p:cNvPr>
          <p:cNvSpPr>
            <a:spLocks noGrp="1"/>
          </p:cNvSpPr>
          <p:nvPr>
            <p:ph type="pic" idx="1"/>
          </p:nvPr>
        </p:nvSpPr>
        <p:spPr>
          <a:xfrm>
            <a:off x="529299" y="244629"/>
            <a:ext cx="4175323" cy="6438715"/>
          </a:xfrm>
        </p:spPr>
      </p:sp>
      <p:sp>
        <p:nvSpPr>
          <p:cNvPr id="2" name="Title 1">
            <a:extLst>
              <a:ext uri="{FF2B5EF4-FFF2-40B4-BE49-F238E27FC236}">
                <a16:creationId xmlns:a16="http://schemas.microsoft.com/office/drawing/2014/main" id="{15C86222-A816-290F-3067-F95153FAA2C8}"/>
              </a:ext>
            </a:extLst>
          </p:cNvPr>
          <p:cNvSpPr>
            <a:spLocks noGrp="1"/>
          </p:cNvSpPr>
          <p:nvPr>
            <p:ph type="title"/>
          </p:nvPr>
        </p:nvSpPr>
        <p:spPr>
          <a:xfrm>
            <a:off x="5353799" y="461342"/>
            <a:ext cx="5934969" cy="1511431"/>
          </a:xfrm>
        </p:spPr>
        <p:txBody>
          <a:bodyPr>
            <a:normAutofit/>
          </a:bodyPr>
          <a:lstStyle/>
          <a:p>
            <a:r>
              <a:rPr lang="en-US" sz="3600" dirty="0">
                <a:solidFill>
                  <a:schemeClr val="accent1">
                    <a:lumMod val="60000"/>
                    <a:lumOff val="40000"/>
                  </a:schemeClr>
                </a:solidFill>
              </a:rPr>
              <a:t>Cooperative Assessment </a:t>
            </a:r>
          </a:p>
        </p:txBody>
      </p:sp>
      <p:sp>
        <p:nvSpPr>
          <p:cNvPr id="3" name="Content Placeholder 2">
            <a:extLst>
              <a:ext uri="{FF2B5EF4-FFF2-40B4-BE49-F238E27FC236}">
                <a16:creationId xmlns:a16="http://schemas.microsoft.com/office/drawing/2014/main" id="{0DFB6255-353B-B721-0C99-2CDBA1AB207A}"/>
              </a:ext>
            </a:extLst>
          </p:cNvPr>
          <p:cNvSpPr>
            <a:spLocks noGrp="1"/>
          </p:cNvSpPr>
          <p:nvPr>
            <p:ph type="body" sz="half" idx="2"/>
          </p:nvPr>
        </p:nvSpPr>
        <p:spPr>
          <a:xfrm>
            <a:off x="5353819" y="2484594"/>
            <a:ext cx="5934949" cy="3158347"/>
          </a:xfrm>
        </p:spPr>
        <p:txBody>
          <a:bodyPr>
            <a:normAutofit lnSpcReduction="10000"/>
          </a:bodyPr>
          <a:lstStyle/>
          <a:p>
            <a:pPr marL="342900" indent="-342900" algn="l">
              <a:buFont typeface="Arial" panose="020B0604020202020204" pitchFamily="34" charset="0"/>
              <a:buChar char="•"/>
            </a:pPr>
            <a:r>
              <a:rPr lang="en-US" sz="2000" dirty="0">
                <a:solidFill>
                  <a:schemeClr val="tx2"/>
                </a:solidFill>
                <a:cs typeface="Calibri Light" panose="020F0302020204030204" pitchFamily="34" charset="0"/>
              </a:rPr>
              <a:t>Notice Of Intent to Perform an Assessment</a:t>
            </a:r>
          </a:p>
          <a:p>
            <a:pPr marL="342900" indent="-342900" algn="l">
              <a:buFont typeface="Arial" panose="020B0604020202020204" pitchFamily="34" charset="0"/>
              <a:buChar char="•"/>
            </a:pPr>
            <a:r>
              <a:rPr lang="en-US" sz="2000" dirty="0">
                <a:solidFill>
                  <a:schemeClr val="tx2"/>
                </a:solidFill>
                <a:cs typeface="Calibri Light" panose="020F0302020204030204" pitchFamily="34" charset="0"/>
              </a:rPr>
              <a:t>Collecting &amp; Sharing information</a:t>
            </a:r>
          </a:p>
          <a:p>
            <a:pPr marL="342900" indent="-342900" algn="l">
              <a:buFont typeface="Arial" panose="020B0604020202020204" pitchFamily="34" charset="0"/>
              <a:buChar char="•"/>
            </a:pPr>
            <a:r>
              <a:rPr lang="en-US" sz="2000" dirty="0">
                <a:solidFill>
                  <a:schemeClr val="tx2"/>
                </a:solidFill>
                <a:cs typeface="Calibri Light" panose="020F0302020204030204" pitchFamily="34" charset="0"/>
              </a:rPr>
              <a:t>Cooperation</a:t>
            </a:r>
          </a:p>
          <a:p>
            <a:pPr marL="342900" indent="-342900" algn="l">
              <a:buFont typeface="Arial" panose="020B0604020202020204" pitchFamily="34" charset="0"/>
              <a:buChar char="•"/>
            </a:pPr>
            <a:r>
              <a:rPr lang="en-US" sz="2000" dirty="0">
                <a:solidFill>
                  <a:schemeClr val="tx2"/>
                </a:solidFill>
                <a:cs typeface="Calibri Light" panose="020F0302020204030204" pitchFamily="34" charset="0"/>
              </a:rPr>
              <a:t>Patience is Key! </a:t>
            </a:r>
          </a:p>
          <a:p>
            <a:pPr algn="l"/>
            <a:endParaRPr lang="en-US" sz="2000" dirty="0">
              <a:solidFill>
                <a:srgbClr val="00B0F0"/>
              </a:solidFill>
              <a:cs typeface="Calibri Light" panose="020F0302020204030204" pitchFamily="34" charset="0"/>
            </a:endParaRPr>
          </a:p>
          <a:p>
            <a:r>
              <a:rPr lang="en-US" sz="2000" b="1" dirty="0">
                <a:solidFill>
                  <a:srgbClr val="00B0F0"/>
                </a:solidFill>
                <a:cs typeface="Calibri Light" panose="020F0302020204030204" pitchFamily="34" charset="0"/>
              </a:rPr>
              <a:t>Secret:  Remember, this is a multi-party Assessment and settlement</a:t>
            </a:r>
          </a:p>
        </p:txBody>
      </p:sp>
      <p:sp>
        <p:nvSpPr>
          <p:cNvPr id="4" name="Subtitle 2">
            <a:extLst>
              <a:ext uri="{FF2B5EF4-FFF2-40B4-BE49-F238E27FC236}">
                <a16:creationId xmlns:a16="http://schemas.microsoft.com/office/drawing/2014/main" id="{F57C7C9C-8F94-CFEE-B465-3FC2ECC5F7D4}"/>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lumMod val="60000"/>
                    <a:lumOff val="40000"/>
                  </a:schemeClr>
                </a:solidFill>
                <a:latin typeface="Arial" panose="020B0604020202020204" pitchFamily="34" charset="0"/>
                <a:cs typeface="Arial" panose="020B0604020202020204" pitchFamily="34" charset="0"/>
              </a:rPr>
              <a:t>Texas General Land Office</a:t>
            </a:r>
          </a:p>
        </p:txBody>
      </p:sp>
      <p:pic>
        <p:nvPicPr>
          <p:cNvPr id="8" name="Picture 7">
            <a:extLst>
              <a:ext uri="{FF2B5EF4-FFF2-40B4-BE49-F238E27FC236}">
                <a16:creationId xmlns:a16="http://schemas.microsoft.com/office/drawing/2014/main" id="{BA7F2953-7D91-8130-CB97-0B2074A328EF}"/>
              </a:ext>
            </a:extLst>
          </p:cNvPr>
          <p:cNvPicPr>
            <a:picLocks noChangeAspect="1"/>
          </p:cNvPicPr>
          <p:nvPr/>
        </p:nvPicPr>
        <p:blipFill>
          <a:blip r:embed="rId5"/>
          <a:stretch>
            <a:fillRect/>
          </a:stretch>
        </p:blipFill>
        <p:spPr>
          <a:xfrm>
            <a:off x="11104978" y="5829100"/>
            <a:ext cx="784272" cy="784272"/>
          </a:xfrm>
          <a:prstGeom prst="rect">
            <a:avLst/>
          </a:prstGeom>
        </p:spPr>
      </p:pic>
      <p:sp>
        <p:nvSpPr>
          <p:cNvPr id="9" name="Subtitle 2">
            <a:extLst>
              <a:ext uri="{FF2B5EF4-FFF2-40B4-BE49-F238E27FC236}">
                <a16:creationId xmlns:a16="http://schemas.microsoft.com/office/drawing/2014/main" id="{03C6FACB-76D2-EFB1-398D-F56E35506C18}"/>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lumMod val="60000"/>
                    <a:lumOff val="40000"/>
                  </a:schemeClr>
                </a:solidFill>
                <a:latin typeface="Arial" panose="020B0604020202020204" pitchFamily="34" charset="0"/>
                <a:cs typeface="Arial" panose="020B0604020202020204" pitchFamily="34" charset="0"/>
              </a:rPr>
              <a:t>Commissioner Dawn Buckingham, M.D</a:t>
            </a:r>
            <a:r>
              <a:rPr lang="en-US" sz="105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2566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00C6-907D-8C4A-C117-ABC0D238C1EC}"/>
              </a:ext>
            </a:extLst>
          </p:cNvPr>
          <p:cNvSpPr>
            <a:spLocks noGrp="1"/>
          </p:cNvSpPr>
          <p:nvPr>
            <p:ph type="title"/>
          </p:nvPr>
        </p:nvSpPr>
        <p:spPr/>
        <p:txBody>
          <a:bodyPr/>
          <a:lstStyle/>
          <a:p>
            <a:r>
              <a:rPr lang="en-US" dirty="0">
                <a:solidFill>
                  <a:schemeClr val="accent1">
                    <a:lumMod val="60000"/>
                    <a:lumOff val="40000"/>
                  </a:schemeClr>
                </a:solidFill>
              </a:rPr>
              <a:t>Assessment</a:t>
            </a:r>
          </a:p>
        </p:txBody>
      </p:sp>
      <p:sp>
        <p:nvSpPr>
          <p:cNvPr id="3" name="Content Placeholder 2">
            <a:extLst>
              <a:ext uri="{FF2B5EF4-FFF2-40B4-BE49-F238E27FC236}">
                <a16:creationId xmlns:a16="http://schemas.microsoft.com/office/drawing/2014/main" id="{3A001DE2-5A7C-535F-6CD5-B6110C5114A1}"/>
              </a:ext>
            </a:extLst>
          </p:cNvPr>
          <p:cNvSpPr>
            <a:spLocks noGrp="1"/>
          </p:cNvSpPr>
          <p:nvPr>
            <p:ph sz="quarter" idx="13"/>
          </p:nvPr>
        </p:nvSpPr>
        <p:spPr>
          <a:xfrm>
            <a:off x="913774" y="2158798"/>
            <a:ext cx="10363826" cy="3424107"/>
          </a:xfrm>
        </p:spPr>
        <p:txBody>
          <a:bodyPr>
            <a:normAutofit/>
          </a:bodyPr>
          <a:lstStyle/>
          <a:p>
            <a:r>
              <a:rPr lang="en-US" dirty="0">
                <a:solidFill>
                  <a:schemeClr val="tx2"/>
                </a:solidFill>
              </a:rPr>
              <a:t>Identification:  determining exposure and actual injury. </a:t>
            </a:r>
          </a:p>
          <a:p>
            <a:r>
              <a:rPr lang="en-US" dirty="0">
                <a:solidFill>
                  <a:schemeClr val="tx2"/>
                </a:solidFill>
              </a:rPr>
              <a:t>Quantification:  the degree and special and temporal extent of such injuries relative to a baseline. </a:t>
            </a:r>
          </a:p>
          <a:p>
            <a:pPr lvl="1"/>
            <a:r>
              <a:rPr lang="en-US" dirty="0">
                <a:solidFill>
                  <a:schemeClr val="tx2"/>
                </a:solidFill>
              </a:rPr>
              <a:t>Baseline is important in comparing the injured resources to what resources would have been but for the injury. </a:t>
            </a:r>
          </a:p>
          <a:p>
            <a:r>
              <a:rPr lang="en-US" dirty="0">
                <a:solidFill>
                  <a:schemeClr val="tx2"/>
                </a:solidFill>
              </a:rPr>
              <a:t>Scaling:  This is evaluating potential compensation for the injured resources and scaling that compensation to a level necessary to make the public whole.  </a:t>
            </a:r>
          </a:p>
          <a:p>
            <a:endParaRPr lang="en-US" dirty="0"/>
          </a:p>
        </p:txBody>
      </p:sp>
      <p:sp>
        <p:nvSpPr>
          <p:cNvPr id="4" name="Subtitle 2">
            <a:extLst>
              <a:ext uri="{FF2B5EF4-FFF2-40B4-BE49-F238E27FC236}">
                <a16:creationId xmlns:a16="http://schemas.microsoft.com/office/drawing/2014/main" id="{16F29F79-05C1-2181-6F4F-AB21D086DBAA}"/>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5" name="Picture 4">
            <a:extLst>
              <a:ext uri="{FF2B5EF4-FFF2-40B4-BE49-F238E27FC236}">
                <a16:creationId xmlns:a16="http://schemas.microsoft.com/office/drawing/2014/main" id="{48BF8A92-3543-B6F4-17EB-500C5E4E3C1E}"/>
              </a:ext>
            </a:extLst>
          </p:cNvPr>
          <p:cNvPicPr>
            <a:picLocks noChangeAspect="1"/>
          </p:cNvPicPr>
          <p:nvPr/>
        </p:nvPicPr>
        <p:blipFill>
          <a:blip r:embed="rId3"/>
          <a:stretch>
            <a:fillRect/>
          </a:stretch>
        </p:blipFill>
        <p:spPr>
          <a:xfrm>
            <a:off x="11104978" y="5829100"/>
            <a:ext cx="784272" cy="784272"/>
          </a:xfrm>
          <a:prstGeom prst="rect">
            <a:avLst/>
          </a:prstGeom>
        </p:spPr>
      </p:pic>
      <p:sp>
        <p:nvSpPr>
          <p:cNvPr id="6" name="Subtitle 2">
            <a:extLst>
              <a:ext uri="{FF2B5EF4-FFF2-40B4-BE49-F238E27FC236}">
                <a16:creationId xmlns:a16="http://schemas.microsoft.com/office/drawing/2014/main" id="{0D76287D-8A55-F0E2-785E-C1900A82D03B}"/>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spTree>
    <p:extLst>
      <p:ext uri="{BB962C8B-B14F-4D97-AF65-F5344CB8AC3E}">
        <p14:creationId xmlns:p14="http://schemas.microsoft.com/office/powerpoint/2010/main" val="39417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BD98-3F52-8F71-26FD-108B9C063204}"/>
              </a:ext>
            </a:extLst>
          </p:cNvPr>
          <p:cNvSpPr>
            <a:spLocks noGrp="1"/>
          </p:cNvSpPr>
          <p:nvPr>
            <p:ph type="title"/>
          </p:nvPr>
        </p:nvSpPr>
        <p:spPr>
          <a:xfrm>
            <a:off x="913775" y="335491"/>
            <a:ext cx="10364451" cy="1596177"/>
          </a:xfrm>
        </p:spPr>
        <p:txBody>
          <a:bodyPr/>
          <a:lstStyle/>
          <a:p>
            <a:r>
              <a:rPr lang="en-US" dirty="0">
                <a:solidFill>
                  <a:schemeClr val="accent1">
                    <a:lumMod val="60000"/>
                    <a:lumOff val="40000"/>
                  </a:schemeClr>
                </a:solidFill>
              </a:rPr>
              <a:t>Settlement</a:t>
            </a:r>
          </a:p>
        </p:txBody>
      </p:sp>
      <p:sp>
        <p:nvSpPr>
          <p:cNvPr id="3" name="Content Placeholder 2">
            <a:extLst>
              <a:ext uri="{FF2B5EF4-FFF2-40B4-BE49-F238E27FC236}">
                <a16:creationId xmlns:a16="http://schemas.microsoft.com/office/drawing/2014/main" id="{4E8E55BF-BF8F-C9F8-4DC9-4BA427FF0CCD}"/>
              </a:ext>
            </a:extLst>
          </p:cNvPr>
          <p:cNvSpPr>
            <a:spLocks noGrp="1"/>
          </p:cNvSpPr>
          <p:nvPr>
            <p:ph sz="quarter" idx="13"/>
          </p:nvPr>
        </p:nvSpPr>
        <p:spPr>
          <a:xfrm>
            <a:off x="914400" y="1867147"/>
            <a:ext cx="10363826" cy="4315939"/>
          </a:xfrm>
        </p:spPr>
        <p:txBody>
          <a:bodyPr>
            <a:normAutofit fontScale="47500" lnSpcReduction="20000"/>
          </a:bodyPr>
          <a:lstStyle/>
          <a:p>
            <a:r>
              <a:rPr lang="en-US" sz="4200" dirty="0">
                <a:solidFill>
                  <a:schemeClr val="tx2"/>
                </a:solidFill>
              </a:rPr>
              <a:t>Trustees </a:t>
            </a:r>
            <a:r>
              <a:rPr lang="en-US" sz="4200" b="1" dirty="0">
                <a:solidFill>
                  <a:schemeClr val="tx2"/>
                </a:solidFill>
              </a:rPr>
              <a:t>may</a:t>
            </a:r>
            <a:r>
              <a:rPr lang="en-US" sz="4200" dirty="0">
                <a:solidFill>
                  <a:schemeClr val="tx2"/>
                </a:solidFill>
              </a:rPr>
              <a:t> settle claims </a:t>
            </a:r>
            <a:r>
              <a:rPr lang="en-US" sz="4200" i="1" dirty="0">
                <a:solidFill>
                  <a:schemeClr val="tx2"/>
                </a:solidFill>
              </a:rPr>
              <a:t>provided that the settlement satisfies OPA</a:t>
            </a:r>
            <a:r>
              <a:rPr lang="en-US" sz="4200" dirty="0">
                <a:solidFill>
                  <a:schemeClr val="tx2"/>
                </a:solidFill>
              </a:rPr>
              <a:t> and </a:t>
            </a:r>
            <a:r>
              <a:rPr lang="en-US" sz="4200" i="1" dirty="0">
                <a:solidFill>
                  <a:schemeClr val="tx2"/>
                </a:solidFill>
              </a:rPr>
              <a:t>is fair, reasonable, and in the public interest</a:t>
            </a:r>
            <a:r>
              <a:rPr lang="en-US" sz="4200" dirty="0">
                <a:solidFill>
                  <a:schemeClr val="tx2"/>
                </a:solidFill>
              </a:rPr>
              <a:t>, considering the adequacy of the settlement to restore, replace, rehabilitate or acquire the equivalent of the injured resources and services.</a:t>
            </a:r>
          </a:p>
          <a:p>
            <a:r>
              <a:rPr lang="en-US" sz="4200" dirty="0">
                <a:solidFill>
                  <a:schemeClr val="tx2"/>
                </a:solidFill>
              </a:rPr>
              <a:t>Secret:  Settlement  is attractive because It IS Cost effective and Gets to Restoration Sooner.</a:t>
            </a:r>
          </a:p>
          <a:p>
            <a:r>
              <a:rPr lang="en-US" sz="4200" dirty="0">
                <a:solidFill>
                  <a:schemeClr val="tx2"/>
                </a:solidFill>
              </a:rPr>
              <a:t>Settlement is memorialized in a Consent Decree.</a:t>
            </a:r>
          </a:p>
          <a:p>
            <a:r>
              <a:rPr lang="en-US" sz="4200" dirty="0">
                <a:solidFill>
                  <a:schemeClr val="tx2"/>
                </a:solidFill>
              </a:rPr>
              <a:t>The final agreement between the state trustees and the RP </a:t>
            </a:r>
            <a:r>
              <a:rPr lang="en-US" sz="4200" b="1" dirty="0">
                <a:solidFill>
                  <a:schemeClr val="tx2"/>
                </a:solidFill>
              </a:rPr>
              <a:t>shall</a:t>
            </a:r>
            <a:r>
              <a:rPr lang="en-US" sz="4200" dirty="0">
                <a:solidFill>
                  <a:schemeClr val="tx2"/>
                </a:solidFill>
              </a:rPr>
              <a:t> be subject to public review and comment.</a:t>
            </a:r>
          </a:p>
          <a:p>
            <a:pPr marL="0" indent="0" algn="ctr">
              <a:buNone/>
            </a:pPr>
            <a:r>
              <a:rPr lang="en-US" sz="4200" b="1" dirty="0">
                <a:solidFill>
                  <a:srgbClr val="00B0F0"/>
                </a:solidFill>
              </a:rPr>
              <a:t>Secret:  </a:t>
            </a:r>
          </a:p>
          <a:p>
            <a:pPr marL="457200" lvl="1" indent="0" algn="ctr">
              <a:buNone/>
            </a:pPr>
            <a:r>
              <a:rPr lang="en-US" sz="4400" b="1" dirty="0">
                <a:solidFill>
                  <a:srgbClr val="00B0F0"/>
                </a:solidFill>
              </a:rPr>
              <a:t>This affects how the Trustee Negotiate for Settlement</a:t>
            </a:r>
            <a:r>
              <a:rPr lang="en-US" sz="4200" b="1" dirty="0">
                <a:solidFill>
                  <a:srgbClr val="00B0F0"/>
                </a:solidFill>
              </a:rPr>
              <a:t>! </a:t>
            </a:r>
          </a:p>
          <a:p>
            <a:endParaRPr lang="en-US" dirty="0">
              <a:solidFill>
                <a:schemeClr val="bg1"/>
              </a:solidFill>
            </a:endParaRPr>
          </a:p>
          <a:p>
            <a:pPr marL="0" indent="0">
              <a:buNone/>
            </a:pPr>
            <a:endParaRPr lang="en-US" dirty="0">
              <a:solidFill>
                <a:schemeClr val="bg1"/>
              </a:solidFill>
            </a:endParaRPr>
          </a:p>
          <a:p>
            <a:endParaRPr lang="en-US" dirty="0"/>
          </a:p>
        </p:txBody>
      </p:sp>
      <p:sp>
        <p:nvSpPr>
          <p:cNvPr id="4" name="Subtitle 2">
            <a:extLst>
              <a:ext uri="{FF2B5EF4-FFF2-40B4-BE49-F238E27FC236}">
                <a16:creationId xmlns:a16="http://schemas.microsoft.com/office/drawing/2014/main" id="{14E65659-DF00-9892-7021-52D7D11E9003}"/>
              </a:ext>
            </a:extLst>
          </p:cNvPr>
          <p:cNvSpPr txBox="1">
            <a:spLocks/>
          </p:cNvSpPr>
          <p:nvPr/>
        </p:nvSpPr>
        <p:spPr>
          <a:xfrm>
            <a:off x="8537830" y="6040673"/>
            <a:ext cx="2511973"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Texas General Land Office</a:t>
            </a:r>
          </a:p>
        </p:txBody>
      </p:sp>
      <p:pic>
        <p:nvPicPr>
          <p:cNvPr id="5" name="Picture 4">
            <a:extLst>
              <a:ext uri="{FF2B5EF4-FFF2-40B4-BE49-F238E27FC236}">
                <a16:creationId xmlns:a16="http://schemas.microsoft.com/office/drawing/2014/main" id="{2DF6F24E-DCFE-F414-B3A4-34579C6113CA}"/>
              </a:ext>
            </a:extLst>
          </p:cNvPr>
          <p:cNvPicPr>
            <a:picLocks noChangeAspect="1"/>
          </p:cNvPicPr>
          <p:nvPr/>
        </p:nvPicPr>
        <p:blipFill>
          <a:blip r:embed="rId3"/>
          <a:stretch>
            <a:fillRect/>
          </a:stretch>
        </p:blipFill>
        <p:spPr>
          <a:xfrm>
            <a:off x="11104978" y="5829100"/>
            <a:ext cx="784272" cy="784272"/>
          </a:xfrm>
          <a:prstGeom prst="rect">
            <a:avLst/>
          </a:prstGeom>
        </p:spPr>
      </p:pic>
      <p:sp>
        <p:nvSpPr>
          <p:cNvPr id="6" name="Subtitle 2">
            <a:extLst>
              <a:ext uri="{FF2B5EF4-FFF2-40B4-BE49-F238E27FC236}">
                <a16:creationId xmlns:a16="http://schemas.microsoft.com/office/drawing/2014/main" id="{F6B1347B-BA41-D7A9-0D92-B056FEBA4223}"/>
              </a:ext>
            </a:extLst>
          </p:cNvPr>
          <p:cNvSpPr txBox="1">
            <a:spLocks/>
          </p:cNvSpPr>
          <p:nvPr/>
        </p:nvSpPr>
        <p:spPr>
          <a:xfrm>
            <a:off x="8424475" y="6219350"/>
            <a:ext cx="2690645" cy="1773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050" dirty="0">
                <a:solidFill>
                  <a:schemeClr val="accent1"/>
                </a:solidFill>
                <a:latin typeface="Arial" panose="020B0604020202020204" pitchFamily="34" charset="0"/>
                <a:cs typeface="Arial" panose="020B0604020202020204" pitchFamily="34" charset="0"/>
              </a:rPr>
              <a:t>Commissioner Dawn Buckingham, M.D.</a:t>
            </a:r>
          </a:p>
        </p:txBody>
      </p:sp>
    </p:spTree>
    <p:extLst>
      <p:ext uri="{BB962C8B-B14F-4D97-AF65-F5344CB8AC3E}">
        <p14:creationId xmlns:p14="http://schemas.microsoft.com/office/powerpoint/2010/main" val="3912437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3eca901-e509-4f75-9ecb-58372407b658" ContentTypeId="0x01010032E46EFDD23AF2408AAD7B680FCD1C8B02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TS Project Document" ma:contentTypeID="0x01010032E46EFDD23AF2408AAD7B680FCD1C8B0201005841EDDAA392B043B581260C82C81D12" ma:contentTypeVersion="101" ma:contentTypeDescription="" ma:contentTypeScope="" ma:versionID="fac4291aa31f6848a766e8991a8899ea">
  <xsd:schema xmlns:xsd="http://www.w3.org/2001/XMLSchema" xmlns:xs="http://www.w3.org/2001/XMLSchema" xmlns:p="http://schemas.microsoft.com/office/2006/metadata/properties" xmlns:ns2="ca802878-e12d-41b2-9a43-651bd7788294" xmlns:ns3="d15e9fc3-4440-4cb7-9b86-3526fdf0d311" xmlns:ns4="b84eadb5-78e9-4d71-84e2-c4bcd39dbd45" targetNamespace="http://schemas.microsoft.com/office/2006/metadata/properties" ma:root="true" ma:fieldsID="20146f55528567257ba56dae647cd05f" ns2:_="" ns3:_="" ns4:_="">
    <xsd:import namespace="ca802878-e12d-41b2-9a43-651bd7788294"/>
    <xsd:import namespace="d15e9fc3-4440-4cb7-9b86-3526fdf0d311"/>
    <xsd:import namespace="b84eadb5-78e9-4d71-84e2-c4bcd39dbd45"/>
    <xsd:element name="properties">
      <xsd:complexType>
        <xsd:sequence>
          <xsd:element name="documentManagement">
            <xsd:complexType>
              <xsd:all>
                <xsd:element ref="ns2:RetentionDriverDate" minOccurs="0"/>
                <xsd:element ref="ns2:pe0b81399e844495b9dbbe6063cc607e" minOccurs="0"/>
                <xsd:element ref="ns2:m0a28d015ae64cddbd435131a404b380" minOccurs="0"/>
                <xsd:element ref="ns2:da15f153dfce4a55b337dabc540ac3b0" minOccurs="0"/>
                <xsd:element ref="ns2:p55c7c888006441c83c25195392ce528" minOccurs="0"/>
                <xsd:element ref="ns2:c459923713344802a7b5ca84eef1851f" minOccurs="0"/>
                <xsd:element ref="ns2:TaxCatchAll" minOccurs="0"/>
                <xsd:element ref="ns2:i0ec0a635be242bdbafde9f1f5787751" minOccurs="0"/>
                <xsd:element ref="ns2:TaxCatchAllLabel" minOccurs="0"/>
                <xsd:element ref="ns2:Goal_CTH_ETS" minOccurs="0"/>
                <xsd:element ref="ns3:_dlc_DocId" minOccurs="0"/>
                <xsd:element ref="ns3:_dlc_DocIdUrl" minOccurs="0"/>
                <xsd:element ref="ns3:_dlc_DocIdPersistId" minOccurs="0"/>
                <xsd:element ref="ns3:SharedWithUsers" minOccurs="0"/>
                <xsd:element ref="ns3:SharedWithDetail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02878-e12d-41b2-9a43-651bd7788294" elementFormDefault="qualified">
    <xsd:import namespace="http://schemas.microsoft.com/office/2006/documentManagement/types"/>
    <xsd:import namespace="http://schemas.microsoft.com/office/infopath/2007/PartnerControls"/>
    <xsd:element name="RetentionDriverDate" ma:index="7" nillable="true" ma:displayName="Retention Driver Date" ma:description="The date that will be used to calculate the retention date based on retention schedule. " ma:format="DateOnly" ma:internalName="RetentionDriverDate" ma:readOnly="false">
      <xsd:simpleType>
        <xsd:restriction base="dms:DateTime"/>
      </xsd:simpleType>
    </xsd:element>
    <xsd:element name="pe0b81399e844495b9dbbe6063cc607e" ma:index="9" nillable="true" ma:taxonomy="true" ma:internalName="pe0b81399e844495b9dbbe6063cc607e" ma:taxonomyFieldName="SecurityClass" ma:displayName="Security Class" ma:readOnly="false" ma:fieldId="{9e0b8139-9e84-4495-b9db-be6063cc607e}" ma:sspId="43eca901-e509-4f75-9ecb-58372407b658" ma:termSetId="d6028470-e464-4c17-a5af-0b868c3d4e34" ma:anchorId="00000000-0000-0000-0000-000000000000" ma:open="false" ma:isKeyword="false">
      <xsd:complexType>
        <xsd:sequence>
          <xsd:element ref="pc:Terms" minOccurs="0" maxOccurs="1"/>
        </xsd:sequence>
      </xsd:complexType>
    </xsd:element>
    <xsd:element name="m0a28d015ae64cddbd435131a404b380" ma:index="11" nillable="true" ma:taxonomy="true" ma:internalName="m0a28d015ae64cddbd435131a404b380" ma:taxonomyFieldName="DocumentType_CTH_ETS" ma:displayName="ETS Document Type" ma:default="" ma:fieldId="{60a28d01-5ae6-4cdd-bd43-5131a404b380}" ma:sspId="43eca901-e509-4f75-9ecb-58372407b658" ma:termSetId="687f82b3-2200-493d-b704-5f5df611075a" ma:anchorId="00000000-0000-0000-0000-000000000000" ma:open="false" ma:isKeyword="false">
      <xsd:complexType>
        <xsd:sequence>
          <xsd:element ref="pc:Terms" minOccurs="0" maxOccurs="1"/>
        </xsd:sequence>
      </xsd:complexType>
    </xsd:element>
    <xsd:element name="da15f153dfce4a55b337dabc540ac3b0" ma:index="13" nillable="true" ma:taxonomy="true" ma:internalName="da15f153dfce4a55b337dabc540ac3b0" ma:taxonomyFieldName="Component_CTH_ETS" ma:displayName="Component" ma:default="" ma:fieldId="{da15f153-dfce-4a55-b337-dabc540ac3b0}" ma:sspId="43eca901-e509-4f75-9ecb-58372407b658" ma:termSetId="9833acb5-58b4-4a1c-9779-734ef42ab293" ma:anchorId="00000000-0000-0000-0000-000000000000" ma:open="false" ma:isKeyword="false">
      <xsd:complexType>
        <xsd:sequence>
          <xsd:element ref="pc:Terms" minOccurs="0" maxOccurs="1"/>
        </xsd:sequence>
      </xsd:complexType>
    </xsd:element>
    <xsd:element name="p55c7c888006441c83c25195392ce528" ma:index="15" nillable="true" ma:taxonomy="true" ma:internalName="p55c7c888006441c83c25195392ce528" ma:taxonomyFieldName="System_CTH_ETS" ma:displayName="System" ma:default="" ma:fieldId="{955c7c88-8006-441c-83c2-5195392ce528}" ma:sspId="43eca901-e509-4f75-9ecb-58372407b658" ma:termSetId="4dc773ed-7049-4b74-842d-d5b8e045fd71" ma:anchorId="00000000-0000-0000-0000-000000000000" ma:open="false" ma:isKeyword="false">
      <xsd:complexType>
        <xsd:sequence>
          <xsd:element ref="pc:Terms" minOccurs="0" maxOccurs="1"/>
        </xsd:sequence>
      </xsd:complexType>
    </xsd:element>
    <xsd:element name="c459923713344802a7b5ca84eef1851f" ma:index="18" ma:taxonomy="true" ma:internalName="c459923713344802a7b5ca84eef1851f" ma:taxonomyFieldName="Project_CTH_ETS" ma:displayName="Technology Project" ma:readOnly="false" ma:default="" ma:fieldId="{c4599237-1334-4802-a7b5-ca84eef1851f}" ma:sspId="43eca901-e509-4f75-9ecb-58372407b658" ma:termSetId="88a16787-347e-4ad2-88c7-704f563c611b"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3824706e-2a84-4a83-b395-81c4c2d77ae4}" ma:internalName="TaxCatchAll" ma:showField="CatchAllData" ma:web="d15e9fc3-4440-4cb7-9b86-3526fdf0d311">
      <xsd:complexType>
        <xsd:complexContent>
          <xsd:extension base="dms:MultiChoiceLookup">
            <xsd:sequence>
              <xsd:element name="Value" type="dms:Lookup" maxOccurs="unbounded" minOccurs="0" nillable="true"/>
            </xsd:sequence>
          </xsd:extension>
        </xsd:complexContent>
      </xsd:complexType>
    </xsd:element>
    <xsd:element name="i0ec0a635be242bdbafde9f1f5787751" ma:index="21" nillable="true" ma:taxonomy="true" ma:internalName="i0ec0a635be242bdbafde9f1f5787751" ma:taxonomyFieldName="ProgramArea_CTH_GLO" ma:displayName="ProgramArea" ma:default="" ma:fieldId="{20ec0a63-5be2-42bd-bafd-e9f1f5787751}" ma:sspId="43eca901-e509-4f75-9ecb-58372407b658" ma:termSetId="7218fcc9-3a3d-4e1b-9c7a-b22ef2b82b05" ma:anchorId="00000000-0000-0000-0000-000000000000" ma:open="false" ma:isKeyword="false">
      <xsd:complexType>
        <xsd:sequence>
          <xsd:element ref="pc:Terms" minOccurs="0" maxOccurs="1"/>
        </xsd:sequence>
      </xsd:complexType>
    </xsd:element>
    <xsd:element name="TaxCatchAllLabel" ma:index="22" nillable="true" ma:displayName="Taxonomy Catch All Column1" ma:hidden="true" ma:list="{3824706e-2a84-4a83-b395-81c4c2d77ae4}" ma:internalName="TaxCatchAllLabel" ma:readOnly="true" ma:showField="CatchAllDataLabel" ma:web="d15e9fc3-4440-4cb7-9b86-3526fdf0d311">
      <xsd:complexType>
        <xsd:complexContent>
          <xsd:extension base="dms:MultiChoiceLookup">
            <xsd:sequence>
              <xsd:element name="Value" type="dms:Lookup" maxOccurs="unbounded" minOccurs="0" nillable="true"/>
            </xsd:sequence>
          </xsd:extension>
        </xsd:complexContent>
      </xsd:complexType>
    </xsd:element>
    <xsd:element name="Goal_CTH_ETS" ma:index="23" nillable="true" ma:displayName="Goal" ma:description="The GLO goal or strategy associated with the item" ma:format="Dropdown" ma:internalName="Goal_CTH_ETS">
      <xsd:simpleType>
        <xsd:restriction base="dms:Choice">
          <xsd:enumeration value="AE"/>
          <xsd:enumeration value="CP"/>
          <xsd:enumeration value="EP"/>
          <xsd:enumeration value="VP"/>
          <xsd:enumeration value="CDR"/>
        </xsd:restriction>
      </xsd:simpleType>
    </xsd:element>
  </xsd:schema>
  <xsd:schema xmlns:xsd="http://www.w3.org/2001/XMLSchema" xmlns:xs="http://www.w3.org/2001/XMLSchema" xmlns:dms="http://schemas.microsoft.com/office/2006/documentManagement/types" xmlns:pc="http://schemas.microsoft.com/office/infopath/2007/PartnerControls" targetNamespace="d15e9fc3-4440-4cb7-9b86-3526fdf0d311"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element name="SharedWithUsers" ma:index="2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4eadb5-78e9-4d71-84e2-c4bcd39dbd45" elementFormDefault="qualified">
    <xsd:import namespace="http://schemas.microsoft.com/office/2006/documentManagement/types"/>
    <xsd:import namespace="http://schemas.microsoft.com/office/infopath/2007/PartnerControls"/>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43eca901-e509-4f75-9ecb-58372407b65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E95D1-8298-4D96-A3F9-3CBF3E46985F}">
  <ds:schemaRefs>
    <ds:schemaRef ds:uri="Microsoft.SharePoint.Taxonomy.ContentTypeSync"/>
  </ds:schemaRefs>
</ds:datastoreItem>
</file>

<file path=customXml/itemProps2.xml><?xml version="1.0" encoding="utf-8"?>
<ds:datastoreItem xmlns:ds="http://schemas.openxmlformats.org/officeDocument/2006/customXml" ds:itemID="{9C273860-1F1A-4F6E-B1E1-49354E27E4F9}">
  <ds:schemaRefs>
    <ds:schemaRef ds:uri="http://schemas.microsoft.com/sharepoint/events"/>
  </ds:schemaRefs>
</ds:datastoreItem>
</file>

<file path=customXml/itemProps3.xml><?xml version="1.0" encoding="utf-8"?>
<ds:datastoreItem xmlns:ds="http://schemas.openxmlformats.org/officeDocument/2006/customXml" ds:itemID="{39A3AAF0-52F9-4EFD-B752-3C0287BD243E}">
  <ds:schemaRefs>
    <ds:schemaRef ds:uri="http://schemas.microsoft.com/sharepoint/v3/contenttype/forms"/>
  </ds:schemaRefs>
</ds:datastoreItem>
</file>

<file path=customXml/itemProps4.xml><?xml version="1.0" encoding="utf-8"?>
<ds:datastoreItem xmlns:ds="http://schemas.openxmlformats.org/officeDocument/2006/customXml" ds:itemID="{8E3D74BE-439A-4349-95AD-74AB88E16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02878-e12d-41b2-9a43-651bd7788294"/>
    <ds:schemaRef ds:uri="d15e9fc3-4440-4cb7-9b86-3526fdf0d311"/>
    <ds:schemaRef ds:uri="b84eadb5-78e9-4d71-84e2-c4bcd39db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10625</TotalTime>
  <Words>3889</Words>
  <Application>Microsoft Office PowerPoint</Application>
  <PresentationFormat>Widescreen</PresentationFormat>
  <Paragraphs>161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Lucida Calligraphy</vt:lpstr>
      <vt:lpstr>Tw Cen MT</vt:lpstr>
      <vt:lpstr>Droplet</vt:lpstr>
      <vt:lpstr>A Seal of Approval</vt:lpstr>
      <vt:lpstr>In the Beginning…</vt:lpstr>
      <vt:lpstr>Strict Liability</vt:lpstr>
      <vt:lpstr>First, there were Responsible Parties (RP) </vt:lpstr>
      <vt:lpstr>Then, there were Trustees</vt:lpstr>
      <vt:lpstr>Secrets of the Trustees</vt:lpstr>
      <vt:lpstr>Cooperative Assessment </vt:lpstr>
      <vt:lpstr>Assessment</vt:lpstr>
      <vt:lpstr>Settlement</vt:lpstr>
      <vt:lpstr>Restoration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 60pt font</dc:title>
  <dc:creator>Microsoft Office User</dc:creator>
  <cp:lastModifiedBy>Scottie Aplin</cp:lastModifiedBy>
  <cp:revision>14</cp:revision>
  <cp:lastPrinted>2023-07-21T14:17:40Z</cp:lastPrinted>
  <dcterms:created xsi:type="dcterms:W3CDTF">2019-05-14T14:20:18Z</dcterms:created>
  <dcterms:modified xsi:type="dcterms:W3CDTF">2023-07-21T14:39:49Z</dcterms:modified>
</cp:coreProperties>
</file>