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79" r:id="rId2"/>
  </p:sldMasterIdLst>
  <p:notesMasterIdLst>
    <p:notesMasterId r:id="rId20"/>
  </p:notesMasterIdLst>
  <p:sldIdLst>
    <p:sldId id="338" r:id="rId3"/>
    <p:sldId id="369" r:id="rId4"/>
    <p:sldId id="330" r:id="rId5"/>
    <p:sldId id="364" r:id="rId6"/>
    <p:sldId id="326" r:id="rId7"/>
    <p:sldId id="337" r:id="rId8"/>
    <p:sldId id="342" r:id="rId9"/>
    <p:sldId id="343" r:id="rId10"/>
    <p:sldId id="346" r:id="rId11"/>
    <p:sldId id="347" r:id="rId12"/>
    <p:sldId id="348" r:id="rId13"/>
    <p:sldId id="373" r:id="rId14"/>
    <p:sldId id="372" r:id="rId15"/>
    <p:sldId id="350" r:id="rId16"/>
    <p:sldId id="281" r:id="rId17"/>
    <p:sldId id="367" r:id="rId18"/>
    <p:sldId id="32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Lewis" initials="mcl" lastIdx="1" clrIdx="0"/>
  <p:cmAuthor id="1" name="ELA586" initials="E" lastIdx="3" clrIdx="1"/>
  <p:cmAuthor id="2" name="Streckfus, Linus M" initials="LM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B2E"/>
    <a:srgbClr val="E07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374" autoAdjust="0"/>
  </p:normalViewPr>
  <p:slideViewPr>
    <p:cSldViewPr>
      <p:cViewPr varScale="1">
        <p:scale>
          <a:sx n="79" d="100"/>
          <a:sy n="79" d="100"/>
        </p:scale>
        <p:origin x="682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46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Price*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SMR</c:v>
                </c:pt>
                <c:pt idx="1">
                  <c:v>SMR + 90% CCS</c:v>
                </c:pt>
                <c:pt idx="2">
                  <c:v>Electrolysis w/ 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4-944B-8143-87C744F872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Tax Credit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SMR</c:v>
                </c:pt>
                <c:pt idx="1">
                  <c:v>SMR + 90% CCS</c:v>
                </c:pt>
                <c:pt idx="2">
                  <c:v>Electrolysis w/ 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4-944B-8143-87C744F87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7520975"/>
        <c:axId val="1409884015"/>
      </c:barChart>
      <c:catAx>
        <c:axId val="127752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884015"/>
        <c:crosses val="autoZero"/>
        <c:auto val="1"/>
        <c:lblAlgn val="ctr"/>
        <c:lblOffset val="100"/>
        <c:noMultiLvlLbl val="0"/>
      </c:catAx>
      <c:valAx>
        <c:axId val="14098840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$/kg H2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52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/>
    </a:solidFill>
    <a:ln w="26425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2B05DC-5280-41B4-8083-3A6C6B9C6C8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ECCEFB-7D9D-4E96-A0D5-8F93A155A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3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www.iea.org</a:t>
            </a:r>
            <a:r>
              <a:rPr lang="en-US" dirty="0"/>
              <a:t>/data-and-statistics/charts/global-hydrogen-demand-by-sector-in-the-net-zero-scenario-2020-2030</a:t>
            </a:r>
          </a:p>
        </p:txBody>
      </p:sp>
    </p:spTree>
    <p:extLst>
      <p:ext uri="{BB962C8B-B14F-4D97-AF65-F5344CB8AC3E}">
        <p14:creationId xmlns:p14="http://schemas.microsoft.com/office/powerpoint/2010/main" val="330461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6357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659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4235505"/>
            <a:ext cx="10464800" cy="15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15" y="493089"/>
            <a:ext cx="7412165" cy="1237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C458EC-46C9-44B1-A20D-600B32CDE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6343" y="791029"/>
            <a:ext cx="4174436" cy="5275943"/>
          </a:xfrm>
          <a:custGeom>
            <a:avLst/>
            <a:gdLst>
              <a:gd name="connsiteX0" fmla="*/ 0 w 8348871"/>
              <a:gd name="connsiteY0" fmla="*/ 0 h 10551886"/>
              <a:gd name="connsiteX1" fmla="*/ 8348871 w 8348871"/>
              <a:gd name="connsiteY1" fmla="*/ 0 h 10551886"/>
              <a:gd name="connsiteX2" fmla="*/ 8348871 w 8348871"/>
              <a:gd name="connsiteY2" fmla="*/ 10551886 h 10551886"/>
              <a:gd name="connsiteX3" fmla="*/ 0 w 8348871"/>
              <a:gd name="connsiteY3" fmla="*/ 10551886 h 105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871" h="10551886">
                <a:moveTo>
                  <a:pt x="0" y="0"/>
                </a:moveTo>
                <a:lnTo>
                  <a:pt x="8348871" y="0"/>
                </a:lnTo>
                <a:lnTo>
                  <a:pt x="8348871" y="10551886"/>
                </a:lnTo>
                <a:lnTo>
                  <a:pt x="0" y="1055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1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03E4C-5F9C-DB44-B8CE-0F25B61E3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C458EC-46C9-44B1-A20D-600B32CDE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6343" y="791029"/>
            <a:ext cx="4174436" cy="5275943"/>
          </a:xfrm>
          <a:custGeom>
            <a:avLst/>
            <a:gdLst>
              <a:gd name="connsiteX0" fmla="*/ 0 w 8348871"/>
              <a:gd name="connsiteY0" fmla="*/ 0 h 10551886"/>
              <a:gd name="connsiteX1" fmla="*/ 8348871 w 8348871"/>
              <a:gd name="connsiteY1" fmla="*/ 0 h 10551886"/>
              <a:gd name="connsiteX2" fmla="*/ 8348871 w 8348871"/>
              <a:gd name="connsiteY2" fmla="*/ 10551886 h 10551886"/>
              <a:gd name="connsiteX3" fmla="*/ 0 w 8348871"/>
              <a:gd name="connsiteY3" fmla="*/ 10551886 h 105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871" h="10551886">
                <a:moveTo>
                  <a:pt x="0" y="0"/>
                </a:moveTo>
                <a:lnTo>
                  <a:pt x="8348871" y="0"/>
                </a:lnTo>
                <a:lnTo>
                  <a:pt x="8348871" y="10551886"/>
                </a:lnTo>
                <a:lnTo>
                  <a:pt x="0" y="1055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70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D6673C-5208-4981-AA0F-647CA79E5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8286" y="0"/>
            <a:ext cx="7801428" cy="6858000"/>
          </a:xfrm>
          <a:custGeom>
            <a:avLst/>
            <a:gdLst>
              <a:gd name="connsiteX0" fmla="*/ 0 w 15602856"/>
              <a:gd name="connsiteY0" fmla="*/ 0 h 13716000"/>
              <a:gd name="connsiteX1" fmla="*/ 15602856 w 15602856"/>
              <a:gd name="connsiteY1" fmla="*/ 0 h 13716000"/>
              <a:gd name="connsiteX2" fmla="*/ 15602856 w 15602856"/>
              <a:gd name="connsiteY2" fmla="*/ 13716000 h 13716000"/>
              <a:gd name="connsiteX3" fmla="*/ 0 w 156028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2856" h="13716000">
                <a:moveTo>
                  <a:pt x="0" y="0"/>
                </a:moveTo>
                <a:lnTo>
                  <a:pt x="15602856" y="0"/>
                </a:lnTo>
                <a:lnTo>
                  <a:pt x="1560285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5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538ECA-E0A9-4D6C-9D48-69A0C86E6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2285" y="0"/>
            <a:ext cx="11139714" cy="6858000"/>
          </a:xfrm>
          <a:custGeom>
            <a:avLst/>
            <a:gdLst>
              <a:gd name="connsiteX0" fmla="*/ 0 w 22279428"/>
              <a:gd name="connsiteY0" fmla="*/ 0 h 13716000"/>
              <a:gd name="connsiteX1" fmla="*/ 22279428 w 22279428"/>
              <a:gd name="connsiteY1" fmla="*/ 0 h 13716000"/>
              <a:gd name="connsiteX2" fmla="*/ 22279428 w 22279428"/>
              <a:gd name="connsiteY2" fmla="*/ 13716000 h 13716000"/>
              <a:gd name="connsiteX3" fmla="*/ 0 w 222794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9428" h="13716000">
                <a:moveTo>
                  <a:pt x="0" y="0"/>
                </a:moveTo>
                <a:lnTo>
                  <a:pt x="22279428" y="0"/>
                </a:lnTo>
                <a:lnTo>
                  <a:pt x="2227942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3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4770784"/>
            <a:ext cx="4448628" cy="2087217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8111D5B9-F686-8B42-830F-41BE0A588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3372" y="0"/>
            <a:ext cx="2225576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7871AEE-7C0B-4342-BDBE-1758B9CEA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2110" y="2713382"/>
            <a:ext cx="2225576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65BFDE83-150B-F940-ADEE-5193AA5AE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28110" y="0"/>
            <a:ext cx="2163890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D54248C-1DD1-FB48-B7A9-E66EC682C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9372" y="2077278"/>
            <a:ext cx="2162628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3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355130"/>
            <a:ext cx="11421493" cy="0"/>
          </a:xfrm>
          <a:prstGeom prst="line">
            <a:avLst/>
          </a:prstGeom>
          <a:ln w="127000" cmpd="thickThin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CF57B4-D83A-4C2A-A3E9-29A728B6E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6E7831-1AFC-4CA9-A7B8-9B5B38C8A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8115" y="0"/>
            <a:ext cx="6233886" cy="6872670"/>
          </a:xfrm>
          <a:custGeom>
            <a:avLst/>
            <a:gdLst>
              <a:gd name="connsiteX0" fmla="*/ 0 w 12467771"/>
              <a:gd name="connsiteY0" fmla="*/ 0 h 13745340"/>
              <a:gd name="connsiteX1" fmla="*/ 12467771 w 12467771"/>
              <a:gd name="connsiteY1" fmla="*/ 0 h 13745340"/>
              <a:gd name="connsiteX2" fmla="*/ 12467771 w 12467771"/>
              <a:gd name="connsiteY2" fmla="*/ 13745340 h 13745340"/>
              <a:gd name="connsiteX3" fmla="*/ 0 w 12467771"/>
              <a:gd name="connsiteY3" fmla="*/ 13745340 h 137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7771" h="13745340">
                <a:moveTo>
                  <a:pt x="0" y="0"/>
                </a:moveTo>
                <a:lnTo>
                  <a:pt x="12467771" y="0"/>
                </a:lnTo>
                <a:lnTo>
                  <a:pt x="12467771" y="13745340"/>
                </a:lnTo>
                <a:lnTo>
                  <a:pt x="0" y="13745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70120F-1682-487E-B6DA-EE4962F98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888040"/>
            <a:ext cx="5958115" cy="2969961"/>
          </a:xfrm>
          <a:custGeom>
            <a:avLst/>
            <a:gdLst>
              <a:gd name="connsiteX0" fmla="*/ 0 w 11916229"/>
              <a:gd name="connsiteY0" fmla="*/ 0 h 5939921"/>
              <a:gd name="connsiteX1" fmla="*/ 11916229 w 11916229"/>
              <a:gd name="connsiteY1" fmla="*/ 0 h 5939921"/>
              <a:gd name="connsiteX2" fmla="*/ 11916229 w 11916229"/>
              <a:gd name="connsiteY2" fmla="*/ 5939921 h 5939921"/>
              <a:gd name="connsiteX3" fmla="*/ 0 w 11916229"/>
              <a:gd name="connsiteY3" fmla="*/ 5939921 h 59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6229" h="5939921">
                <a:moveTo>
                  <a:pt x="0" y="0"/>
                </a:moveTo>
                <a:lnTo>
                  <a:pt x="11916229" y="0"/>
                </a:lnTo>
                <a:lnTo>
                  <a:pt x="11916229" y="5939921"/>
                </a:lnTo>
                <a:lnTo>
                  <a:pt x="0" y="59399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6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6857" y="0"/>
            <a:ext cx="6495143" cy="6858000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85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4630C85-1319-490C-A55A-A94E7F990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8663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09317E-C9BC-4155-9875-263F3785A1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720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34A975-D270-445F-978C-D727B2E79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778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12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9255A1-9530-4DF1-BBD4-43FA641167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3373" y="0"/>
            <a:ext cx="2997201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6BD92C-923E-47DA-BA6A-482FBE8C75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9885" y="0"/>
            <a:ext cx="2997201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70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0484" y="3200400"/>
            <a:ext cx="4891389" cy="2878002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3428B-BAAF-D24A-813C-EFE1B7B049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444" y="3202595"/>
            <a:ext cx="4891389" cy="2875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6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174B531-4361-423C-AB5D-99441DFEF7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2085" y="791030"/>
            <a:ext cx="4868174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A9EA16-1108-489A-BB08-9763A8513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4868174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78A8AF-39D9-4E7F-91F3-FE22651873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5843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2C87A2-1E86-486C-AA1D-EA3EEDEEA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084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AB0412D6-6649-CE47-B4A6-48D7B9A1A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2964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2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A99F23-4C54-44DC-89FE-DBBEDDD641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1285" y="986977"/>
            <a:ext cx="3396343" cy="4884047"/>
          </a:xfrm>
          <a:custGeom>
            <a:avLst/>
            <a:gdLst>
              <a:gd name="connsiteX0" fmla="*/ 0 w 6792685"/>
              <a:gd name="connsiteY0" fmla="*/ 0 h 9768093"/>
              <a:gd name="connsiteX1" fmla="*/ 6792685 w 6792685"/>
              <a:gd name="connsiteY1" fmla="*/ 0 h 9768093"/>
              <a:gd name="connsiteX2" fmla="*/ 6792685 w 6792685"/>
              <a:gd name="connsiteY2" fmla="*/ 9768093 h 9768093"/>
              <a:gd name="connsiteX3" fmla="*/ 0 w 6792685"/>
              <a:gd name="connsiteY3" fmla="*/ 9768093 h 976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2685" h="9768093">
                <a:moveTo>
                  <a:pt x="0" y="0"/>
                </a:moveTo>
                <a:lnTo>
                  <a:pt x="6792685" y="0"/>
                </a:lnTo>
                <a:lnTo>
                  <a:pt x="6792685" y="9768093"/>
                </a:lnTo>
                <a:lnTo>
                  <a:pt x="0" y="97680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EA6E15-2B55-40C2-93FA-9E8923078C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519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518574-6818-4A43-B551-CD8D3518D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9034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496E0FF-63F0-4636-B2AB-FFDF9B806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4004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7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2625BA-0ADE-43E0-9BC8-6AB77B4D5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0056" y="1128124"/>
            <a:ext cx="3441696" cy="4553260"/>
          </a:xfrm>
          <a:custGeom>
            <a:avLst/>
            <a:gdLst>
              <a:gd name="connsiteX0" fmla="*/ 0 w 6883391"/>
              <a:gd name="connsiteY0" fmla="*/ 0 h 9106519"/>
              <a:gd name="connsiteX1" fmla="*/ 6883391 w 6883391"/>
              <a:gd name="connsiteY1" fmla="*/ 0 h 9106519"/>
              <a:gd name="connsiteX2" fmla="*/ 6883391 w 6883391"/>
              <a:gd name="connsiteY2" fmla="*/ 9106519 h 9106519"/>
              <a:gd name="connsiteX3" fmla="*/ 0 w 6883391"/>
              <a:gd name="connsiteY3" fmla="*/ 9106519 h 910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391" h="9106519">
                <a:moveTo>
                  <a:pt x="0" y="0"/>
                </a:moveTo>
                <a:lnTo>
                  <a:pt x="6883391" y="0"/>
                </a:lnTo>
                <a:lnTo>
                  <a:pt x="6883391" y="9106519"/>
                </a:lnTo>
                <a:lnTo>
                  <a:pt x="0" y="91065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94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BFEEEC-FE4B-437A-8674-DC797FD8B3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800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4EC79D-8904-4EC2-9F68-809E7F964B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24058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71B9A5-5B84-4938-B823-A4D003227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9314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E18C1A-2821-4FA4-99E0-9AB862EE02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48800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B68C2E-40EC-46AF-A198-B6089C7870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24058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7275F0B-4064-4285-ADD0-8CAD59BD33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99314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25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D43C14-B5DC-4D9B-A793-90DD7D547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43521" y="2032195"/>
            <a:ext cx="4274766" cy="2686293"/>
          </a:xfrm>
          <a:custGeom>
            <a:avLst/>
            <a:gdLst>
              <a:gd name="connsiteX0" fmla="*/ 0 w 8549532"/>
              <a:gd name="connsiteY0" fmla="*/ 0 h 5372586"/>
              <a:gd name="connsiteX1" fmla="*/ 8549532 w 8549532"/>
              <a:gd name="connsiteY1" fmla="*/ 0 h 5372586"/>
              <a:gd name="connsiteX2" fmla="*/ 8549532 w 8549532"/>
              <a:gd name="connsiteY2" fmla="*/ 5372586 h 5372586"/>
              <a:gd name="connsiteX3" fmla="*/ 0 w 8549532"/>
              <a:gd name="connsiteY3" fmla="*/ 5372586 h 53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9532" h="5372586">
                <a:moveTo>
                  <a:pt x="0" y="0"/>
                </a:moveTo>
                <a:lnTo>
                  <a:pt x="8549532" y="0"/>
                </a:lnTo>
                <a:lnTo>
                  <a:pt x="8549532" y="5372586"/>
                </a:lnTo>
                <a:lnTo>
                  <a:pt x="0" y="53725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6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A93E504-F96A-45BC-B642-1C7C7F9D86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4825" y="1833869"/>
            <a:ext cx="4075735" cy="2566847"/>
          </a:xfrm>
          <a:custGeom>
            <a:avLst/>
            <a:gdLst>
              <a:gd name="connsiteX0" fmla="*/ 0 w 8151470"/>
              <a:gd name="connsiteY0" fmla="*/ 0 h 5133693"/>
              <a:gd name="connsiteX1" fmla="*/ 8151470 w 8151470"/>
              <a:gd name="connsiteY1" fmla="*/ 0 h 5133693"/>
              <a:gd name="connsiteX2" fmla="*/ 8151470 w 8151470"/>
              <a:gd name="connsiteY2" fmla="*/ 5133693 h 5133693"/>
              <a:gd name="connsiteX3" fmla="*/ 0 w 8151470"/>
              <a:gd name="connsiteY3" fmla="*/ 5133693 h 51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1470" h="5133693">
                <a:moveTo>
                  <a:pt x="0" y="0"/>
                </a:moveTo>
                <a:lnTo>
                  <a:pt x="8151470" y="0"/>
                </a:lnTo>
                <a:lnTo>
                  <a:pt x="8151470" y="5133693"/>
                </a:lnTo>
                <a:lnTo>
                  <a:pt x="0" y="51336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86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B1D89F5-E095-4C79-8CC1-B460BCE01B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9451" y="1443626"/>
            <a:ext cx="2965687" cy="3957017"/>
          </a:xfrm>
          <a:custGeom>
            <a:avLst/>
            <a:gdLst>
              <a:gd name="connsiteX0" fmla="*/ 0 w 5931374"/>
              <a:gd name="connsiteY0" fmla="*/ 0 h 7914034"/>
              <a:gd name="connsiteX1" fmla="*/ 5931374 w 5931374"/>
              <a:gd name="connsiteY1" fmla="*/ 0 h 7914034"/>
              <a:gd name="connsiteX2" fmla="*/ 5931374 w 5931374"/>
              <a:gd name="connsiteY2" fmla="*/ 7914034 h 7914034"/>
              <a:gd name="connsiteX3" fmla="*/ 0 w 5931374"/>
              <a:gd name="connsiteY3" fmla="*/ 7914034 h 79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4" h="7914034">
                <a:moveTo>
                  <a:pt x="0" y="0"/>
                </a:moveTo>
                <a:lnTo>
                  <a:pt x="5931374" y="0"/>
                </a:lnTo>
                <a:lnTo>
                  <a:pt x="5931374" y="7914034"/>
                </a:lnTo>
                <a:lnTo>
                  <a:pt x="0" y="79140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89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0AE6BC-E02E-4D3F-ABC9-ED1E96A50A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5477" y="1751843"/>
            <a:ext cx="1933410" cy="3418866"/>
          </a:xfrm>
          <a:custGeom>
            <a:avLst/>
            <a:gdLst>
              <a:gd name="connsiteX0" fmla="*/ 0 w 3866819"/>
              <a:gd name="connsiteY0" fmla="*/ 0 h 6837732"/>
              <a:gd name="connsiteX1" fmla="*/ 3866819 w 3866819"/>
              <a:gd name="connsiteY1" fmla="*/ 0 h 6837732"/>
              <a:gd name="connsiteX2" fmla="*/ 3866819 w 3866819"/>
              <a:gd name="connsiteY2" fmla="*/ 6837732 h 6837732"/>
              <a:gd name="connsiteX3" fmla="*/ 0 w 3866819"/>
              <a:gd name="connsiteY3" fmla="*/ 6837732 h 68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6819" h="6837732">
                <a:moveTo>
                  <a:pt x="0" y="0"/>
                </a:moveTo>
                <a:lnTo>
                  <a:pt x="3866819" y="0"/>
                </a:lnTo>
                <a:lnTo>
                  <a:pt x="3866819" y="6837732"/>
                </a:lnTo>
                <a:lnTo>
                  <a:pt x="0" y="68377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3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4">
            <a:extLst>
              <a:ext uri="{FF2B5EF4-FFF2-40B4-BE49-F238E27FC236}">
                <a16:creationId xmlns:a16="http://schemas.microsoft.com/office/drawing/2014/main" id="{F71D0DDF-761A-ED48-8F24-EA1DE7FDAE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2524" y="4068880"/>
            <a:ext cx="699916" cy="1341320"/>
          </a:xfrm>
          <a:custGeom>
            <a:avLst/>
            <a:gdLst>
              <a:gd name="connsiteX0" fmla="*/ 0 w 5931374"/>
              <a:gd name="connsiteY0" fmla="*/ 0 h 7914034"/>
              <a:gd name="connsiteX1" fmla="*/ 5931374 w 5931374"/>
              <a:gd name="connsiteY1" fmla="*/ 0 h 7914034"/>
              <a:gd name="connsiteX2" fmla="*/ 5931374 w 5931374"/>
              <a:gd name="connsiteY2" fmla="*/ 7914034 h 7914034"/>
              <a:gd name="connsiteX3" fmla="*/ 0 w 5931374"/>
              <a:gd name="connsiteY3" fmla="*/ 7914034 h 79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4" h="7914034">
                <a:moveTo>
                  <a:pt x="0" y="0"/>
                </a:moveTo>
                <a:lnTo>
                  <a:pt x="5931374" y="0"/>
                </a:lnTo>
                <a:lnTo>
                  <a:pt x="5931374" y="7914034"/>
                </a:lnTo>
                <a:lnTo>
                  <a:pt x="0" y="79140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7A1FAFE-9934-0E49-ACDF-CF3B1C8354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3589" y="1592675"/>
            <a:ext cx="4971570" cy="2797956"/>
          </a:xfrm>
          <a:custGeom>
            <a:avLst/>
            <a:gdLst>
              <a:gd name="connsiteX0" fmla="*/ 0 w 8549532"/>
              <a:gd name="connsiteY0" fmla="*/ 0 h 5372586"/>
              <a:gd name="connsiteX1" fmla="*/ 8549532 w 8549532"/>
              <a:gd name="connsiteY1" fmla="*/ 0 h 5372586"/>
              <a:gd name="connsiteX2" fmla="*/ 8549532 w 8549532"/>
              <a:gd name="connsiteY2" fmla="*/ 5372586 h 5372586"/>
              <a:gd name="connsiteX3" fmla="*/ 0 w 8549532"/>
              <a:gd name="connsiteY3" fmla="*/ 5372586 h 53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9532" h="5372586">
                <a:moveTo>
                  <a:pt x="0" y="0"/>
                </a:moveTo>
                <a:lnTo>
                  <a:pt x="8549532" y="0"/>
                </a:lnTo>
                <a:lnTo>
                  <a:pt x="8549532" y="5372586"/>
                </a:lnTo>
                <a:lnTo>
                  <a:pt x="0" y="53725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98F20D97-A099-8E4E-A0AA-4CD70F52B3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62920" y="3594297"/>
            <a:ext cx="2422478" cy="1815904"/>
          </a:xfrm>
          <a:custGeom>
            <a:avLst/>
            <a:gdLst>
              <a:gd name="connsiteX0" fmla="*/ 0 w 8549532"/>
              <a:gd name="connsiteY0" fmla="*/ 0 h 5372586"/>
              <a:gd name="connsiteX1" fmla="*/ 8549532 w 8549532"/>
              <a:gd name="connsiteY1" fmla="*/ 0 h 5372586"/>
              <a:gd name="connsiteX2" fmla="*/ 8549532 w 8549532"/>
              <a:gd name="connsiteY2" fmla="*/ 5372586 h 5372586"/>
              <a:gd name="connsiteX3" fmla="*/ 0 w 8549532"/>
              <a:gd name="connsiteY3" fmla="*/ 5372586 h 53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9532" h="5372586">
                <a:moveTo>
                  <a:pt x="0" y="0"/>
                </a:moveTo>
                <a:lnTo>
                  <a:pt x="8549532" y="0"/>
                </a:lnTo>
                <a:lnTo>
                  <a:pt x="8549532" y="5372586"/>
                </a:lnTo>
                <a:lnTo>
                  <a:pt x="0" y="53725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1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1054148" y="1045262"/>
            <a:ext cx="961977" cy="946098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/>
          <a:lstStyle>
            <a:lvl1pPr>
              <a:defRPr sz="5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71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CD80713-3460-6C4D-98D3-7FCCBBC24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68174" cy="6858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AA4A9DC-0123-D64E-A0F8-15D3CF3D5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0"/>
            <a:ext cx="4868174" cy="3429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52E2F90-47E9-FC42-8E69-E94310D5A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7" y="3580612"/>
            <a:ext cx="4868174" cy="3277388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EDFD4300-02D7-E645-B586-E9467DDAC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6009" y="0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1E8C8C8-E625-FD4C-A950-F956AA3723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6009" y="2340271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733BFD54-8682-5D48-9508-77E5F49390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6009" y="4680542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6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97D7ACE9-7C11-B849-9D74-23E66819B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12192000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buClr>
                <a:srgbClr val="BF5700"/>
              </a:buClr>
              <a:buSzPct val="100000"/>
              <a:defRPr sz="2800"/>
            </a:lvl1pPr>
            <a:lvl2pPr marL="457200" indent="-182880">
              <a:buClr>
                <a:srgbClr val="BF5700"/>
              </a:buClr>
              <a:buFont typeface="Wingdings" panose="05000000000000000000" pitchFamily="2" charset="2"/>
              <a:buChar char="§"/>
              <a:defRPr sz="2400"/>
            </a:lvl2pPr>
            <a:lvl3pPr marL="731520" indent="-182880">
              <a:buClr>
                <a:srgbClr val="BF5700"/>
              </a:buClr>
              <a:buSzPct val="100000"/>
              <a:buFont typeface="Arial" panose="020B0604020202020204" pitchFamily="34" charset="0"/>
              <a:buChar char="−"/>
              <a:defRPr sz="2000"/>
            </a:lvl3pPr>
            <a:lvl4pPr marL="1005840" indent="-182880">
              <a:buClr>
                <a:srgbClr val="BF5700"/>
              </a:buClr>
              <a:buSzPct val="80000"/>
              <a:buFont typeface="Courier New" panose="02070309020205020404" pitchFamily="49" charset="0"/>
              <a:buChar char="o"/>
              <a:defRPr sz="1800"/>
            </a:lvl4pPr>
            <a:lvl5pPr marL="1188720" indent="-137160">
              <a:buClr>
                <a:srgbClr val="BF5700"/>
              </a:buClr>
              <a:buSzPct val="50000"/>
              <a:buFont typeface="Wingdings" panose="05000000000000000000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 dirty="0"/>
            </a:lvl5pPr>
          </a:lstStyle>
          <a:p>
            <a:pPr lvl="0">
              <a:buClr>
                <a:srgbClr val="BF5700"/>
              </a:buClr>
              <a:buSzPct val="100000"/>
            </a:pPr>
            <a:r>
              <a:rPr lang="en-US"/>
              <a:t>Click to edit Master text styles</a:t>
            </a:r>
          </a:p>
          <a:p>
            <a:pPr lvl="1">
              <a:buClr>
                <a:srgbClr val="BF57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>
                <a:srgbClr val="BF5700"/>
              </a:buClr>
              <a:buSzPct val="100000"/>
              <a:buChar char="−"/>
            </a:pPr>
            <a:r>
              <a:rPr lang="en-US"/>
              <a:t>Third level</a:t>
            </a:r>
          </a:p>
          <a:p>
            <a:pPr lvl="3">
              <a:buClr>
                <a:srgbClr val="BF57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/>
              <a:t>Fourth level</a:t>
            </a:r>
          </a:p>
          <a:p>
            <a:pPr lvl="4">
              <a:buClr>
                <a:srgbClr val="BF5700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55130"/>
            <a:ext cx="11421493" cy="0"/>
          </a:xfrm>
          <a:prstGeom prst="line">
            <a:avLst/>
          </a:prstGeom>
          <a:ln w="127000" cmpd="thickThin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2B82C27-3D44-3B49-9B36-BCBF9A6D0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4" y="791030"/>
            <a:ext cx="10376452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86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E99733F0-CF9F-BB49-8C75-B21C883FC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5" y="791030"/>
            <a:ext cx="6238461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F8FC8B8-1631-034B-88B7-D211670F13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791029"/>
            <a:ext cx="3959352" cy="25146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729C53F6-628E-4845-B335-A6965D9185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6" y="3552371"/>
            <a:ext cx="3960400" cy="25146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084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E99733F0-CF9F-BB49-8C75-B21C883FC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F8FC8B8-1631-034B-88B7-D211670F13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6391" y="0"/>
            <a:ext cx="608561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D7230C67-AFF1-6E47-A30F-12A786FB46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552371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079A9D-A4E3-3948-A92F-AD5FEFD31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06391" y="3552371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55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DBE98E20-0F04-B845-A41C-4362BD583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32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A341B26E-1F15-5544-B304-55A66A1C8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448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550D4E5E-27B3-4E4E-8F57-4E93E5F731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816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2DD7A6D-7256-834D-BC45-DCC8226580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58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A7CC03C0-2601-CC4B-AA03-F6323D0101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32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792A1FC-53AF-DF4D-8285-C38AAF68E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448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7F4F7AD2-E92E-1C48-8999-317C134AD6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816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EB45581-D52A-8F4E-8591-FCBE3BE75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54F882D-930B-8248-B12D-AD96C39ED8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632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ADA1B1D2-7EDD-0F43-9E15-D7A5EDEC5D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448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130D6E8-46BA-2141-940F-9D5A8EB30B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816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8B1DE6DE-2B07-A549-B080-1CEEF212B3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19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B54AA-0824-2C4D-AE2C-E4CC6DBF6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82" y="455518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80194" y="207808"/>
            <a:ext cx="2916596" cy="29165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8490" y="4086741"/>
            <a:ext cx="2488300" cy="24883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77489" y="1527109"/>
            <a:ext cx="3790326" cy="379032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15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4612" y="975695"/>
            <a:ext cx="4891389" cy="5102707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48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0484" y="3200400"/>
            <a:ext cx="4891389" cy="2878002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3428B-BAAF-D24A-813C-EFE1B7B049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444" y="3202595"/>
            <a:ext cx="4891389" cy="2875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0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466522" y="1230039"/>
            <a:ext cx="1670844" cy="1670844"/>
          </a:xfrm>
          <a:solidFill>
            <a:srgbClr val="868686"/>
          </a:solidFill>
        </p:spPr>
        <p:txBody>
          <a:bodyPr wrap="square">
            <a:noAutofit/>
          </a:bodyPr>
          <a:lstStyle>
            <a:lvl1pPr>
              <a:defRPr lang="ru-RU" sz="1600" b="1" i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3983749" y="1230039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6500977" y="1230039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9018205" y="1230039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 hasCustomPrompt="1"/>
          </p:nvPr>
        </p:nvSpPr>
        <p:spPr>
          <a:xfrm>
            <a:off x="1466522" y="3610277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3983749" y="3610277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6500977" y="3610277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9018205" y="3610277"/>
            <a:ext cx="1670844" cy="1670844"/>
          </a:xfrm>
          <a:solidFill>
            <a:srgbClr val="868686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>
                <a:sym typeface="Helvetica Neue"/>
              </a:rPr>
              <a:t>Picture</a:t>
            </a:r>
            <a:endParaRPr lang="ru-RU" noProof="0" dirty="0">
              <a:sym typeface="Helvetica Neue"/>
            </a:endParaRPr>
          </a:p>
        </p:txBody>
      </p:sp>
      <p:sp>
        <p:nvSpPr>
          <p:cNvPr id="12" name="Номер слайда">
            <a:extLst>
              <a:ext uri="{FF2B5EF4-FFF2-40B4-BE49-F238E27FC236}">
                <a16:creationId xmlns:a16="http://schemas.microsoft.com/office/drawing/2014/main" id="{BF03EB29-B8F2-F141-B264-8D0E505E614C}"/>
              </a:ext>
            </a:extLst>
          </p:cNvPr>
          <p:cNvSpPr txBox="1"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18310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 dirty="0"/>
            </a:lvl5pPr>
          </a:lstStyle>
          <a:p>
            <a:pPr lvl="0">
              <a:buClr>
                <a:srgbClr val="BF5700"/>
              </a:buClr>
              <a:buSzPct val="100000"/>
            </a:pPr>
            <a:r>
              <a:rPr lang="en-US"/>
              <a:t>Click to edit Master text styles</a:t>
            </a:r>
          </a:p>
          <a:p>
            <a:pPr lvl="1">
              <a:buClr>
                <a:srgbClr val="BF57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>
                <a:srgbClr val="BF5700"/>
              </a:buClr>
              <a:buSzPct val="100000"/>
              <a:buChar char="−"/>
            </a:pPr>
            <a:r>
              <a:rPr lang="en-US"/>
              <a:t>Third level</a:t>
            </a:r>
          </a:p>
          <a:p>
            <a:pPr lvl="3">
              <a:buClr>
                <a:srgbClr val="BF57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/>
              <a:t>Fourth level</a:t>
            </a:r>
          </a:p>
          <a:p>
            <a:pPr lvl="4">
              <a:buClr>
                <a:srgbClr val="BF5700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 dirty="0"/>
            </a:lvl5pPr>
          </a:lstStyle>
          <a:p>
            <a:pPr lvl="0">
              <a:buClr>
                <a:srgbClr val="BF5700"/>
              </a:buClr>
              <a:buSzPct val="100000"/>
            </a:pPr>
            <a:r>
              <a:rPr lang="en-US"/>
              <a:t>Click to edit Master text styles</a:t>
            </a:r>
          </a:p>
          <a:p>
            <a:pPr lvl="1">
              <a:buClr>
                <a:srgbClr val="BF57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>
                <a:srgbClr val="BF5700"/>
              </a:buClr>
              <a:buSzPct val="100000"/>
              <a:buChar char="−"/>
            </a:pPr>
            <a:r>
              <a:rPr lang="en-US"/>
              <a:t>Third level</a:t>
            </a:r>
          </a:p>
          <a:p>
            <a:pPr lvl="3">
              <a:buClr>
                <a:srgbClr val="BF57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/>
              <a:t>Fourth level</a:t>
            </a:r>
          </a:p>
          <a:p>
            <a:pPr lvl="4">
              <a:buClr>
                <a:srgbClr val="BF5700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355130"/>
            <a:ext cx="10499773" cy="0"/>
          </a:xfrm>
          <a:prstGeom prst="line">
            <a:avLst/>
          </a:prstGeom>
          <a:ln w="127000" cmpd="thickThin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55130"/>
            <a:ext cx="10499773" cy="0"/>
          </a:xfrm>
          <a:prstGeom prst="line">
            <a:avLst/>
          </a:prstGeom>
          <a:ln w="127000" cmpd="thickThin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A530D2-D4A5-4FE3-9950-6C540683F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81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svg"/><Relationship Id="rId18" Type="http://schemas.openxmlformats.org/officeDocument/2006/relationships/image" Target="../media/image25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2.png"/><Relationship Id="rId17" Type="http://schemas.openxmlformats.org/officeDocument/2006/relationships/image" Target="../media/image25.sv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21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17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mailto:mclewis@cem.utexas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ites.utexas.edu/h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66B52-29AA-2737-DA87-A0D8444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302A9-FD4C-BD48-9FF8-E644239A2F52}"/>
              </a:ext>
            </a:extLst>
          </p:cNvPr>
          <p:cNvSpPr txBox="1"/>
          <p:nvPr/>
        </p:nvSpPr>
        <p:spPr>
          <a:xfrm>
            <a:off x="687408" y="5432135"/>
            <a:ext cx="762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2400" b="1" dirty="0" smtClean="0">
                <a:solidFill>
                  <a:srgbClr val="FFFFFF"/>
                </a:solidFill>
                <a:latin typeface="Arial" panose="020B0604020202020204"/>
              </a:rPr>
              <a:t>Texas Environmental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/>
              </a:rPr>
              <a:t>Superconference</a:t>
            </a:r>
            <a:endParaRPr lang="en-US" sz="2400" b="1" dirty="0" smtClean="0">
              <a:solidFill>
                <a:srgbClr val="FFFFFF"/>
              </a:solidFill>
              <a:latin typeface="Arial" panose="020B0604020202020204"/>
            </a:endParaRPr>
          </a:p>
          <a:p>
            <a:pPr defTabSz="228600"/>
            <a:r>
              <a:rPr lang="en-US" sz="2400" b="1" dirty="0" smtClean="0">
                <a:solidFill>
                  <a:srgbClr val="FFFFFF"/>
                </a:solidFill>
                <a:latin typeface="Arial" panose="020B0604020202020204"/>
              </a:rPr>
              <a:t>Friday August 4, 2023</a:t>
            </a:r>
            <a:endParaRPr lang="en-US" sz="24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3C4DDF-FA4C-FD42-910D-FAF56E77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8" y="419896"/>
            <a:ext cx="4082837" cy="48562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017510F-A3C0-A24A-BC66-5814DAA9B1C2}"/>
              </a:ext>
            </a:extLst>
          </p:cNvPr>
          <p:cNvSpPr txBox="1">
            <a:spLocks/>
          </p:cNvSpPr>
          <p:nvPr/>
        </p:nvSpPr>
        <p:spPr>
          <a:xfrm>
            <a:off x="540735" y="1393535"/>
            <a:ext cx="10755451" cy="39932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defTabSz="457200">
              <a:lnSpc>
                <a:spcPct val="70000"/>
              </a:lnSpc>
            </a:pPr>
            <a:r>
              <a:rPr lang="en-US" sz="4400" dirty="0">
                <a:solidFill>
                  <a:srgbClr val="FFFFFF"/>
                </a:solidFill>
              </a:rPr>
              <a:t>Hydrogen – A Versatile Clean Energy Carrier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15" y="419896"/>
            <a:ext cx="3762299" cy="6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138A-F107-7D17-97DA-5CC451A9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94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Regional Clean </a:t>
            </a:r>
            <a:r>
              <a:rPr lang="en-US" b="1" dirty="0"/>
              <a:t>Hydrogen Hub </a:t>
            </a:r>
            <a:r>
              <a:rPr lang="en-US" b="1" dirty="0" smtClean="0"/>
              <a:t>Program</a:t>
            </a:r>
            <a:endParaRPr lang="en-US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18B0BF-F4BB-87FF-A228-C978F51E38AA}"/>
              </a:ext>
            </a:extLst>
          </p:cNvPr>
          <p:cNvGrpSpPr/>
          <p:nvPr/>
        </p:nvGrpSpPr>
        <p:grpSpPr>
          <a:xfrm>
            <a:off x="526773" y="1719470"/>
            <a:ext cx="3359426" cy="4363279"/>
            <a:chOff x="934278" y="3438939"/>
            <a:chExt cx="6718852" cy="87265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67A0DA-2939-A536-EF60-C556F3961144}"/>
                </a:ext>
              </a:extLst>
            </p:cNvPr>
            <p:cNvSpPr/>
            <p:nvPr/>
          </p:nvSpPr>
          <p:spPr>
            <a:xfrm>
              <a:off x="934278" y="3438939"/>
              <a:ext cx="6718852" cy="8726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u="sng" dirty="0"/>
                <a:t>Production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FEF5F2-0F43-0458-A292-32EAEAF3C4FA}"/>
                </a:ext>
              </a:extLst>
            </p:cNvPr>
            <p:cNvSpPr txBox="1"/>
            <p:nvPr/>
          </p:nvSpPr>
          <p:spPr>
            <a:xfrm>
              <a:off x="1371600" y="4750905"/>
              <a:ext cx="3434274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 least one from…</a:t>
              </a:r>
            </a:p>
          </p:txBody>
        </p:sp>
        <p:pic>
          <p:nvPicPr>
            <p:cNvPr id="11" name="Graphic 10" descr="Wind Turbines outline">
              <a:extLst>
                <a:ext uri="{FF2B5EF4-FFF2-40B4-BE49-F238E27FC236}">
                  <a16:creationId xmlns:a16="http://schemas.microsoft.com/office/drawing/2014/main" id="{28617F42-6D51-769A-3BB5-B90BAC1FD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5865" y="5958266"/>
              <a:ext cx="1378756" cy="1378756"/>
            </a:xfrm>
            <a:prstGeom prst="rect">
              <a:avLst/>
            </a:prstGeom>
          </p:spPr>
        </p:pic>
        <p:pic>
          <p:nvPicPr>
            <p:cNvPr id="13" name="Graphic 12" descr="Solar Panels outline">
              <a:extLst>
                <a:ext uri="{FF2B5EF4-FFF2-40B4-BE49-F238E27FC236}">
                  <a16:creationId xmlns:a16="http://schemas.microsoft.com/office/drawing/2014/main" id="{271DCC1C-5326-A8AA-51E3-940D272B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566446" y="5978145"/>
              <a:ext cx="1378755" cy="1378755"/>
            </a:xfrm>
            <a:prstGeom prst="rect">
              <a:avLst/>
            </a:prstGeom>
          </p:spPr>
        </p:pic>
        <p:pic>
          <p:nvPicPr>
            <p:cNvPr id="15" name="Graphic 14" descr="Power Plant outline">
              <a:extLst>
                <a:ext uri="{FF2B5EF4-FFF2-40B4-BE49-F238E27FC236}">
                  <a16:creationId xmlns:a16="http://schemas.microsoft.com/office/drawing/2014/main" id="{490D810D-6688-E9E3-A843-D1C877E8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060978" y="8293386"/>
              <a:ext cx="1378755" cy="1378755"/>
            </a:xfrm>
            <a:prstGeom prst="rect">
              <a:avLst/>
            </a:prstGeom>
          </p:spPr>
        </p:pic>
        <p:pic>
          <p:nvPicPr>
            <p:cNvPr id="17" name="Graphic 16" descr="Fire outline">
              <a:extLst>
                <a:ext uri="{FF2B5EF4-FFF2-40B4-BE49-F238E27FC236}">
                  <a16:creationId xmlns:a16="http://schemas.microsoft.com/office/drawing/2014/main" id="{F4A43810-D65F-C48D-5175-0A607454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295389" y="10388402"/>
              <a:ext cx="1261549" cy="126154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9F49DF-F39E-8877-99A5-194A8A583446}"/>
                </a:ext>
              </a:extLst>
            </p:cNvPr>
            <p:cNvSpPr txBox="1"/>
            <p:nvPr/>
          </p:nvSpPr>
          <p:spPr>
            <a:xfrm>
              <a:off x="4081450" y="6375135"/>
              <a:ext cx="3354124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Renewable energy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A32021-3C7E-4180-ADD0-6DDA07E8DFBF}"/>
                </a:ext>
              </a:extLst>
            </p:cNvPr>
            <p:cNvSpPr txBox="1"/>
            <p:nvPr/>
          </p:nvSpPr>
          <p:spPr>
            <a:xfrm>
              <a:off x="4369990" y="8625530"/>
              <a:ext cx="2796280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Nuclear energy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DE3D8F-7BBF-8F5E-93E8-F43BCD1AEA32}"/>
                </a:ext>
              </a:extLst>
            </p:cNvPr>
            <p:cNvSpPr txBox="1"/>
            <p:nvPr/>
          </p:nvSpPr>
          <p:spPr>
            <a:xfrm>
              <a:off x="4700210" y="10766120"/>
              <a:ext cx="2161490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Fossil fuels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7CBC2E-4399-F234-5D04-95CB51044499}"/>
              </a:ext>
            </a:extLst>
          </p:cNvPr>
          <p:cNvGrpSpPr/>
          <p:nvPr/>
        </p:nvGrpSpPr>
        <p:grpSpPr>
          <a:xfrm>
            <a:off x="4404691" y="1719469"/>
            <a:ext cx="3359426" cy="4363279"/>
            <a:chOff x="8503478" y="3438938"/>
            <a:chExt cx="6718852" cy="87265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44D1B7-C010-EF9F-0160-4811DE042D72}"/>
                </a:ext>
              </a:extLst>
            </p:cNvPr>
            <p:cNvSpPr/>
            <p:nvPr/>
          </p:nvSpPr>
          <p:spPr>
            <a:xfrm>
              <a:off x="8503478" y="3438938"/>
              <a:ext cx="6718852" cy="8726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u="sng" dirty="0"/>
                <a:t>End Use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ABF767-93A1-7A6E-F89E-08CAF0562AB4}"/>
                </a:ext>
              </a:extLst>
            </p:cNvPr>
            <p:cNvSpPr txBox="1"/>
            <p:nvPr/>
          </p:nvSpPr>
          <p:spPr>
            <a:xfrm>
              <a:off x="8750032" y="4750904"/>
              <a:ext cx="2998256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 least one in…</a:t>
              </a:r>
            </a:p>
          </p:txBody>
        </p:sp>
        <p:pic>
          <p:nvPicPr>
            <p:cNvPr id="21" name="Graphic 20" descr="High temperature outline">
              <a:extLst>
                <a:ext uri="{FF2B5EF4-FFF2-40B4-BE49-F238E27FC236}">
                  <a16:creationId xmlns:a16="http://schemas.microsoft.com/office/drawing/2014/main" id="{4E03BCA9-8799-67A6-0807-04C2807F3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587914" y="5625575"/>
              <a:ext cx="1384886" cy="1384886"/>
            </a:xfrm>
            <a:prstGeom prst="rect">
              <a:avLst/>
            </a:prstGeom>
          </p:spPr>
        </p:pic>
        <p:pic>
          <p:nvPicPr>
            <p:cNvPr id="23" name="Graphic 22" descr="Electric Tower outline">
              <a:extLst>
                <a:ext uri="{FF2B5EF4-FFF2-40B4-BE49-F238E27FC236}">
                  <a16:creationId xmlns:a16="http://schemas.microsoft.com/office/drawing/2014/main" id="{47C58C3E-4A1B-379F-BE26-ECFB99D5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9587915" y="7300358"/>
              <a:ext cx="1384885" cy="1384885"/>
            </a:xfrm>
            <a:prstGeom prst="rect">
              <a:avLst/>
            </a:prstGeom>
          </p:spPr>
        </p:pic>
        <p:pic>
          <p:nvPicPr>
            <p:cNvPr id="25" name="Graphic 24" descr="Truck outline">
              <a:extLst>
                <a:ext uri="{FF2B5EF4-FFF2-40B4-BE49-F238E27FC236}">
                  <a16:creationId xmlns:a16="http://schemas.microsoft.com/office/drawing/2014/main" id="{97EC8130-9CAA-E410-DB5A-B7FFA503D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9587915" y="9003518"/>
              <a:ext cx="1384884" cy="1384884"/>
            </a:xfrm>
            <a:prstGeom prst="rect">
              <a:avLst/>
            </a:prstGeom>
          </p:spPr>
        </p:pic>
        <p:pic>
          <p:nvPicPr>
            <p:cNvPr id="27" name="Graphic 26" descr="Factory outline">
              <a:extLst>
                <a:ext uri="{FF2B5EF4-FFF2-40B4-BE49-F238E27FC236}">
                  <a16:creationId xmlns:a16="http://schemas.microsoft.com/office/drawing/2014/main" id="{0FABBAF6-50D1-E256-A248-8796BA37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587916" y="10658455"/>
              <a:ext cx="1384883" cy="13848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B3F5DA-3A07-53D6-C55B-A157028BB704}"/>
                </a:ext>
              </a:extLst>
            </p:cNvPr>
            <p:cNvSpPr txBox="1"/>
            <p:nvPr/>
          </p:nvSpPr>
          <p:spPr>
            <a:xfrm>
              <a:off x="11151912" y="5779410"/>
              <a:ext cx="389130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Residential and commercial heating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299C3F-4DB4-BA3C-85A1-A5FD6832BBE3}"/>
                </a:ext>
              </a:extLst>
            </p:cNvPr>
            <p:cNvSpPr txBox="1"/>
            <p:nvPr/>
          </p:nvSpPr>
          <p:spPr>
            <a:xfrm>
              <a:off x="11713816" y="7454192"/>
              <a:ext cx="276749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Electric power generation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525D1E-A42E-AC8D-66B6-D028920772B0}"/>
                </a:ext>
              </a:extLst>
            </p:cNvPr>
            <p:cNvSpPr txBox="1"/>
            <p:nvPr/>
          </p:nvSpPr>
          <p:spPr>
            <a:xfrm>
              <a:off x="11739660" y="9403573"/>
              <a:ext cx="2661114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Transportation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E4F694-7C71-1CB6-9C5D-61AC6B56AA01}"/>
                </a:ext>
              </a:extLst>
            </p:cNvPr>
            <p:cNvSpPr txBox="1"/>
            <p:nvPr/>
          </p:nvSpPr>
          <p:spPr>
            <a:xfrm>
              <a:off x="11605810" y="11058509"/>
              <a:ext cx="2895664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Industrial sector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AE5CD2-0BA5-5377-C1A0-32DEA0F72800}"/>
              </a:ext>
            </a:extLst>
          </p:cNvPr>
          <p:cNvGrpSpPr/>
          <p:nvPr/>
        </p:nvGrpSpPr>
        <p:grpSpPr>
          <a:xfrm>
            <a:off x="8282608" y="1719469"/>
            <a:ext cx="3359426" cy="4363279"/>
            <a:chOff x="16445948" y="3438938"/>
            <a:chExt cx="6718852" cy="872655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77FBD6-1DF5-5B61-5D47-5EFC61685544}"/>
                </a:ext>
              </a:extLst>
            </p:cNvPr>
            <p:cNvSpPr/>
            <p:nvPr/>
          </p:nvSpPr>
          <p:spPr>
            <a:xfrm>
              <a:off x="16445948" y="3438938"/>
              <a:ext cx="6718852" cy="8726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u="sng" dirty="0"/>
                <a:t>Geography</a:t>
              </a:r>
            </a:p>
          </p:txBody>
        </p:sp>
        <p:pic>
          <p:nvPicPr>
            <p:cNvPr id="31" name="Graphic 30" descr="Oil Barrel outline">
              <a:extLst>
                <a:ext uri="{FF2B5EF4-FFF2-40B4-BE49-F238E27FC236}">
                  <a16:creationId xmlns:a16="http://schemas.microsoft.com/office/drawing/2014/main" id="{9EC1169B-E253-2A4E-F1CE-5A9EEB51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8043662" y="9672141"/>
              <a:ext cx="1417122" cy="1417122"/>
            </a:xfrm>
            <a:prstGeom prst="rect">
              <a:avLst/>
            </a:prstGeom>
          </p:spPr>
        </p:pic>
        <p:pic>
          <p:nvPicPr>
            <p:cNvPr id="32" name="Graphic 31" descr="Fire outline">
              <a:extLst>
                <a:ext uri="{FF2B5EF4-FFF2-40B4-BE49-F238E27FC236}">
                  <a16:creationId xmlns:a16="http://schemas.microsoft.com/office/drawing/2014/main" id="{A73D1117-8480-1B3C-75D4-ED11BDC7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7077057" y="9749928"/>
              <a:ext cx="1261549" cy="1261549"/>
            </a:xfrm>
            <a:prstGeom prst="rect">
              <a:avLst/>
            </a:prstGeom>
          </p:spPr>
        </p:pic>
        <p:pic>
          <p:nvPicPr>
            <p:cNvPr id="8194" name="Picture 2" descr="Blank Us Map Clip Art at Clker.com - vector clip art online, royalty free &amp;  public domain">
              <a:extLst>
                <a:ext uri="{FF2B5EF4-FFF2-40B4-BE49-F238E27FC236}">
                  <a16:creationId xmlns:a16="http://schemas.microsoft.com/office/drawing/2014/main" id="{CDBDB204-7A16-86CB-9256-A2E423935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9497" y="5464963"/>
              <a:ext cx="5063525" cy="313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66CFA6-C888-83F4-172B-811FCB2E10D9}"/>
                </a:ext>
              </a:extLst>
            </p:cNvPr>
            <p:cNvSpPr txBox="1"/>
            <p:nvPr/>
          </p:nvSpPr>
          <p:spPr>
            <a:xfrm>
              <a:off x="16822886" y="4585646"/>
              <a:ext cx="5816208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Each in different regions of the US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557694-624A-67F2-C36A-192F060827D7}"/>
                </a:ext>
              </a:extLst>
            </p:cNvPr>
            <p:cNvSpPr txBox="1"/>
            <p:nvPr/>
          </p:nvSpPr>
          <p:spPr>
            <a:xfrm>
              <a:off x="16832716" y="8818797"/>
              <a:ext cx="2959784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 least two in…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6B9118-1520-AD5E-78D8-1F97C22B4BD3}"/>
                </a:ext>
              </a:extLst>
            </p:cNvPr>
            <p:cNvSpPr txBox="1"/>
            <p:nvPr/>
          </p:nvSpPr>
          <p:spPr>
            <a:xfrm>
              <a:off x="19500540" y="9808483"/>
              <a:ext cx="338909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Natural gas producing regions</a:t>
              </a:r>
            </a:p>
          </p:txBody>
        </p:sp>
      </p:grp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4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EE3C-CB43-60DA-B5A5-8862EB15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965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300" b="1" dirty="0"/>
              <a:t>The new clean hydrogen production tax credit included in the </a:t>
            </a:r>
            <a:r>
              <a:rPr lang="en-US" sz="3300" b="1" dirty="0" smtClean="0"/>
              <a:t>               </a:t>
            </a:r>
            <a:r>
              <a:rPr lang="en-US" sz="3300" b="1" i="1" dirty="0" smtClean="0"/>
              <a:t>IRA</a:t>
            </a:r>
            <a:r>
              <a:rPr lang="en-US" sz="3300" b="1" dirty="0" smtClean="0"/>
              <a:t> </a:t>
            </a:r>
            <a:r>
              <a:rPr lang="en-US" sz="3300" b="1" dirty="0"/>
              <a:t>could make clean hydrogen competitive</a:t>
            </a:r>
            <a:endParaRPr lang="en-US" sz="3300" b="1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F01BCA-C58B-A703-A4E9-5BFE506CA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85181"/>
              </p:ext>
            </p:extLst>
          </p:nvPr>
        </p:nvGraphicFramePr>
        <p:xfrm>
          <a:off x="527274" y="2852925"/>
          <a:ext cx="6106395" cy="27602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62956">
                  <a:extLst>
                    <a:ext uri="{9D8B030D-6E8A-4147-A177-3AD203B41FA5}">
                      <a16:colId xmlns:a16="http://schemas.microsoft.com/office/drawing/2014/main" val="2971843552"/>
                    </a:ext>
                  </a:extLst>
                </a:gridCol>
                <a:gridCol w="1843439">
                  <a:extLst>
                    <a:ext uri="{9D8B030D-6E8A-4147-A177-3AD203B41FA5}">
                      <a16:colId xmlns:a16="http://schemas.microsoft.com/office/drawing/2014/main" val="18072882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Emissions Threshold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Credit Value (assumes 5x bonus)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67352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&gt;= 2.5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&amp; &lt; 4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 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$0.60/kg H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10162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&gt;= 1.5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&amp; &lt; 2.5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 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$0.75/kg H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49011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&gt;= 0.45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 &amp; &lt; 1.5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 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$1.00/kg H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22192"/>
                  </a:ext>
                </a:extLst>
              </a:tr>
              <a:tr h="382768">
                <a:tc>
                  <a:txBody>
                    <a:bodyPr/>
                    <a:lstStyle/>
                    <a:p>
                      <a:r>
                        <a:rPr lang="en-US" sz="1600" dirty="0"/>
                        <a:t>&lt; 0.45 kg CO</a:t>
                      </a:r>
                      <a:r>
                        <a:rPr lang="en-US" sz="1600" baseline="-25000" dirty="0"/>
                        <a:t>2e</a:t>
                      </a:r>
                      <a:r>
                        <a:rPr lang="en-US" sz="1600" dirty="0"/>
                        <a:t>/kg 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$3.00/kg H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3868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F2EC6B-D27F-F6F1-E8AF-69D6A3DC1849}"/>
              </a:ext>
            </a:extLst>
          </p:cNvPr>
          <p:cNvSpPr txBox="1"/>
          <p:nvPr/>
        </p:nvSpPr>
        <p:spPr>
          <a:xfrm>
            <a:off x="692425" y="2013419"/>
            <a:ext cx="540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Clean hydrogen PTC has a tiered credit value structure based on production emissions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174A7E6-1C33-E390-CF57-FC388B33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004610"/>
              </p:ext>
            </p:extLst>
          </p:nvPr>
        </p:nvGraphicFramePr>
        <p:xfrm>
          <a:off x="6979315" y="2468875"/>
          <a:ext cx="4907354" cy="33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D46BDA-D46C-B4E6-BF2C-5E515A7AF67D}"/>
              </a:ext>
            </a:extLst>
          </p:cNvPr>
          <p:cNvSpPr txBox="1"/>
          <p:nvPr/>
        </p:nvSpPr>
        <p:spPr>
          <a:xfrm>
            <a:off x="6865553" y="5792064"/>
            <a:ext cx="5021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*Approximate prices of current production methods to demonstrate impact of tax credit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FE2B-60A1-C94C-B472-BF3F8CDA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815"/>
            <a:ext cx="109728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Why Hydrogen in Texas?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C4936-8006-001F-2897-D9C54365AD59}"/>
              </a:ext>
            </a:extLst>
          </p:cNvPr>
          <p:cNvSpPr txBox="1"/>
          <p:nvPr/>
        </p:nvSpPr>
        <p:spPr>
          <a:xfrm>
            <a:off x="335250" y="1804606"/>
            <a:ext cx="52998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Currently produce about 1/3 of total US hydrogen production in </a:t>
            </a:r>
            <a:r>
              <a:rPr lang="en-US" sz="2000" dirty="0" smtClean="0"/>
              <a:t>Texas</a:t>
            </a: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 </a:t>
            </a:r>
            <a:r>
              <a:rPr lang="en-US" sz="1600" dirty="0"/>
              <a:t>MMT of 10 MMT consumed annually in </a:t>
            </a:r>
            <a:r>
              <a:rPr lang="en-US" sz="1600" dirty="0" smtClean="0"/>
              <a:t>US</a:t>
            </a:r>
            <a:endParaRPr lang="en-US" sz="1600" dirty="0"/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Hundreds of miles of existing hydrogen pipelines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Ample resources for hydrogen </a:t>
            </a:r>
            <a:r>
              <a:rPr lang="en-US" sz="2000" dirty="0" smtClean="0"/>
              <a:t>production</a:t>
            </a: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oth </a:t>
            </a:r>
            <a:r>
              <a:rPr lang="en-US" sz="1600" dirty="0"/>
              <a:t>natural gas and renewable </a:t>
            </a:r>
            <a:r>
              <a:rPr lang="en-US" sz="1600" dirty="0" smtClean="0"/>
              <a:t>energy</a:t>
            </a:r>
            <a:endParaRPr lang="en-US" sz="1600" dirty="0"/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Geology well suited for storage of </a:t>
            </a:r>
            <a:r>
              <a:rPr lang="en-US" sz="2000" dirty="0" smtClean="0"/>
              <a:t>H2 and CO2 </a:t>
            </a:r>
            <a:r>
              <a:rPr lang="en-US" sz="2000" dirty="0"/>
              <a:t>required for hydrogen production applications with </a:t>
            </a:r>
            <a:r>
              <a:rPr lang="en-US" sz="2000" dirty="0" smtClean="0"/>
              <a:t>CCS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Industry leaders located in Texas</a:t>
            </a:r>
            <a:endParaRPr lang="en-US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165" y="1777585"/>
            <a:ext cx="5862337" cy="2150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15" y="4072482"/>
            <a:ext cx="5123258" cy="20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3410"/>
            <a:ext cx="10972800" cy="990600"/>
          </a:xfrm>
        </p:spPr>
        <p:txBody>
          <a:bodyPr/>
          <a:lstStyle/>
          <a:p>
            <a:r>
              <a:rPr lang="en-US" b="1" dirty="0" smtClean="0"/>
              <a:t>A Potential Hydrogen Economy in Texas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0DA3F3F-D1B6-D272-6D4C-23CB6BAC1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2"/>
          <a:stretch/>
        </p:blipFill>
        <p:spPr>
          <a:xfrm>
            <a:off x="450465" y="1492058"/>
            <a:ext cx="7986934" cy="5170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4702" y="6428717"/>
            <a:ext cx="329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 led by Center for Houston Future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77" y="1708423"/>
            <a:ext cx="2759645" cy="46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1815"/>
            <a:ext cx="109728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There is a model for Hydrogen…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6216095" cy="5016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Wind Power development in Texas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PTC enabled the business opportunity</a:t>
            </a:r>
          </a:p>
          <a:p>
            <a:endParaRPr lang="en-US" dirty="0"/>
          </a:p>
          <a:p>
            <a:r>
              <a:rPr lang="en-US" dirty="0" smtClean="0"/>
              <a:t>Renewable Portfolio Standard spurred growth</a:t>
            </a:r>
          </a:p>
          <a:p>
            <a:endParaRPr lang="en-US" dirty="0"/>
          </a:p>
          <a:p>
            <a:r>
              <a:rPr lang="en-US" dirty="0" smtClean="0"/>
              <a:t>CREZ later expanded electric transmission corridors</a:t>
            </a:r>
          </a:p>
          <a:p>
            <a:endParaRPr lang="en-US" dirty="0"/>
          </a:p>
          <a:p>
            <a:r>
              <a:rPr lang="en-US" dirty="0" smtClean="0"/>
              <a:t>Provided value for land owners and jobs for local communities </a:t>
            </a:r>
          </a:p>
          <a:p>
            <a:endParaRPr lang="en-US" dirty="0"/>
          </a:p>
          <a:p>
            <a:r>
              <a:rPr lang="en-US" dirty="0"/>
              <a:t>Infrastructure Incentives and Hydrogen Production Tax </a:t>
            </a:r>
            <a:r>
              <a:rPr lang="en-US" dirty="0" smtClean="0"/>
              <a:t>Credit policies could enable similar growth for hydrogen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10" y="1547155"/>
            <a:ext cx="3645268" cy="5222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7743" y="45043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CREZ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9440" y="1955884"/>
            <a:ext cx="31876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PTC &amp; Renewable Portfolio Standard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03" y="2680167"/>
            <a:ext cx="2822588" cy="16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70" y="362395"/>
            <a:ext cx="109728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Demonstration and Framework for H2@Scale in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70" y="1600198"/>
            <a:ext cx="6307210" cy="4747581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Two Research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dirty="0" smtClean="0"/>
          </a:p>
          <a:p>
            <a:pPr lvl="1">
              <a:buClr>
                <a:srgbClr val="BF57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Demonstrate </a:t>
            </a:r>
            <a:r>
              <a:rPr lang="en-US" dirty="0"/>
              <a:t>multiple RH2 generation options,                                                                                   co-located with vehicle fueling and a large                                                                                base load consumer to enable cost-effective                                                                               H2 energy solutions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BF5700"/>
              </a:buClr>
              <a:buFont typeface="Wingdings" panose="05000000000000000000" pitchFamily="2" charset="2"/>
              <a:buChar char="§"/>
            </a:pPr>
            <a:r>
              <a:rPr lang="en-US" dirty="0"/>
              <a:t>Develop framework for actionable H2@Scale                                                                          pilot plans in Texas, Port of Houston and Gulf                                                                                  Coast region, including energy storage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Sponsored by the Department of Energy – EERE with cost share from project partners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50" y="1957727"/>
            <a:ext cx="5418806" cy="387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91F62-BDDC-4BE0-AEBF-17E68CFC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55" y="6005423"/>
            <a:ext cx="3782955" cy="5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94A6D6-2FBC-49B9-829E-5E588E9F69EA}"/>
              </a:ext>
            </a:extLst>
          </p:cNvPr>
          <p:cNvSpPr/>
          <p:nvPr/>
        </p:nvSpPr>
        <p:spPr>
          <a:xfrm>
            <a:off x="10343006" y="1508750"/>
            <a:ext cx="1848994" cy="3636502"/>
          </a:xfrm>
          <a:prstGeom prst="rect">
            <a:avLst/>
          </a:prstGeom>
          <a:solidFill>
            <a:srgbClr val="CC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19AD9-754D-4152-8039-80B494AE0DDB}"/>
              </a:ext>
            </a:extLst>
          </p:cNvPr>
          <p:cNvSpPr txBox="1"/>
          <p:nvPr/>
        </p:nvSpPr>
        <p:spPr>
          <a:xfrm>
            <a:off x="1233237" y="1587340"/>
            <a:ext cx="417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3600" b="1" dirty="0">
                <a:solidFill>
                  <a:srgbClr val="333F48"/>
                </a:solidFill>
                <a:latin typeface="Arial Black" panose="020B0604020202020204" pitchFamily="34" charset="0"/>
                <a:ea typeface="Roboto Slab" pitchFamily="2" charset="0"/>
              </a:rPr>
              <a:t>MICHAEL</a:t>
            </a:r>
          </a:p>
          <a:p>
            <a:pPr defTabSz="228600"/>
            <a:r>
              <a:rPr lang="en-US" sz="3600" b="1" dirty="0">
                <a:solidFill>
                  <a:srgbClr val="333F48"/>
                </a:solidFill>
                <a:latin typeface="Arial Black" panose="020B0604020202020204" pitchFamily="34" charset="0"/>
                <a:ea typeface="Roboto Slab" pitchFamily="2" charset="0"/>
              </a:rPr>
              <a:t>LEWIS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1E2F5-BBA7-40D1-86A9-AE9411207CD5}"/>
              </a:ext>
            </a:extLst>
          </p:cNvPr>
          <p:cNvSpPr txBox="1"/>
          <p:nvPr/>
        </p:nvSpPr>
        <p:spPr>
          <a:xfrm>
            <a:off x="1233237" y="2910523"/>
            <a:ext cx="390632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020"/>
              </a:lnSpc>
              <a:spcAft>
                <a:spcPts val="900"/>
              </a:spcAft>
            </a:pPr>
            <a:r>
              <a:rPr lang="en-US" sz="2000" dirty="0">
                <a:solidFill>
                  <a:srgbClr val="333F48"/>
                </a:solidFill>
                <a:latin typeface="Arial" panose="020B0604020202020204"/>
              </a:rPr>
              <a:t>Research </a:t>
            </a:r>
            <a:r>
              <a:rPr lang="en-US" sz="2000" dirty="0" smtClean="0">
                <a:solidFill>
                  <a:srgbClr val="333F48"/>
                </a:solidFill>
                <a:latin typeface="Arial" panose="020B0604020202020204"/>
              </a:rPr>
              <a:t>Scientist</a:t>
            </a:r>
          </a:p>
          <a:p>
            <a:pPr defTabSz="228600">
              <a:lnSpc>
                <a:spcPts val="2020"/>
              </a:lnSpc>
              <a:spcAft>
                <a:spcPts val="900"/>
              </a:spcAft>
            </a:pPr>
            <a:endParaRPr lang="en-US" sz="2000" dirty="0">
              <a:solidFill>
                <a:srgbClr val="333F48"/>
              </a:solidFill>
              <a:latin typeface="Arial" panose="020B0604020202020204"/>
            </a:endParaRPr>
          </a:p>
          <a:p>
            <a:pPr defTabSz="228600">
              <a:lnSpc>
                <a:spcPts val="2020"/>
              </a:lnSpc>
              <a:spcAft>
                <a:spcPts val="900"/>
              </a:spcAft>
            </a:pPr>
            <a:r>
              <a:rPr lang="en-US" sz="2000" i="1" dirty="0">
                <a:solidFill>
                  <a:srgbClr val="333F48"/>
                </a:solidFill>
                <a:latin typeface="Arial" panose="020B0604020202020204"/>
              </a:rPr>
              <a:t>Center for Electromechanics</a:t>
            </a:r>
          </a:p>
          <a:p>
            <a:pPr defTabSz="228600">
              <a:lnSpc>
                <a:spcPts val="2020"/>
              </a:lnSpc>
              <a:spcAft>
                <a:spcPts val="900"/>
              </a:spcAft>
            </a:pPr>
            <a:endParaRPr lang="en-US" sz="2000" i="1" dirty="0">
              <a:solidFill>
                <a:srgbClr val="333F48"/>
              </a:solidFill>
              <a:latin typeface="Arial" panose="020B0604020202020204"/>
            </a:endParaRPr>
          </a:p>
          <a:p>
            <a:pPr defTabSz="228600">
              <a:lnSpc>
                <a:spcPts val="202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333F48"/>
                </a:solidFill>
                <a:latin typeface="Arial" panose="020B0604020202020204"/>
                <a:hlinkClick r:id="rId2"/>
              </a:rPr>
              <a:t>mclewis@cem.utexas.edu</a:t>
            </a:r>
            <a:endParaRPr lang="en-US" sz="2000" dirty="0" smtClean="0">
              <a:solidFill>
                <a:srgbClr val="333F48"/>
              </a:solidFill>
              <a:latin typeface="Arial" panose="020B0604020202020204"/>
            </a:endParaRPr>
          </a:p>
          <a:p>
            <a:pPr defTabSz="228600">
              <a:lnSpc>
                <a:spcPts val="202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333F48"/>
                </a:solidFill>
                <a:latin typeface="Arial" panose="020B0604020202020204"/>
              </a:rPr>
              <a:t>(512) 232-5715</a:t>
            </a:r>
            <a:endParaRPr lang="en-US" sz="2000" dirty="0">
              <a:solidFill>
                <a:srgbClr val="333F48"/>
              </a:solidFill>
              <a:latin typeface="Arial" panose="020B0604020202020204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7927DDC-8A07-D3BE-4247-53D32DC3B8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r="10352"/>
          <a:stretch/>
        </p:blipFill>
        <p:spPr>
          <a:xfrm>
            <a:off x="7233503" y="1508750"/>
            <a:ext cx="2877276" cy="363650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37" y="3383775"/>
            <a:ext cx="4309007" cy="7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600"/>
            <a:ext cx="10972800" cy="990600"/>
          </a:xfrm>
        </p:spPr>
        <p:txBody>
          <a:bodyPr/>
          <a:lstStyle/>
          <a:p>
            <a:r>
              <a:rPr lang="en-US" b="1" dirty="0"/>
              <a:t>H2@UT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>
                <a:hlinkClick r:id="rId2"/>
              </a:rPr>
              <a:t>https://sites.utexas.edu/h2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" y="1470345"/>
            <a:ext cx="12180301" cy="4723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4106" y="3006545"/>
            <a:ext cx="519019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 has about 80 researchers working across the entire field of hydrogen production, storage, transmission, and use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to industry and government supporting prudent decisions to guide the growth of the hydrogen economy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who will lead future hydrogen growth</a:t>
            </a:r>
          </a:p>
        </p:txBody>
      </p:sp>
    </p:spTree>
    <p:extLst>
      <p:ext uri="{BB962C8B-B14F-4D97-AF65-F5344CB8AC3E}">
        <p14:creationId xmlns:p14="http://schemas.microsoft.com/office/powerpoint/2010/main" val="37685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5005"/>
            <a:ext cx="10972800" cy="990600"/>
          </a:xfrm>
        </p:spPr>
        <p:txBody>
          <a:bodyPr/>
          <a:lstStyle/>
          <a:p>
            <a:r>
              <a:rPr lang="en-US" b="1" dirty="0" smtClean="0"/>
              <a:t>Sunlight and Wind in a Jar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945" y="3198570"/>
            <a:ext cx="2726755" cy="2657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70" y="1815990"/>
            <a:ext cx="3187615" cy="47398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27900" y="3916312"/>
            <a:ext cx="921720" cy="4224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5015" y="1820162"/>
            <a:ext cx="6720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can we capture sunlight and wind at large scale and ship it around the world?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95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1815"/>
            <a:ext cx="10972800" cy="990600"/>
          </a:xfrm>
        </p:spPr>
        <p:txBody>
          <a:bodyPr/>
          <a:lstStyle/>
          <a:p>
            <a:r>
              <a:rPr lang="en-US" b="1" dirty="0" smtClean="0"/>
              <a:t>Hydrogen 1.01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abundant element in the universe</a:t>
            </a:r>
          </a:p>
          <a:p>
            <a:r>
              <a:rPr lang="en-US" dirty="0" smtClean="0"/>
              <a:t>Present in common substances (water, sugar, methane)</a:t>
            </a:r>
          </a:p>
          <a:p>
            <a:r>
              <a:rPr lang="en-US" dirty="0" smtClean="0"/>
              <a:t>Very high energy by weight (3X more than gasoline)</a:t>
            </a:r>
          </a:p>
          <a:p>
            <a:r>
              <a:rPr lang="en-US" dirty="0" smtClean="0"/>
              <a:t>A versatile </a:t>
            </a:r>
            <a:r>
              <a:rPr lang="en-US" u="sng" dirty="0" smtClean="0"/>
              <a:t>clean energy carrier</a:t>
            </a:r>
            <a:r>
              <a:rPr lang="en-US" dirty="0" smtClean="0"/>
              <a:t> with a wide rage of applications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Challenges</a:t>
            </a:r>
          </a:p>
          <a:p>
            <a:r>
              <a:rPr lang="en-US" dirty="0" smtClean="0"/>
              <a:t>Rarely found naturally, must make from water or hydrocarbon sources</a:t>
            </a:r>
          </a:p>
          <a:p>
            <a:r>
              <a:rPr lang="en-US" dirty="0" smtClean="0"/>
              <a:t>Production, storage, and transport are all energy intensive</a:t>
            </a:r>
          </a:p>
          <a:p>
            <a:r>
              <a:rPr lang="en-US" dirty="0" smtClean="0"/>
              <a:t>Today costs are relatively high and infrastructure is limited</a:t>
            </a:r>
          </a:p>
          <a:p>
            <a:r>
              <a:rPr lang="en-US" dirty="0" smtClean="0"/>
              <a:t>Hydrogen emissions can prolong GHG in the atmosphere</a:t>
            </a:r>
          </a:p>
          <a:p>
            <a:r>
              <a:rPr lang="en-US" dirty="0" smtClean="0"/>
              <a:t>How we will use and produce hydrogen is not without controversy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13597" r="14707" b="20230"/>
          <a:stretch/>
        </p:blipFill>
        <p:spPr>
          <a:xfrm>
            <a:off x="9168400" y="395005"/>
            <a:ext cx="2272015" cy="22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3410"/>
            <a:ext cx="10972800" cy="990600"/>
          </a:xfrm>
        </p:spPr>
        <p:txBody>
          <a:bodyPr/>
          <a:lstStyle/>
          <a:p>
            <a:r>
              <a:rPr lang="en-US" b="1" dirty="0" smtClean="0"/>
              <a:t>Hydrogen in the U.S. Today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65" y="1662370"/>
            <a:ext cx="7809524" cy="48761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756E-E5E3-ECB8-5C7A-6144F9F8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815"/>
            <a:ext cx="109728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Hydrogen’s Role in </a:t>
            </a:r>
            <a:r>
              <a:rPr lang="en-US" b="1" dirty="0" err="1" smtClean="0"/>
              <a:t>Decarbonization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D6CE-CECE-D4BF-50A8-04166AE4011A}"/>
              </a:ext>
            </a:extLst>
          </p:cNvPr>
          <p:cNvSpPr txBox="1"/>
          <p:nvPr/>
        </p:nvSpPr>
        <p:spPr>
          <a:xfrm>
            <a:off x="527275" y="2153184"/>
            <a:ext cx="702811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US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arenR"/>
            </a:pPr>
            <a:r>
              <a:rPr lang="en-US" sz="1400" dirty="0"/>
              <a:t>Hydrogen can be produced from diverse domestic resources for use in multiple sectors, or for export.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1400" dirty="0" smtClean="0"/>
              <a:t>Hydrogen has the highest energy content by weight of all</a:t>
            </a:r>
            <a:r>
              <a:rPr lang="en-US" dirty="0" smtClean="0"/>
              <a:t> </a:t>
            </a:r>
            <a:r>
              <a:rPr lang="en-US" sz="1400" dirty="0" smtClean="0"/>
              <a:t>known fuels―3X higher than gasoline―and is a critical</a:t>
            </a:r>
            <a:r>
              <a:rPr lang="en-US" dirty="0" smtClean="0"/>
              <a:t> </a:t>
            </a:r>
            <a:r>
              <a:rPr lang="en-US" sz="1400" dirty="0" smtClean="0"/>
              <a:t>feedstock for the entire chemicals industry, including liquid</a:t>
            </a:r>
            <a:r>
              <a:rPr lang="en-US" dirty="0" smtClean="0"/>
              <a:t> </a:t>
            </a:r>
            <a:r>
              <a:rPr lang="en-US" sz="1400" dirty="0" smtClean="0"/>
              <a:t>fuels.</a:t>
            </a:r>
            <a:r>
              <a:rPr lang="en-US" dirty="0" smtClean="0"/>
              <a:t>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1400" dirty="0" smtClean="0"/>
              <a:t>Hydrogen </a:t>
            </a:r>
            <a:r>
              <a:rPr lang="en-US" sz="1400" dirty="0"/>
              <a:t>and fuel cells can enable zero or near </a:t>
            </a:r>
            <a:r>
              <a:rPr lang="en-US" sz="1400" dirty="0" smtClean="0"/>
              <a:t>zero</a:t>
            </a:r>
            <a:r>
              <a:rPr lang="en-US" dirty="0" smtClean="0"/>
              <a:t> </a:t>
            </a:r>
            <a:r>
              <a:rPr lang="en-US" sz="1400" dirty="0" smtClean="0"/>
              <a:t>emissions </a:t>
            </a:r>
            <a:r>
              <a:rPr lang="en-US" sz="1400" dirty="0"/>
              <a:t>in transportation, stationary </a:t>
            </a:r>
            <a:r>
              <a:rPr lang="en-US" sz="1400" dirty="0" smtClean="0"/>
              <a:t>or remote power,</a:t>
            </a:r>
            <a:r>
              <a:rPr lang="en-US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portable power </a:t>
            </a:r>
            <a:r>
              <a:rPr lang="en-US" sz="1400" dirty="0" smtClean="0"/>
              <a:t>applications.</a:t>
            </a:r>
            <a:endParaRPr lang="en-US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1400" dirty="0" smtClean="0"/>
              <a:t>Hydrogen </a:t>
            </a:r>
            <a:r>
              <a:rPr lang="en-US" sz="1400" dirty="0"/>
              <a:t>can be used as a “responsive load” on the grid </a:t>
            </a:r>
            <a:r>
              <a:rPr lang="en-US" sz="1400" dirty="0" smtClean="0"/>
              <a:t>to</a:t>
            </a:r>
            <a:r>
              <a:rPr lang="en-US" dirty="0" smtClean="0"/>
              <a:t> </a:t>
            </a:r>
            <a:r>
              <a:rPr lang="en-US" sz="1400" dirty="0" smtClean="0"/>
              <a:t>enable </a:t>
            </a:r>
            <a:r>
              <a:rPr lang="en-US" sz="1400" dirty="0"/>
              <a:t>grid stability and gigawatt-hour energy storage, </a:t>
            </a:r>
            <a:r>
              <a:rPr lang="en-US" sz="1400" dirty="0" smtClean="0"/>
              <a:t>and</a:t>
            </a:r>
            <a:r>
              <a:rPr lang="en-US" dirty="0" smtClean="0"/>
              <a:t> </a:t>
            </a:r>
            <a:r>
              <a:rPr lang="en-US" sz="1400" dirty="0" smtClean="0"/>
              <a:t>increase </a:t>
            </a:r>
            <a:r>
              <a:rPr lang="en-US" sz="1400" dirty="0"/>
              <a:t>utilization of </a:t>
            </a:r>
            <a:r>
              <a:rPr lang="en-US" sz="1400" dirty="0" smtClean="0"/>
              <a:t>power generators</a:t>
            </a:r>
            <a:r>
              <a:rPr lang="en-US" sz="1400" dirty="0"/>
              <a:t>, including </a:t>
            </a:r>
            <a:r>
              <a:rPr lang="en-US" sz="1400" dirty="0" smtClean="0"/>
              <a:t>nuclear,</a:t>
            </a:r>
            <a:r>
              <a:rPr lang="en-US" dirty="0" smtClean="0"/>
              <a:t> </a:t>
            </a:r>
            <a:r>
              <a:rPr lang="en-US" sz="1400" dirty="0" smtClean="0"/>
              <a:t>coal</a:t>
            </a:r>
            <a:r>
              <a:rPr lang="en-US" sz="1400" dirty="0"/>
              <a:t>, natural gas, and </a:t>
            </a:r>
            <a:r>
              <a:rPr lang="en-US" sz="1400" dirty="0" smtClean="0"/>
              <a:t>renewables.</a:t>
            </a:r>
            <a:endParaRPr lang="en-US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1400" dirty="0" smtClean="0"/>
              <a:t>Hydrogen </a:t>
            </a:r>
            <a:r>
              <a:rPr lang="en-US" sz="1400" dirty="0"/>
              <a:t>can enable innovations in domestic </a:t>
            </a:r>
            <a:r>
              <a:rPr lang="en-US" sz="1400" dirty="0" smtClean="0"/>
              <a:t>industries,</a:t>
            </a:r>
            <a:r>
              <a:rPr lang="en-US" dirty="0" smtClean="0"/>
              <a:t> </a:t>
            </a:r>
            <a:r>
              <a:rPr lang="en-US" sz="1400" dirty="0" smtClean="0"/>
              <a:t>such </a:t>
            </a:r>
            <a:r>
              <a:rPr lang="en-US" sz="1400" dirty="0"/>
              <a:t>as transportation (e.g., in vehicles, aviation, </a:t>
            </a:r>
            <a:r>
              <a:rPr lang="en-US" sz="1400" dirty="0" smtClean="0"/>
              <a:t>and</a:t>
            </a:r>
            <a:r>
              <a:rPr lang="en-US" dirty="0" smtClean="0"/>
              <a:t> </a:t>
            </a:r>
            <a:r>
              <a:rPr lang="en-US" sz="1400" dirty="0" smtClean="0"/>
              <a:t>marine </a:t>
            </a:r>
            <a:r>
              <a:rPr lang="en-US" sz="1400" dirty="0"/>
              <a:t>applications) and iron making</a:t>
            </a:r>
            <a:r>
              <a:rPr lang="en-US" sz="1400" dirty="0" smtClean="0"/>
              <a:t>.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010" y="2700616"/>
            <a:ext cx="4032525" cy="3066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1895" y="5848515"/>
            <a:ext cx="3175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Source:  </a:t>
            </a:r>
            <a:r>
              <a:rPr lang="en-US" sz="1050" dirty="0"/>
              <a:t>https://www.energy.gov/sites/default/files/ 2020/07/f76/hfto-h2-at-scale-handout-2020.pdf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275" y="1686404"/>
            <a:ext cx="10676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Hydrogen can enable U.S. energy security, resiliency, and economic prosperity, and is part of </a:t>
            </a:r>
            <a:r>
              <a:rPr lang="en-US" b="1" dirty="0" smtClean="0">
                <a:latin typeface="Arial" panose="020B0604020202020204" pitchFamily="34" charset="0"/>
              </a:rPr>
              <a:t>an </a:t>
            </a:r>
            <a:r>
              <a:rPr lang="en-US" b="1" dirty="0">
                <a:latin typeface="Arial" panose="020B0604020202020204" pitchFamily="34" charset="0"/>
              </a:rPr>
              <a:t>“all of the above” energy strategy for these reasons: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11" y="5250335"/>
            <a:ext cx="1037968" cy="5164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7121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1815"/>
            <a:ext cx="10972800" cy="990600"/>
          </a:xfrm>
        </p:spPr>
        <p:txBody>
          <a:bodyPr/>
          <a:lstStyle/>
          <a:p>
            <a:r>
              <a:rPr lang="en-US" b="1" dirty="0" smtClean="0"/>
              <a:t>Why Now is an Exciting Time for Hydrogen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563210" cy="48768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hydrogen markets are emerging</a:t>
            </a:r>
          </a:p>
          <a:p>
            <a:endParaRPr lang="en-US" dirty="0"/>
          </a:p>
          <a:p>
            <a:r>
              <a:rPr lang="en-US" dirty="0" smtClean="0"/>
              <a:t>International momentum is building to develop a hydrogen energy economy</a:t>
            </a:r>
          </a:p>
          <a:p>
            <a:endParaRPr lang="en-US" dirty="0"/>
          </a:p>
          <a:p>
            <a:r>
              <a:rPr lang="en-US" dirty="0" smtClean="0"/>
              <a:t>Department of Energy programs and goals</a:t>
            </a:r>
          </a:p>
          <a:p>
            <a:endParaRPr lang="en-US" dirty="0"/>
          </a:p>
          <a:p>
            <a:r>
              <a:rPr lang="en-US" dirty="0" smtClean="0"/>
              <a:t>U.S. Policy supporting hydrogen infrastructure and </a:t>
            </a:r>
            <a:r>
              <a:rPr lang="en-US" dirty="0" smtClean="0"/>
              <a:t>production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0D2-D4A5-4FE3-9950-6C540683F6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22" y="1586758"/>
            <a:ext cx="4783906" cy="4166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584423" y="5877413"/>
            <a:ext cx="4783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</a:rPr>
              <a:t>Source: “Hydrogen Scaling Up.” Hydrogen Council.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>
                <a:latin typeface="Arial" panose="020B0604020202020204" pitchFamily="34" charset="0"/>
              </a:rPr>
              <a:t>November 2017. </a:t>
            </a:r>
            <a:r>
              <a:rPr lang="en-US" sz="1400" i="1" dirty="0" smtClean="0">
                <a:latin typeface="Arial" panose="020B0604020202020204" pitchFamily="34" charset="0"/>
              </a:rPr>
              <a:t>http</a:t>
            </a:r>
            <a:r>
              <a:rPr lang="en-US" sz="1400" i="1" dirty="0">
                <a:latin typeface="Arial" panose="020B0604020202020204" pitchFamily="34" charset="0"/>
              </a:rPr>
              <a:t>://</a:t>
            </a:r>
            <a:r>
              <a:rPr lang="en-US" sz="1400" i="1" dirty="0" smtClean="0">
                <a:latin typeface="Arial" panose="020B0604020202020204" pitchFamily="34" charset="0"/>
              </a:rPr>
              <a:t>hydrogencouncil.com/wp-content/uploads/2017/11/Hydrogen-scaling-up-Hydrogen-Council.pdf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3451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9328-DE76-9F41-18A3-91F77326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815"/>
            <a:ext cx="109728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National </a:t>
            </a:r>
            <a:r>
              <a:rPr lang="en-US" b="1" dirty="0"/>
              <a:t>Hydrogen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FCDE1D-4AB1-12B2-F3A6-FC99EEEF375C}"/>
              </a:ext>
            </a:extLst>
          </p:cNvPr>
          <p:cNvSpPr/>
          <p:nvPr/>
        </p:nvSpPr>
        <p:spPr>
          <a:xfrm>
            <a:off x="639678" y="5343765"/>
            <a:ext cx="1600200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E27AB-A110-34D7-DEA6-DC3D5B2CD0F4}"/>
              </a:ext>
            </a:extLst>
          </p:cNvPr>
          <p:cNvSpPr/>
          <p:nvPr/>
        </p:nvSpPr>
        <p:spPr>
          <a:xfrm>
            <a:off x="2454843" y="5343765"/>
            <a:ext cx="1600200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94FA0-1D2A-8CBB-63A5-D4C7816FAAEE}"/>
              </a:ext>
            </a:extLst>
          </p:cNvPr>
          <p:cNvSpPr/>
          <p:nvPr/>
        </p:nvSpPr>
        <p:spPr>
          <a:xfrm>
            <a:off x="4270008" y="5343765"/>
            <a:ext cx="1600200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23E61B-0952-21B0-80A2-A2474BAD3AC2}"/>
              </a:ext>
            </a:extLst>
          </p:cNvPr>
          <p:cNvSpPr/>
          <p:nvPr/>
        </p:nvSpPr>
        <p:spPr>
          <a:xfrm>
            <a:off x="6085173" y="5343765"/>
            <a:ext cx="1600200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DA035-6198-0E30-CA10-97E3E412E935}"/>
              </a:ext>
            </a:extLst>
          </p:cNvPr>
          <p:cNvSpPr/>
          <p:nvPr/>
        </p:nvSpPr>
        <p:spPr>
          <a:xfrm>
            <a:off x="7900337" y="5343765"/>
            <a:ext cx="1600200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2D73A1-456F-E725-1381-08F043C2185F}"/>
              </a:ext>
            </a:extLst>
          </p:cNvPr>
          <p:cNvSpPr/>
          <p:nvPr/>
        </p:nvSpPr>
        <p:spPr>
          <a:xfrm>
            <a:off x="9715501" y="5343765"/>
            <a:ext cx="1600200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03C76-F9E4-83CB-CE3C-4ABE15C7CBD6}"/>
              </a:ext>
            </a:extLst>
          </p:cNvPr>
          <p:cNvSpPr txBox="1"/>
          <p:nvPr/>
        </p:nvSpPr>
        <p:spPr>
          <a:xfrm>
            <a:off x="997991" y="4989822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Japan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7B0FC2-091B-7660-B42E-EF8634CE6F9C}"/>
              </a:ext>
            </a:extLst>
          </p:cNvPr>
          <p:cNvSpPr txBox="1"/>
          <p:nvPr/>
        </p:nvSpPr>
        <p:spPr>
          <a:xfrm>
            <a:off x="4265240" y="4682046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 Korea</a:t>
            </a:r>
          </a:p>
          <a:p>
            <a:pPr algn="ctr"/>
            <a:r>
              <a:rPr lang="en-US" sz="2000" dirty="0"/>
              <a:t>Australia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C3B5DC-18C5-1A17-C9B2-F4964E421E43}"/>
              </a:ext>
            </a:extLst>
          </p:cNvPr>
          <p:cNvSpPr txBox="1"/>
          <p:nvPr/>
        </p:nvSpPr>
        <p:spPr>
          <a:xfrm>
            <a:off x="6101245" y="1912057"/>
            <a:ext cx="156805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Netherlands</a:t>
            </a:r>
          </a:p>
          <a:p>
            <a:pPr algn="ctr"/>
            <a:r>
              <a:rPr lang="en-US" sz="2000" dirty="0"/>
              <a:t>Norway</a:t>
            </a:r>
          </a:p>
          <a:p>
            <a:pPr algn="ctr"/>
            <a:r>
              <a:rPr lang="en-US" sz="2000" dirty="0"/>
              <a:t>Germany</a:t>
            </a:r>
          </a:p>
          <a:p>
            <a:pPr algn="ctr"/>
            <a:r>
              <a:rPr lang="en-US" sz="2000" dirty="0"/>
              <a:t>Spain</a:t>
            </a:r>
          </a:p>
          <a:p>
            <a:pPr algn="ctr"/>
            <a:r>
              <a:rPr lang="en-US" sz="2000" dirty="0"/>
              <a:t>EU</a:t>
            </a:r>
          </a:p>
          <a:p>
            <a:pPr algn="ctr"/>
            <a:r>
              <a:rPr lang="en-US" sz="2000" dirty="0"/>
              <a:t>Portugal</a:t>
            </a:r>
          </a:p>
          <a:p>
            <a:pPr algn="ctr"/>
            <a:r>
              <a:rPr lang="en-US" sz="2000" dirty="0"/>
              <a:t>France</a:t>
            </a:r>
          </a:p>
          <a:p>
            <a:pPr algn="ctr"/>
            <a:r>
              <a:rPr lang="en-US" sz="2000" dirty="0"/>
              <a:t>Chile</a:t>
            </a:r>
          </a:p>
          <a:p>
            <a:pPr algn="ctr"/>
            <a:r>
              <a:rPr lang="en-US" sz="2000" dirty="0"/>
              <a:t>Finland</a:t>
            </a:r>
          </a:p>
          <a:p>
            <a:pPr algn="ctr"/>
            <a:r>
              <a:rPr lang="en-US" sz="2000" dirty="0"/>
              <a:t>Canada</a:t>
            </a:r>
          </a:p>
          <a:p>
            <a:pPr algn="ctr"/>
            <a:r>
              <a:rPr lang="en-US" sz="2000" dirty="0"/>
              <a:t>Italy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B4097C-1201-3AB4-D1F5-00C3FE7F6E6F}"/>
              </a:ext>
            </a:extLst>
          </p:cNvPr>
          <p:cNvSpPr txBox="1"/>
          <p:nvPr/>
        </p:nvSpPr>
        <p:spPr>
          <a:xfrm>
            <a:off x="9604135" y="2527610"/>
            <a:ext cx="18229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United States*</a:t>
            </a:r>
          </a:p>
          <a:p>
            <a:pPr algn="ctr"/>
            <a:r>
              <a:rPr lang="en-US" sz="2000" dirty="0"/>
              <a:t>Egypt</a:t>
            </a:r>
          </a:p>
          <a:p>
            <a:pPr algn="ctr"/>
            <a:r>
              <a:rPr lang="en-US" sz="2000" dirty="0"/>
              <a:t>China</a:t>
            </a:r>
          </a:p>
          <a:p>
            <a:pPr algn="ctr"/>
            <a:r>
              <a:rPr lang="en-US" sz="2000" dirty="0"/>
              <a:t>Singapore</a:t>
            </a:r>
          </a:p>
          <a:p>
            <a:pPr algn="ctr"/>
            <a:r>
              <a:rPr lang="en-US" sz="2000" dirty="0"/>
              <a:t>Austria*</a:t>
            </a:r>
          </a:p>
          <a:p>
            <a:pPr algn="ctr"/>
            <a:r>
              <a:rPr lang="en-US" sz="2000" dirty="0"/>
              <a:t>Sweden*</a:t>
            </a:r>
          </a:p>
          <a:p>
            <a:pPr algn="ctr"/>
            <a:r>
              <a:rPr lang="en-US" sz="2000" dirty="0"/>
              <a:t>Brazil*</a:t>
            </a:r>
          </a:p>
          <a:p>
            <a:pPr algn="ctr"/>
            <a:r>
              <a:rPr lang="en-US" sz="2000" dirty="0"/>
              <a:t>Oman</a:t>
            </a:r>
          </a:p>
          <a:p>
            <a:pPr algn="ctr"/>
            <a:r>
              <a:rPr lang="en-US" sz="2000" dirty="0"/>
              <a:t>Saudi Arabia*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CFCA8-695E-C50F-E56C-88D1A285E22E}"/>
              </a:ext>
            </a:extLst>
          </p:cNvPr>
          <p:cNvSpPr txBox="1"/>
          <p:nvPr/>
        </p:nvSpPr>
        <p:spPr>
          <a:xfrm>
            <a:off x="7695194" y="2219833"/>
            <a:ext cx="201048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Hungary</a:t>
            </a:r>
          </a:p>
          <a:p>
            <a:pPr algn="ctr"/>
            <a:r>
              <a:rPr lang="en-US" sz="2000" dirty="0"/>
              <a:t>Morocco</a:t>
            </a:r>
          </a:p>
          <a:p>
            <a:pPr algn="ctr"/>
            <a:r>
              <a:rPr lang="en-US" sz="2000" dirty="0"/>
              <a:t>Uzbekistan</a:t>
            </a:r>
          </a:p>
          <a:p>
            <a:pPr algn="ctr"/>
            <a:r>
              <a:rPr lang="en-US" sz="2000" dirty="0"/>
              <a:t>Belgium</a:t>
            </a:r>
          </a:p>
          <a:p>
            <a:pPr algn="ctr"/>
            <a:r>
              <a:rPr lang="en-US" sz="2000" dirty="0"/>
              <a:t>Poland</a:t>
            </a:r>
          </a:p>
          <a:p>
            <a:pPr algn="ctr"/>
            <a:r>
              <a:rPr lang="en-US" sz="2000" dirty="0"/>
              <a:t>Russia</a:t>
            </a:r>
          </a:p>
          <a:p>
            <a:pPr algn="ctr"/>
            <a:r>
              <a:rPr lang="en-US" sz="2000" dirty="0"/>
              <a:t>Slovakia</a:t>
            </a:r>
          </a:p>
          <a:p>
            <a:pPr algn="ctr"/>
            <a:r>
              <a:rPr lang="en-US" sz="2000" dirty="0"/>
              <a:t>United Kingdom</a:t>
            </a:r>
          </a:p>
          <a:p>
            <a:pPr algn="ctr"/>
            <a:r>
              <a:rPr lang="en-US" sz="2000" dirty="0"/>
              <a:t>Colombia</a:t>
            </a:r>
          </a:p>
          <a:p>
            <a:pPr algn="ctr"/>
            <a:r>
              <a:rPr lang="en-US" sz="2000" dirty="0"/>
              <a:t>Uruguay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D4EFE-2EDE-2876-B079-90843F04198A}"/>
              </a:ext>
            </a:extLst>
          </p:cNvPr>
          <p:cNvSpPr txBox="1"/>
          <p:nvPr/>
        </p:nvSpPr>
        <p:spPr>
          <a:xfrm>
            <a:off x="7565957" y="61473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Drafts of strategies in preparation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F16F-87E0-53D7-0A7E-869C6BEC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1158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DOE </a:t>
            </a:r>
            <a:r>
              <a:rPr lang="en-US" b="1" dirty="0" smtClean="0"/>
              <a:t>low-carbon </a:t>
            </a:r>
            <a:r>
              <a:rPr lang="en-US" b="1" dirty="0"/>
              <a:t>hydrogen cost targets</a:t>
            </a:r>
          </a:p>
        </p:txBody>
      </p:sp>
      <p:pic>
        <p:nvPicPr>
          <p:cNvPr id="2050" name="Picture 2" descr="EarthShots logo">
            <a:extLst>
              <a:ext uri="{FF2B5EF4-FFF2-40B4-BE49-F238E27FC236}">
                <a16:creationId xmlns:a16="http://schemas.microsoft.com/office/drawing/2014/main" id="{9B7408FF-1860-F661-188F-AC135CD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0" y="1683081"/>
            <a:ext cx="6224337" cy="12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s for 1 dollar, 1 kilogram hydrogen, and 1 decade">
            <a:extLst>
              <a:ext uri="{FF2B5EF4-FFF2-40B4-BE49-F238E27FC236}">
                <a16:creationId xmlns:a16="http://schemas.microsoft.com/office/drawing/2014/main" id="{C3F378D9-8506-5EFD-7D25-76FE84F0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40" y="1759803"/>
            <a:ext cx="4070930" cy="12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74593-8216-42CD-061E-36FBAAC55EEA}"/>
              </a:ext>
            </a:extLst>
          </p:cNvPr>
          <p:cNvSpPr txBox="1"/>
          <p:nvPr/>
        </p:nvSpPr>
        <p:spPr>
          <a:xfrm>
            <a:off x="412060" y="3321458"/>
            <a:ext cx="11253537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Launched in June 2021, the </a:t>
            </a:r>
            <a:r>
              <a:rPr lang="en-US" sz="2200" i="1" dirty="0"/>
              <a:t>Hydrogen </a:t>
            </a:r>
            <a:r>
              <a:rPr lang="en-US" sz="2200" i="1" dirty="0" err="1"/>
              <a:t>Earthshot</a:t>
            </a:r>
            <a:r>
              <a:rPr lang="en-US" sz="2200" dirty="0"/>
              <a:t> sets a target to reduce the cost of clean hydrogen to $1/kg by 2032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80% cost reduction compared to current average cost of producing hydrogen from renewable energy ($5/kg)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Modeled after the successful SunShot Initiative that drove cost declines in solar energy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Other Energy </a:t>
            </a:r>
            <a:r>
              <a:rPr lang="en-US" sz="2200" dirty="0" err="1"/>
              <a:t>Earthshot</a:t>
            </a:r>
            <a:r>
              <a:rPr lang="en-US" sz="2200" dirty="0"/>
              <a:t> initiatives include: Long Duration Storage Shot, Carbon Negative Shot, Enhanced Geothermal Shot, Floating Offshore Wind Shot, and Industrial Heat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5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F16F-87E0-53D7-0A7E-869C6BEC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208718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900" i="1" dirty="0"/>
              <a:t>Infrastructure Investment and Jobs Act </a:t>
            </a:r>
            <a:r>
              <a:rPr lang="en-US" sz="3900" dirty="0"/>
              <a:t>included </a:t>
            </a:r>
            <a:r>
              <a:rPr lang="en-US" sz="3900" dirty="0" smtClean="0"/>
              <a:t>            $</a:t>
            </a:r>
            <a:r>
              <a:rPr lang="en-US" sz="3900" dirty="0"/>
              <a:t>9.5 billion for hydrogen programs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1630" y="1815990"/>
            <a:ext cx="11790335" cy="4915840"/>
            <a:chOff x="181630" y="1854395"/>
            <a:chExt cx="11790335" cy="4915840"/>
          </a:xfrm>
        </p:grpSpPr>
        <p:sp>
          <p:nvSpPr>
            <p:cNvPr id="3" name="Rectangle 2"/>
            <p:cNvSpPr/>
            <p:nvPr/>
          </p:nvSpPr>
          <p:spPr>
            <a:xfrm>
              <a:off x="181630" y="1854395"/>
              <a:ext cx="11790335" cy="4915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A268B2-AB48-6613-EDC8-26B6DDC8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48" y="2057558"/>
              <a:ext cx="6524570" cy="45590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AD4304-83C7-FF67-A2D7-9E58439CE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0984" y="1960979"/>
              <a:ext cx="5378117" cy="407850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04B220-703E-3284-D2F4-9ED40324EB92}"/>
                </a:ext>
              </a:extLst>
            </p:cNvPr>
            <p:cNvSpPr txBox="1"/>
            <p:nvPr/>
          </p:nvSpPr>
          <p:spPr>
            <a:xfrm>
              <a:off x="3059811" y="3799412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Hydrogen Programs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39C01F-FB33-E23A-9F2A-691035EC23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3501" y="2249152"/>
              <a:ext cx="1455821" cy="1371600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7900D2-D6FB-B92F-11E5-71163DB940B2}"/>
                </a:ext>
              </a:extLst>
            </p:cNvPr>
            <p:cNvCxnSpPr>
              <a:cxnSpLocks/>
            </p:cNvCxnSpPr>
            <p:nvPr/>
          </p:nvCxnSpPr>
          <p:spPr>
            <a:xfrm>
              <a:off x="5143501" y="4161261"/>
              <a:ext cx="1846847" cy="163720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7CA530D2-D4A5-4FE3-9950-6C540683F6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06B170-8A4A-5AEA-2410-E620CD4F6B54}"/>
              </a:ext>
            </a:extLst>
          </p:cNvPr>
          <p:cNvSpPr/>
          <p:nvPr/>
        </p:nvSpPr>
        <p:spPr>
          <a:xfrm>
            <a:off x="7171339" y="5761204"/>
            <a:ext cx="3264425" cy="279336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06B170-8A4A-5AEA-2410-E620CD4F6B54}"/>
              </a:ext>
            </a:extLst>
          </p:cNvPr>
          <p:cNvSpPr/>
          <p:nvPr/>
        </p:nvSpPr>
        <p:spPr>
          <a:xfrm>
            <a:off x="8317831" y="2622495"/>
            <a:ext cx="1388238" cy="2561578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1167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BF57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BF5700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T-RGB">
      <a:dk1>
        <a:srgbClr val="333F48"/>
      </a:dk1>
      <a:lt1>
        <a:srgbClr val="FFFFFF"/>
      </a:lt1>
      <a:dk2>
        <a:srgbClr val="BF5700"/>
      </a:dk2>
      <a:lt2>
        <a:srgbClr val="FFFFFF"/>
      </a:lt2>
      <a:accent1>
        <a:srgbClr val="F8971F"/>
      </a:accent1>
      <a:accent2>
        <a:srgbClr val="FFD600"/>
      </a:accent2>
      <a:accent3>
        <a:srgbClr val="A6CD57"/>
      </a:accent3>
      <a:accent4>
        <a:srgbClr val="005F86"/>
      </a:accent4>
      <a:accent5>
        <a:srgbClr val="5B9BD5"/>
      </a:accent5>
      <a:accent6>
        <a:srgbClr val="9CADB7"/>
      </a:accent6>
      <a:hlink>
        <a:srgbClr val="BF5700"/>
      </a:hlink>
      <a:folHlink>
        <a:srgbClr val="BF5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3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9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6000" smtClean="0">
            <a:latin typeface="Montserrat Black" panose="00000A00000000000000" pitchFamily="50" charset="0"/>
            <a:ea typeface="Roboto Slab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1317</TotalTime>
  <Words>962</Words>
  <Application>Microsoft Office PowerPoint</Application>
  <PresentationFormat>Widescreen</PresentationFormat>
  <Paragraphs>176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Helvetica Neue</vt:lpstr>
      <vt:lpstr>Open Sans</vt:lpstr>
      <vt:lpstr>Roboto Slab</vt:lpstr>
      <vt:lpstr>Wingdings</vt:lpstr>
      <vt:lpstr>Clarity</vt:lpstr>
      <vt:lpstr>1_Office Theme</vt:lpstr>
      <vt:lpstr>PowerPoint Presentation</vt:lpstr>
      <vt:lpstr>Sunlight and Wind in a Jar</vt:lpstr>
      <vt:lpstr>Hydrogen 1.01</vt:lpstr>
      <vt:lpstr>Hydrogen in the U.S. Today</vt:lpstr>
      <vt:lpstr>Hydrogen’s Role in Decarbonization</vt:lpstr>
      <vt:lpstr>Why Now is an Exciting Time for Hydrogen</vt:lpstr>
      <vt:lpstr>National Hydrogen Strategies</vt:lpstr>
      <vt:lpstr>DOE low-carbon hydrogen cost targets</vt:lpstr>
      <vt:lpstr>Infrastructure Investment and Jobs Act included             $9.5 billion for hydrogen programs</vt:lpstr>
      <vt:lpstr>Regional Clean Hydrogen Hub Program</vt:lpstr>
      <vt:lpstr>The new clean hydrogen production tax credit included in the                IRA could make clean hydrogen competitive</vt:lpstr>
      <vt:lpstr>Why Hydrogen in Texas?</vt:lpstr>
      <vt:lpstr>A Potential Hydrogen Economy in Texas</vt:lpstr>
      <vt:lpstr>There is a model for Hydrogen…</vt:lpstr>
      <vt:lpstr>Demonstration and Framework for H2@Scale in Texas</vt:lpstr>
      <vt:lpstr>PowerPoint Presentation</vt:lpstr>
      <vt:lpstr>H2@UT - https://sites.utexas.edu/h2/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GCEP Status Review</dc:title>
  <dc:creator>Clay Hearn</dc:creator>
  <cp:lastModifiedBy>Lewis, Michael C</cp:lastModifiedBy>
  <cp:revision>908</cp:revision>
  <cp:lastPrinted>2022-02-20T16:43:01Z</cp:lastPrinted>
  <dcterms:created xsi:type="dcterms:W3CDTF">2012-07-19T16:06:03Z</dcterms:created>
  <dcterms:modified xsi:type="dcterms:W3CDTF">2023-07-30T22:07:20Z</dcterms:modified>
</cp:coreProperties>
</file>