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0" r:id="rId5"/>
    <p:sldId id="259" r:id="rId6"/>
    <p:sldId id="261" r:id="rId7"/>
    <p:sldId id="262" r:id="rId8"/>
    <p:sldId id="263" r:id="rId9"/>
    <p:sldId id="264" r:id="rId10"/>
    <p:sldId id="266" r:id="rId11"/>
    <p:sldId id="267" r:id="rId12"/>
    <p:sldId id="268"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89CF73-A023-42D1-AD24-5683A3103D7C}" v="3" dt="2023-07-30T15:15:03.2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69"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993D06-364A-4DFE-AF74-0E042D46FDE5}" type="datetimeFigureOut">
              <a:rPr lang="en-US" smtClean="0"/>
              <a:t>7/30/2023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079E7-62D0-437A-B7D6-6F0D376FB0FE}" type="slidenum">
              <a:rPr lang="en-US" smtClean="0"/>
              <a:t>‹#›</a:t>
            </a:fld>
            <a:endParaRPr lang="en-US"/>
          </a:p>
        </p:txBody>
      </p:sp>
    </p:spTree>
    <p:extLst>
      <p:ext uri="{BB962C8B-B14F-4D97-AF65-F5344CB8AC3E}">
        <p14:creationId xmlns:p14="http://schemas.microsoft.com/office/powerpoint/2010/main" val="186313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51020B-F868-45A5-B8B1-2B84A1EF061B}"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A56D9-1B21-401B-AC38-9FCF4A1F5F8C}" type="slidenum">
              <a:rPr lang="en-US" smtClean="0"/>
              <a:t>‹#›</a:t>
            </a:fld>
            <a:endParaRPr lang="en-US"/>
          </a:p>
        </p:txBody>
      </p:sp>
    </p:spTree>
    <p:extLst>
      <p:ext uri="{BB962C8B-B14F-4D97-AF65-F5344CB8AC3E}">
        <p14:creationId xmlns:p14="http://schemas.microsoft.com/office/powerpoint/2010/main" val="1360108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1020B-F868-45A5-B8B1-2B84A1EF061B}"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A56D9-1B21-401B-AC38-9FCF4A1F5F8C}" type="slidenum">
              <a:rPr lang="en-US" smtClean="0"/>
              <a:t>‹#›</a:t>
            </a:fld>
            <a:endParaRPr lang="en-US"/>
          </a:p>
        </p:txBody>
      </p:sp>
    </p:spTree>
    <p:extLst>
      <p:ext uri="{BB962C8B-B14F-4D97-AF65-F5344CB8AC3E}">
        <p14:creationId xmlns:p14="http://schemas.microsoft.com/office/powerpoint/2010/main" val="308974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1020B-F868-45A5-B8B1-2B84A1EF061B}"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A56D9-1B21-401B-AC38-9FCF4A1F5F8C}" type="slidenum">
              <a:rPr lang="en-US" smtClean="0"/>
              <a:t>‹#›</a:t>
            </a:fld>
            <a:endParaRPr lang="en-US"/>
          </a:p>
        </p:txBody>
      </p:sp>
    </p:spTree>
    <p:extLst>
      <p:ext uri="{BB962C8B-B14F-4D97-AF65-F5344CB8AC3E}">
        <p14:creationId xmlns:p14="http://schemas.microsoft.com/office/powerpoint/2010/main" val="1544600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1020B-F868-45A5-B8B1-2B84A1EF061B}"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A56D9-1B21-401B-AC38-9FCF4A1F5F8C}" type="slidenum">
              <a:rPr lang="en-US" smtClean="0"/>
              <a:t>‹#›</a:t>
            </a:fld>
            <a:endParaRPr lang="en-US"/>
          </a:p>
        </p:txBody>
      </p:sp>
    </p:spTree>
    <p:extLst>
      <p:ext uri="{BB962C8B-B14F-4D97-AF65-F5344CB8AC3E}">
        <p14:creationId xmlns:p14="http://schemas.microsoft.com/office/powerpoint/2010/main" val="2180035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51020B-F868-45A5-B8B1-2B84A1EF061B}"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A56D9-1B21-401B-AC38-9FCF4A1F5F8C}" type="slidenum">
              <a:rPr lang="en-US" smtClean="0"/>
              <a:t>‹#›</a:t>
            </a:fld>
            <a:endParaRPr lang="en-US"/>
          </a:p>
        </p:txBody>
      </p:sp>
    </p:spTree>
    <p:extLst>
      <p:ext uri="{BB962C8B-B14F-4D97-AF65-F5344CB8AC3E}">
        <p14:creationId xmlns:p14="http://schemas.microsoft.com/office/powerpoint/2010/main" val="1394152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51020B-F868-45A5-B8B1-2B84A1EF061B}" type="datetimeFigureOut">
              <a:rPr lang="en-US" smtClean="0"/>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A56D9-1B21-401B-AC38-9FCF4A1F5F8C}" type="slidenum">
              <a:rPr lang="en-US" smtClean="0"/>
              <a:t>‹#›</a:t>
            </a:fld>
            <a:endParaRPr lang="en-US"/>
          </a:p>
        </p:txBody>
      </p:sp>
    </p:spTree>
    <p:extLst>
      <p:ext uri="{BB962C8B-B14F-4D97-AF65-F5344CB8AC3E}">
        <p14:creationId xmlns:p14="http://schemas.microsoft.com/office/powerpoint/2010/main" val="2266881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51020B-F868-45A5-B8B1-2B84A1EF061B}" type="datetimeFigureOut">
              <a:rPr lang="en-US" smtClean="0"/>
              <a:t>7/30/2023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6A56D9-1B21-401B-AC38-9FCF4A1F5F8C}" type="slidenum">
              <a:rPr lang="en-US" smtClean="0"/>
              <a:t>‹#›</a:t>
            </a:fld>
            <a:endParaRPr lang="en-US"/>
          </a:p>
        </p:txBody>
      </p:sp>
    </p:spTree>
    <p:extLst>
      <p:ext uri="{BB962C8B-B14F-4D97-AF65-F5344CB8AC3E}">
        <p14:creationId xmlns:p14="http://schemas.microsoft.com/office/powerpoint/2010/main" val="3893845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51020B-F868-45A5-B8B1-2B84A1EF061B}" type="datetimeFigureOut">
              <a:rPr lang="en-US" smtClean="0"/>
              <a:t>7/30/2023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6A56D9-1B21-401B-AC38-9FCF4A1F5F8C}" type="slidenum">
              <a:rPr lang="en-US" smtClean="0"/>
              <a:t>‹#›</a:t>
            </a:fld>
            <a:endParaRPr lang="en-US"/>
          </a:p>
        </p:txBody>
      </p:sp>
    </p:spTree>
    <p:extLst>
      <p:ext uri="{BB962C8B-B14F-4D97-AF65-F5344CB8AC3E}">
        <p14:creationId xmlns:p14="http://schemas.microsoft.com/office/powerpoint/2010/main" val="3673430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1020B-F868-45A5-B8B1-2B84A1EF061B}" type="datetimeFigureOut">
              <a:rPr lang="en-US" smtClean="0"/>
              <a:t>7/30/2023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6A56D9-1B21-401B-AC38-9FCF4A1F5F8C}" type="slidenum">
              <a:rPr lang="en-US" smtClean="0"/>
              <a:t>‹#›</a:t>
            </a:fld>
            <a:endParaRPr lang="en-US"/>
          </a:p>
        </p:txBody>
      </p:sp>
    </p:spTree>
    <p:extLst>
      <p:ext uri="{BB962C8B-B14F-4D97-AF65-F5344CB8AC3E}">
        <p14:creationId xmlns:p14="http://schemas.microsoft.com/office/powerpoint/2010/main" val="414703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51020B-F868-45A5-B8B1-2B84A1EF061B}" type="datetimeFigureOut">
              <a:rPr lang="en-US" smtClean="0"/>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A56D9-1B21-401B-AC38-9FCF4A1F5F8C}" type="slidenum">
              <a:rPr lang="en-US" smtClean="0"/>
              <a:t>‹#›</a:t>
            </a:fld>
            <a:endParaRPr lang="en-US"/>
          </a:p>
        </p:txBody>
      </p:sp>
    </p:spTree>
    <p:extLst>
      <p:ext uri="{BB962C8B-B14F-4D97-AF65-F5344CB8AC3E}">
        <p14:creationId xmlns:p14="http://schemas.microsoft.com/office/powerpoint/2010/main" val="1503299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51020B-F868-45A5-B8B1-2B84A1EF061B}" type="datetimeFigureOut">
              <a:rPr lang="en-US" smtClean="0"/>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A56D9-1B21-401B-AC38-9FCF4A1F5F8C}" type="slidenum">
              <a:rPr lang="en-US" smtClean="0"/>
              <a:t>‹#›</a:t>
            </a:fld>
            <a:endParaRPr lang="en-US"/>
          </a:p>
        </p:txBody>
      </p:sp>
    </p:spTree>
    <p:extLst>
      <p:ext uri="{BB962C8B-B14F-4D97-AF65-F5344CB8AC3E}">
        <p14:creationId xmlns:p14="http://schemas.microsoft.com/office/powerpoint/2010/main" val="1513517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1020B-F868-45A5-B8B1-2B84A1EF061B}" type="datetimeFigureOut">
              <a:rPr lang="en-US" smtClean="0"/>
              <a:t>7/30/2023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A56D9-1B21-401B-AC38-9FCF4A1F5F8C}" type="slidenum">
              <a:rPr lang="en-US" smtClean="0"/>
              <a:t>‹#›</a:t>
            </a:fld>
            <a:endParaRPr lang="en-US"/>
          </a:p>
        </p:txBody>
      </p:sp>
    </p:spTree>
    <p:extLst>
      <p:ext uri="{BB962C8B-B14F-4D97-AF65-F5344CB8AC3E}">
        <p14:creationId xmlns:p14="http://schemas.microsoft.com/office/powerpoint/2010/main" val="2476390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askrail.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dsprinkle@aar.org"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askrail.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58001"/>
            <a:chOff x="-1163782" y="-199507"/>
            <a:chExt cx="12192000" cy="6858001"/>
          </a:xfrm>
        </p:grpSpPr>
        <p:pic>
          <p:nvPicPr>
            <p:cNvPr id="5" name="Picture 4" descr="A train on the railway tracks&#10;&#10;Description automatically generated with medium confidence">
              <a:extLst>
                <a:ext uri="{FF2B5EF4-FFF2-40B4-BE49-F238E27FC236}">
                  <a16:creationId xmlns:a16="http://schemas.microsoft.com/office/drawing/2014/main" id="{AAC6FAF5-5F79-F8A4-4C1E-81048F9AF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782" y="-199507"/>
              <a:ext cx="12192000" cy="6858001"/>
            </a:xfrm>
            <a:prstGeom prst="rect">
              <a:avLst/>
            </a:prstGeom>
          </p:spPr>
        </p:pic>
        <p:sp>
          <p:nvSpPr>
            <p:cNvPr id="4" name="Rectangle 3">
              <a:extLst>
                <a:ext uri="{FF2B5EF4-FFF2-40B4-BE49-F238E27FC236}">
                  <a16:creationId xmlns:a16="http://schemas.microsoft.com/office/drawing/2014/main" id="{F3404AA4-0BAB-F0C8-E7FA-BD1662AC8FEC}"/>
                </a:ext>
              </a:extLst>
            </p:cNvPr>
            <p:cNvSpPr/>
            <p:nvPr/>
          </p:nvSpPr>
          <p:spPr>
            <a:xfrm>
              <a:off x="-1163782" y="-199506"/>
              <a:ext cx="12188951" cy="6858000"/>
            </a:xfrm>
            <a:prstGeom prst="rect">
              <a:avLst/>
            </a:prstGeom>
            <a:solidFill>
              <a:schemeClr val="bg1">
                <a:alpha val="64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12" name="Group 11"/>
          <p:cNvGrpSpPr/>
          <p:nvPr/>
        </p:nvGrpSpPr>
        <p:grpSpPr>
          <a:xfrm>
            <a:off x="-3049" y="5734050"/>
            <a:ext cx="12192000" cy="1123950"/>
            <a:chOff x="0" y="2671806"/>
            <a:chExt cx="12192000" cy="1123950"/>
          </a:xfrm>
        </p:grpSpPr>
        <p:sp>
          <p:nvSpPr>
            <p:cNvPr id="8" name="Rectangle 7">
              <a:extLst>
                <a:ext uri="{FF2B5EF4-FFF2-40B4-BE49-F238E27FC236}">
                  <a16:creationId xmlns:a16="http://schemas.microsoft.com/office/drawing/2014/main" id="{369591A5-CA1C-D0D2-52D5-EC70718077DC}"/>
                </a:ext>
              </a:extLst>
            </p:cNvPr>
            <p:cNvSpPr/>
            <p:nvPr/>
          </p:nvSpPr>
          <p:spPr>
            <a:xfrm>
              <a:off x="0" y="2671806"/>
              <a:ext cx="12192000" cy="1123950"/>
            </a:xfrm>
            <a:prstGeom prst="rect">
              <a:avLst/>
            </a:prstGeom>
            <a:solidFill>
              <a:schemeClr val="accent3">
                <a:alpha val="47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 name="Picture 8" descr="Shape&#10;&#10;Description automatically generated with medium confidence">
              <a:extLst>
                <a:ext uri="{FF2B5EF4-FFF2-40B4-BE49-F238E27FC236}">
                  <a16:creationId xmlns:a16="http://schemas.microsoft.com/office/drawing/2014/main" id="{835141C4-9265-B677-093E-DBB536FF57BF}"/>
                </a:ext>
              </a:extLst>
            </p:cNvPr>
            <p:cNvPicPr>
              <a:picLocks noChangeAspect="1"/>
            </p:cNvPicPr>
            <p:nvPr/>
          </p:nvPicPr>
          <p:blipFill rotWithShape="1">
            <a:blip r:embed="rId3">
              <a:extLst>
                <a:ext uri="{28A0092B-C50C-407E-A947-70E740481C1C}">
                  <a14:useLocalDpi xmlns:a14="http://schemas.microsoft.com/office/drawing/2010/main" val="0"/>
                </a:ext>
              </a:extLst>
            </a:blip>
            <a:srcRect t="33055" b="42715"/>
            <a:stretch/>
          </p:blipFill>
          <p:spPr>
            <a:xfrm>
              <a:off x="269874" y="2674961"/>
              <a:ext cx="3421063" cy="1078173"/>
            </a:xfrm>
            <a:prstGeom prst="rect">
              <a:avLst/>
            </a:prstGeom>
          </p:spPr>
        </p:pic>
        <p:pic>
          <p:nvPicPr>
            <p:cNvPr id="10" name="Picture 9" descr="Text, logo&#10;&#10;Description automatically generated">
              <a:extLst>
                <a:ext uri="{FF2B5EF4-FFF2-40B4-BE49-F238E27FC236}">
                  <a16:creationId xmlns:a16="http://schemas.microsoft.com/office/drawing/2014/main" id="{09D1F044-9B45-0ECA-0519-9C2B76176A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2118" y="3047313"/>
              <a:ext cx="2917826" cy="504541"/>
            </a:xfrm>
            <a:prstGeom prst="rect">
              <a:avLst/>
            </a:prstGeom>
          </p:spPr>
        </p:pic>
        <p:pic>
          <p:nvPicPr>
            <p:cNvPr id="11" name="Picture 10" descr="Text&#10;&#10;Description automatically generated">
              <a:extLst>
                <a:ext uri="{FF2B5EF4-FFF2-40B4-BE49-F238E27FC236}">
                  <a16:creationId xmlns:a16="http://schemas.microsoft.com/office/drawing/2014/main" id="{A3BE22F5-90A3-FD38-2727-3483568B34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5130" y="2919738"/>
              <a:ext cx="2436996" cy="759689"/>
            </a:xfrm>
            <a:prstGeom prst="rect">
              <a:avLst/>
            </a:prstGeom>
          </p:spPr>
        </p:pic>
      </p:grpSp>
      <p:sp>
        <p:nvSpPr>
          <p:cNvPr id="13" name="Title 1"/>
          <p:cNvSpPr txBox="1">
            <a:spLocks/>
          </p:cNvSpPr>
          <p:nvPr/>
        </p:nvSpPr>
        <p:spPr>
          <a:xfrm>
            <a:off x="266825" y="1923117"/>
            <a:ext cx="10515600" cy="150588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a:solidFill>
                  <a:srgbClr val="C00000"/>
                </a:solidFill>
                <a:latin typeface="Arial" panose="020B0604020202020204" pitchFamily="34" charset="0"/>
                <a:cs typeface="Arial" panose="020B0604020202020204" pitchFamily="34" charset="0"/>
              </a:rPr>
              <a:t>ASKRAIL® FOR </a:t>
            </a:r>
            <a:br>
              <a:rPr lang="en-US" sz="4800" b="1">
                <a:solidFill>
                  <a:srgbClr val="C00000"/>
                </a:solidFill>
                <a:latin typeface="Arial" panose="020B0604020202020204" pitchFamily="34" charset="0"/>
                <a:cs typeface="Arial" panose="020B0604020202020204" pitchFamily="34" charset="0"/>
              </a:rPr>
            </a:br>
            <a:r>
              <a:rPr lang="en-US" sz="4800" b="1">
                <a:solidFill>
                  <a:srgbClr val="C00000"/>
                </a:solidFill>
                <a:latin typeface="Arial" panose="020B0604020202020204" pitchFamily="34" charset="0"/>
                <a:cs typeface="Arial" panose="020B0604020202020204" pitchFamily="34" charset="0"/>
              </a:rPr>
              <a:t>FIRST RESPONDERS</a:t>
            </a:r>
            <a:endParaRPr lang="en-US" sz="4800" b="1" dirty="0">
              <a:solidFill>
                <a:srgbClr val="C00000"/>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65C4533E-D52C-0DE8-775B-21F32E959093}"/>
              </a:ext>
            </a:extLst>
          </p:cNvPr>
          <p:cNvCxnSpPr/>
          <p:nvPr/>
        </p:nvCxnSpPr>
        <p:spPr>
          <a:xfrm>
            <a:off x="372457" y="3462319"/>
            <a:ext cx="6105525" cy="0"/>
          </a:xfrm>
          <a:prstGeom prst="line">
            <a:avLst/>
          </a:prstGeom>
          <a:ln w="25400">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39007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0376" y="431624"/>
            <a:ext cx="10966053" cy="769816"/>
          </a:xfrm>
          <a:prstGeom prst="rect">
            <a:avLst/>
          </a:prstGeom>
        </p:spPr>
        <p:txBody>
          <a:bodyPr vert="horz" lIns="90442" tIns="45222" rIns="90442" bIns="45222" rtlCol="0" anchor="ctr">
            <a:noAutofit/>
          </a:bodyPr>
          <a:lstStyle>
            <a:lvl1pPr algn="l" defTabSz="746150" rtl="0" eaLnBrk="1" latinLnBrk="0" hangingPunct="1">
              <a:lnSpc>
                <a:spcPct val="90000"/>
              </a:lnSpc>
              <a:spcBef>
                <a:spcPct val="0"/>
              </a:spcBef>
              <a:buNone/>
              <a:defRPr sz="2300" b="1" kern="1200" cap="all">
                <a:solidFill>
                  <a:schemeClr val="tx2"/>
                </a:solidFill>
                <a:latin typeface="Arial"/>
                <a:ea typeface="+mj-ea"/>
                <a:cs typeface="Arial"/>
              </a:defRPr>
            </a:lvl1pPr>
          </a:lstStyle>
          <a:p>
            <a:r>
              <a:rPr lang="en-US" sz="4000" b="0" dirty="0">
                <a:solidFill>
                  <a:srgbClr val="C00000"/>
                </a:solidFill>
              </a:rPr>
              <a:t>View train query</a:t>
            </a:r>
            <a:endParaRPr lang="en-US" sz="2600" b="0" dirty="0">
              <a:solidFill>
                <a:srgbClr val="C00000"/>
              </a:solidFill>
            </a:endParaRPr>
          </a:p>
        </p:txBody>
      </p:sp>
      <p:sp>
        <p:nvSpPr>
          <p:cNvPr id="3" name="Rectangle 2"/>
          <p:cNvSpPr/>
          <p:nvPr/>
        </p:nvSpPr>
        <p:spPr>
          <a:xfrm>
            <a:off x="4060972" y="1306295"/>
            <a:ext cx="7985669" cy="1754326"/>
          </a:xfrm>
          <a:prstGeom prst="rect">
            <a:avLst/>
          </a:prstGeom>
        </p:spPr>
        <p:txBody>
          <a:bodyPr wrap="square">
            <a:spAutoFit/>
          </a:bodyPr>
          <a:lstStyle/>
          <a:p>
            <a:r>
              <a:rPr lang="en-US" dirty="0">
                <a:solidFill>
                  <a:schemeClr val="accent3">
                    <a:lumMod val="50000"/>
                  </a:schemeClr>
                </a:solidFill>
                <a:latin typeface="Arial" panose="020B0604020202020204" pitchFamily="34" charset="0"/>
                <a:cs typeface="Arial" panose="020B0604020202020204" pitchFamily="34" charset="0"/>
              </a:rPr>
              <a:t>The </a:t>
            </a:r>
            <a:r>
              <a:rPr lang="en-US" i="1" dirty="0">
                <a:solidFill>
                  <a:schemeClr val="accent3">
                    <a:lumMod val="50000"/>
                  </a:schemeClr>
                </a:solidFill>
                <a:latin typeface="Arial" panose="020B0604020202020204" pitchFamily="34" charset="0"/>
                <a:cs typeface="Arial" panose="020B0604020202020204" pitchFamily="34" charset="0"/>
              </a:rPr>
              <a:t>Train Details </a:t>
            </a:r>
            <a:r>
              <a:rPr lang="en-US" dirty="0">
                <a:solidFill>
                  <a:schemeClr val="accent3">
                    <a:lumMod val="50000"/>
                  </a:schemeClr>
                </a:solidFill>
                <a:latin typeface="Arial" panose="020B0604020202020204" pitchFamily="34" charset="0"/>
                <a:cs typeface="Arial" panose="020B0604020202020204" pitchFamily="34" charset="0"/>
              </a:rPr>
              <a:t>screen displays the contents of the railcar associated with the entered equipment ID and allows you to scroll through a list showing the equipment IDs of each railcar in the consist.</a:t>
            </a:r>
            <a:br>
              <a:rPr lang="en-US" dirty="0">
                <a:solidFill>
                  <a:schemeClr val="accent3">
                    <a:lumMod val="50000"/>
                  </a:schemeClr>
                </a:solidFill>
                <a:latin typeface="Arial" panose="020B0604020202020204" pitchFamily="34" charset="0"/>
                <a:cs typeface="Arial" panose="020B0604020202020204" pitchFamily="34" charset="0"/>
              </a:rPr>
            </a:br>
            <a:endParaRPr lang="en-US" dirty="0">
              <a:solidFill>
                <a:schemeClr val="accent3">
                  <a:lumMod val="50000"/>
                </a:schemeClr>
              </a:solidFill>
              <a:latin typeface="Arial" panose="020B0604020202020204" pitchFamily="34" charset="0"/>
              <a:cs typeface="Arial" panose="020B0604020202020204" pitchFamily="34" charset="0"/>
            </a:endParaRPr>
          </a:p>
          <a:p>
            <a:r>
              <a:rPr lang="en-US" dirty="0">
                <a:solidFill>
                  <a:schemeClr val="accent3">
                    <a:lumMod val="50000"/>
                  </a:schemeClr>
                </a:solidFill>
                <a:latin typeface="Arial" panose="020B0604020202020204" pitchFamily="34" charset="0"/>
                <a:cs typeface="Arial" panose="020B0604020202020204" pitchFamily="34" charset="0"/>
              </a:rPr>
              <a:t>If the equipment ID is red, the railcar contains hazardous material or hazardous residue.</a:t>
            </a:r>
          </a:p>
        </p:txBody>
      </p:sp>
      <p:sp>
        <p:nvSpPr>
          <p:cNvPr id="4" name="Rectangle 3"/>
          <p:cNvSpPr/>
          <p:nvPr/>
        </p:nvSpPr>
        <p:spPr>
          <a:xfrm>
            <a:off x="4060971" y="3571107"/>
            <a:ext cx="7985669" cy="2308324"/>
          </a:xfrm>
          <a:prstGeom prst="rect">
            <a:avLst/>
          </a:prstGeom>
        </p:spPr>
        <p:txBody>
          <a:bodyPr wrap="square">
            <a:spAutoFit/>
          </a:bodyPr>
          <a:lstStyle/>
          <a:p>
            <a:r>
              <a:rPr lang="en-US" dirty="0">
                <a:solidFill>
                  <a:schemeClr val="accent3">
                    <a:lumMod val="50000"/>
                  </a:schemeClr>
                </a:solidFill>
                <a:latin typeface="Arial" panose="020B0604020202020204" pitchFamily="34" charset="0"/>
                <a:cs typeface="Arial" panose="020B0604020202020204" pitchFamily="34" charset="0"/>
              </a:rPr>
              <a:t>Consist lookup is generally restricted to Department Chiefs, Directors, Chief Officers, Company Officers, and designees of the Chief such as firefighters in charge of a hazmat team (exceptions may apply due to regional differences).</a:t>
            </a:r>
          </a:p>
          <a:p>
            <a:r>
              <a:rPr lang="en-US" dirty="0">
                <a:solidFill>
                  <a:schemeClr val="accent3">
                    <a:lumMod val="50000"/>
                  </a:schemeClr>
                </a:solidFill>
                <a:latin typeface="Arial" panose="020B0604020202020204" pitchFamily="34" charset="0"/>
                <a:cs typeface="Arial" panose="020B0604020202020204" pitchFamily="34" charset="0"/>
              </a:rPr>
              <a:t> </a:t>
            </a:r>
          </a:p>
          <a:p>
            <a:r>
              <a:rPr lang="en-US" dirty="0">
                <a:solidFill>
                  <a:schemeClr val="accent3">
                    <a:lumMod val="50000"/>
                  </a:schemeClr>
                </a:solidFill>
                <a:latin typeface="Arial" panose="020B0604020202020204" pitchFamily="34" charset="0"/>
                <a:cs typeface="Arial" panose="020B0604020202020204" pitchFamily="34" charset="0"/>
              </a:rPr>
              <a:t>If you have permissions for the consist lookup functionality, a blue </a:t>
            </a:r>
            <a:r>
              <a:rPr lang="en-US" b="1" dirty="0">
                <a:solidFill>
                  <a:schemeClr val="accent3">
                    <a:lumMod val="50000"/>
                  </a:schemeClr>
                </a:solidFill>
                <a:latin typeface="Arial" panose="020B0604020202020204" pitchFamily="34" charset="0"/>
                <a:cs typeface="Arial" panose="020B0604020202020204" pitchFamily="34" charset="0"/>
              </a:rPr>
              <a:t>View Train </a:t>
            </a:r>
            <a:r>
              <a:rPr lang="en-US" dirty="0">
                <a:solidFill>
                  <a:schemeClr val="accent3">
                    <a:lumMod val="50000"/>
                  </a:schemeClr>
                </a:solidFill>
                <a:latin typeface="Arial" panose="020B0604020202020204" pitchFamily="34" charset="0"/>
                <a:cs typeface="Arial" panose="020B0604020202020204" pitchFamily="34" charset="0"/>
              </a:rPr>
              <a:t>link appears when you look up railcar contents.</a:t>
            </a:r>
          </a:p>
          <a:p>
            <a:endParaRPr lang="en-US" dirty="0">
              <a:solidFill>
                <a:schemeClr val="accent3">
                  <a:lumMod val="50000"/>
                </a:schemeClr>
              </a:solidFill>
              <a:latin typeface="Arial" panose="020B0604020202020204" pitchFamily="34" charset="0"/>
              <a:cs typeface="Arial" panose="020B0604020202020204" pitchFamily="34" charset="0"/>
            </a:endParaRPr>
          </a:p>
          <a:p>
            <a:r>
              <a:rPr lang="en-US" dirty="0">
                <a:solidFill>
                  <a:schemeClr val="accent3">
                    <a:lumMod val="50000"/>
                  </a:schemeClr>
                </a:solidFill>
                <a:latin typeface="Arial" panose="020B0604020202020204" pitchFamily="34" charset="0"/>
                <a:cs typeface="Arial" panose="020B0604020202020204" pitchFamily="34" charset="0"/>
              </a:rPr>
              <a:t>Note that it may take 15 seconds or more for the View Train link to appear.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1" y="1389422"/>
            <a:ext cx="3695212" cy="5282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6451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22" y="486224"/>
            <a:ext cx="5425430" cy="769816"/>
          </a:xfrm>
        </p:spPr>
        <p:txBody>
          <a:bodyPr>
            <a:normAutofit/>
          </a:bodyPr>
          <a:lstStyle/>
          <a:p>
            <a:r>
              <a:rPr lang="en-US" sz="4000" dirty="0">
                <a:solidFill>
                  <a:srgbClr val="C00000"/>
                </a:solidFill>
                <a:latin typeface="Arial" panose="020B0604020202020204" pitchFamily="34" charset="0"/>
                <a:cs typeface="Arial" panose="020B0604020202020204" pitchFamily="34" charset="0"/>
              </a:rPr>
              <a:t>VIEW TRAIN QUERY </a:t>
            </a:r>
            <a:endParaRPr lang="en-US" sz="2800" dirty="0">
              <a:solidFill>
                <a:srgbClr val="C00000"/>
              </a:solidFill>
              <a:latin typeface="Arial" panose="020B0604020202020204" pitchFamily="34" charset="0"/>
              <a:cs typeface="Arial" panose="020B0604020202020204" pitchFamily="34" charset="0"/>
            </a:endParaRPr>
          </a:p>
        </p:txBody>
      </p:sp>
      <p:sp>
        <p:nvSpPr>
          <p:cNvPr id="3" name="TextBox 2"/>
          <p:cNvSpPr txBox="1"/>
          <p:nvPr/>
        </p:nvSpPr>
        <p:spPr>
          <a:xfrm>
            <a:off x="5978865" y="637385"/>
            <a:ext cx="5888919" cy="1477328"/>
          </a:xfrm>
          <a:prstGeom prst="rect">
            <a:avLst/>
          </a:prstGeom>
          <a:noFill/>
        </p:spPr>
        <p:txBody>
          <a:bodyPr wrap="square" rtlCol="0">
            <a:spAutoFit/>
          </a:bodyPr>
          <a:lstStyle/>
          <a:p>
            <a:r>
              <a:rPr lang="en-US" dirty="0">
                <a:solidFill>
                  <a:schemeClr val="accent3">
                    <a:lumMod val="50000"/>
                  </a:schemeClr>
                </a:solidFill>
                <a:latin typeface="Arial" panose="020B0604020202020204" pitchFamily="34" charset="0"/>
                <a:cs typeface="Arial" panose="020B0604020202020204" pitchFamily="34" charset="0"/>
              </a:rPr>
              <a:t>The </a:t>
            </a:r>
            <a:r>
              <a:rPr lang="en-US" i="1" dirty="0">
                <a:solidFill>
                  <a:schemeClr val="accent3">
                    <a:lumMod val="50000"/>
                  </a:schemeClr>
                </a:solidFill>
                <a:latin typeface="Arial" panose="020B0604020202020204" pitchFamily="34" charset="0"/>
                <a:cs typeface="Arial" panose="020B0604020202020204" pitchFamily="34" charset="0"/>
              </a:rPr>
              <a:t>Train Details </a:t>
            </a:r>
            <a:r>
              <a:rPr lang="en-US" dirty="0">
                <a:solidFill>
                  <a:schemeClr val="accent3">
                    <a:lumMod val="50000"/>
                  </a:schemeClr>
                </a:solidFill>
                <a:latin typeface="Arial" panose="020B0604020202020204" pitchFamily="34" charset="0"/>
                <a:cs typeface="Arial" panose="020B0604020202020204" pitchFamily="34" charset="0"/>
              </a:rPr>
              <a:t>screen also allows you to </a:t>
            </a:r>
            <a:r>
              <a:rPr kumimoji="0" lang="en-US" sz="18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see whether the railcar is loaded, empty, or contains residue. </a:t>
            </a:r>
            <a:r>
              <a:rPr lang="en-US" dirty="0">
                <a:solidFill>
                  <a:schemeClr val="accent3">
                    <a:lumMod val="50000"/>
                  </a:schemeClr>
                </a:solidFill>
                <a:latin typeface="Arial" panose="020B0604020202020204" pitchFamily="34" charset="0"/>
                <a:cs typeface="Arial" panose="020B0604020202020204" pitchFamily="34" charset="0"/>
              </a:rPr>
              <a:t>You can filter by All Cars, Hazardous Cars or Non-Hazardous Cars only.</a:t>
            </a:r>
          </a:p>
          <a:p>
            <a:endParaRPr lang="en-US" dirty="0">
              <a:solidFill>
                <a:schemeClr val="accent3">
                  <a:lumMod val="50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72" y="1376048"/>
            <a:ext cx="3618784" cy="5172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636" y="2056639"/>
            <a:ext cx="2212519" cy="3159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2186" y="2056639"/>
            <a:ext cx="2268942" cy="3230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429250" y="5521480"/>
            <a:ext cx="5829447" cy="1200329"/>
          </a:xfrm>
          <a:prstGeom prst="rect">
            <a:avLst/>
          </a:prstGeom>
        </p:spPr>
        <p:txBody>
          <a:bodyPr wrap="square">
            <a:spAutoFit/>
          </a:bodyPr>
          <a:lstStyle/>
          <a:p>
            <a:r>
              <a:rPr lang="en-US" b="1" dirty="0">
                <a:solidFill>
                  <a:schemeClr val="accent3">
                    <a:lumMod val="50000"/>
                  </a:schemeClr>
                </a:solidFill>
                <a:latin typeface="Arial" panose="020B0604020202020204" pitchFamily="34" charset="0"/>
                <a:cs typeface="Arial" panose="020B0604020202020204" pitchFamily="34" charset="0"/>
              </a:rPr>
              <a:t>Important</a:t>
            </a:r>
            <a:r>
              <a:rPr lang="en-US" dirty="0">
                <a:solidFill>
                  <a:schemeClr val="accent3">
                    <a:lumMod val="50000"/>
                  </a:schemeClr>
                </a:solidFill>
                <a:latin typeface="Arial" panose="020B0604020202020204" pitchFamily="34" charset="0"/>
                <a:cs typeface="Arial" panose="020B0604020202020204" pitchFamily="34" charset="0"/>
              </a:rPr>
              <a:t>: The sequencing of the cars in the application may not match the sequencing of the cars on the paper consist, which is the compliance document and takes precedence in any discrepancy. </a:t>
            </a:r>
          </a:p>
        </p:txBody>
      </p:sp>
      <p:cxnSp>
        <p:nvCxnSpPr>
          <p:cNvPr id="8" name="Straight Arrow Connector 7"/>
          <p:cNvCxnSpPr/>
          <p:nvPr/>
        </p:nvCxnSpPr>
        <p:spPr>
          <a:xfrm>
            <a:off x="3215402" y="2114713"/>
            <a:ext cx="1764254" cy="959413"/>
          </a:xfrm>
          <a:prstGeom prst="straightConnector1">
            <a:avLst/>
          </a:prstGeom>
          <a:ln w="190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Arrow Connector 8"/>
          <p:cNvCxnSpPr/>
          <p:nvPr/>
        </p:nvCxnSpPr>
        <p:spPr>
          <a:xfrm flipV="1">
            <a:off x="6548846" y="2490651"/>
            <a:ext cx="1943340" cy="34835"/>
          </a:xfrm>
          <a:prstGeom prst="straightConnector1">
            <a:avLst/>
          </a:prstGeom>
          <a:ln w="190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682571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38" y="621887"/>
            <a:ext cx="10966053" cy="769816"/>
          </a:xfrm>
        </p:spPr>
        <p:txBody>
          <a:bodyPr>
            <a:normAutofit/>
          </a:bodyPr>
          <a:lstStyle/>
          <a:p>
            <a:r>
              <a:rPr lang="en-US" sz="4000" dirty="0">
                <a:solidFill>
                  <a:srgbClr val="C00000"/>
                </a:solidFill>
                <a:latin typeface="Arial" panose="020B0604020202020204" pitchFamily="34" charset="0"/>
                <a:cs typeface="Arial" panose="020B0604020202020204" pitchFamily="34" charset="0"/>
              </a:rPr>
              <a:t>HOW TO APPLY</a:t>
            </a:r>
            <a:endParaRPr lang="en-US" sz="2800" dirty="0">
              <a:solidFill>
                <a:srgbClr val="C00000"/>
              </a:solidFill>
              <a:latin typeface="Arial" panose="020B0604020202020204" pitchFamily="34" charset="0"/>
              <a:cs typeface="Arial" panose="020B0604020202020204" pitchFamily="34" charset="0"/>
            </a:endParaRPr>
          </a:p>
        </p:txBody>
      </p:sp>
      <p:sp>
        <p:nvSpPr>
          <p:cNvPr id="3" name="TextBox 2"/>
          <p:cNvSpPr txBox="1"/>
          <p:nvPr/>
        </p:nvSpPr>
        <p:spPr>
          <a:xfrm>
            <a:off x="1645921" y="1704659"/>
            <a:ext cx="8656320" cy="341632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Go to: </a:t>
            </a:r>
            <a:r>
              <a:rPr lang="en-US" dirty="0">
                <a:latin typeface="Arial" panose="020B0604020202020204" pitchFamily="34" charset="0"/>
                <a:cs typeface="Arial" panose="020B0604020202020204" pitchFamily="34" charset="0"/>
                <a:hlinkClick r:id="rId2"/>
              </a:rPr>
              <a:t>http://www.askrail.us/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 Download the app from the Google Play store or the App Store, or download the Windows Desktop Application from the website.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 Complete the registration process in the app on your device.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3. You will receive an email notification once your registration has been approved.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4. Once you have been approved to use the app, the app will become fully functional and ready for use.</a:t>
            </a:r>
          </a:p>
          <a:p>
            <a:endParaRPr lang="en-US" dirty="0"/>
          </a:p>
        </p:txBody>
      </p:sp>
      <p:pic>
        <p:nvPicPr>
          <p:cNvPr id="4" name="Picture 3"/>
          <p:cNvPicPr>
            <a:picLocks noChangeAspect="1"/>
          </p:cNvPicPr>
          <p:nvPr/>
        </p:nvPicPr>
        <p:blipFill>
          <a:blip r:embed="rId3"/>
          <a:stretch>
            <a:fillRect/>
          </a:stretch>
        </p:blipFill>
        <p:spPr>
          <a:xfrm>
            <a:off x="435438" y="1704659"/>
            <a:ext cx="765022" cy="1674268"/>
          </a:xfrm>
          <a:prstGeom prst="rect">
            <a:avLst/>
          </a:prstGeom>
        </p:spPr>
      </p:pic>
    </p:spTree>
    <p:extLst>
      <p:ext uri="{BB962C8B-B14F-4D97-AF65-F5344CB8AC3E}">
        <p14:creationId xmlns:p14="http://schemas.microsoft.com/office/powerpoint/2010/main" val="2659058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16329"/>
            <a:ext cx="12253536" cy="6858001"/>
            <a:chOff x="-1163782" y="-199507"/>
            <a:chExt cx="12253536" cy="6858001"/>
          </a:xfrm>
        </p:grpSpPr>
        <p:pic>
          <p:nvPicPr>
            <p:cNvPr id="5" name="Picture 4" descr="A train on the railway tracks&#10;&#10;Description automatically generated with medium confidence">
              <a:extLst>
                <a:ext uri="{FF2B5EF4-FFF2-40B4-BE49-F238E27FC236}">
                  <a16:creationId xmlns:a16="http://schemas.microsoft.com/office/drawing/2014/main" id="{AAC6FAF5-5F79-F8A4-4C1E-81048F9AF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782" y="-199507"/>
              <a:ext cx="12192000" cy="6858001"/>
            </a:xfrm>
            <a:prstGeom prst="rect">
              <a:avLst/>
            </a:prstGeom>
          </p:spPr>
        </p:pic>
        <p:sp>
          <p:nvSpPr>
            <p:cNvPr id="4" name="Rectangle 3">
              <a:extLst>
                <a:ext uri="{FF2B5EF4-FFF2-40B4-BE49-F238E27FC236}">
                  <a16:creationId xmlns:a16="http://schemas.microsoft.com/office/drawing/2014/main" id="{F3404AA4-0BAB-F0C8-E7FA-BD1662AC8FEC}"/>
                </a:ext>
              </a:extLst>
            </p:cNvPr>
            <p:cNvSpPr/>
            <p:nvPr/>
          </p:nvSpPr>
          <p:spPr>
            <a:xfrm>
              <a:off x="-1163782" y="-199507"/>
              <a:ext cx="12253536" cy="6858001"/>
            </a:xfrm>
            <a:prstGeom prst="rect">
              <a:avLst/>
            </a:prstGeom>
            <a:solidFill>
              <a:schemeClr val="bg1">
                <a:alpha val="64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3" name="Title 1"/>
          <p:cNvSpPr txBox="1">
            <a:spLocks/>
          </p:cNvSpPr>
          <p:nvPr/>
        </p:nvSpPr>
        <p:spPr>
          <a:xfrm>
            <a:off x="266825" y="1923117"/>
            <a:ext cx="10515600" cy="150588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solidFill>
                  <a:srgbClr val="C00000"/>
                </a:solidFill>
                <a:latin typeface="Arial" panose="020B0604020202020204" pitchFamily="34" charset="0"/>
                <a:cs typeface="Arial" panose="020B0604020202020204" pitchFamily="34" charset="0"/>
              </a:rPr>
              <a:t>Questions ?</a:t>
            </a:r>
          </a:p>
        </p:txBody>
      </p:sp>
      <p:cxnSp>
        <p:nvCxnSpPr>
          <p:cNvPr id="14" name="Straight Connector 13">
            <a:extLst>
              <a:ext uri="{FF2B5EF4-FFF2-40B4-BE49-F238E27FC236}">
                <a16:creationId xmlns:a16="http://schemas.microsoft.com/office/drawing/2014/main" id="{65C4533E-D52C-0DE8-775B-21F32E959093}"/>
              </a:ext>
            </a:extLst>
          </p:cNvPr>
          <p:cNvCxnSpPr/>
          <p:nvPr/>
        </p:nvCxnSpPr>
        <p:spPr>
          <a:xfrm>
            <a:off x="372457" y="3462319"/>
            <a:ext cx="6105525" cy="0"/>
          </a:xfrm>
          <a:prstGeom prst="line">
            <a:avLst/>
          </a:prstGeom>
          <a:ln w="25400">
            <a:solidFill>
              <a:srgbClr val="C00000"/>
            </a:solidFill>
          </a:ln>
        </p:spPr>
        <p:style>
          <a:lnRef idx="3">
            <a:schemeClr val="accent2"/>
          </a:lnRef>
          <a:fillRef idx="0">
            <a:schemeClr val="accent2"/>
          </a:fillRef>
          <a:effectRef idx="2">
            <a:schemeClr val="accent2"/>
          </a:effectRef>
          <a:fontRef idx="minor">
            <a:schemeClr val="tx1"/>
          </a:fontRef>
        </p:style>
      </p:cxnSp>
      <p:sp>
        <p:nvSpPr>
          <p:cNvPr id="2" name="TextBox 1">
            <a:extLst>
              <a:ext uri="{FF2B5EF4-FFF2-40B4-BE49-F238E27FC236}">
                <a16:creationId xmlns:a16="http://schemas.microsoft.com/office/drawing/2014/main" id="{45AC63A3-A009-9521-1361-DC342C4471C0}"/>
              </a:ext>
            </a:extLst>
          </p:cNvPr>
          <p:cNvSpPr txBox="1"/>
          <p:nvPr/>
        </p:nvSpPr>
        <p:spPr>
          <a:xfrm>
            <a:off x="6664199" y="4149661"/>
            <a:ext cx="5147285" cy="1938992"/>
          </a:xfrm>
          <a:prstGeom prst="rect">
            <a:avLst/>
          </a:prstGeom>
          <a:noFill/>
        </p:spPr>
        <p:txBody>
          <a:bodyPr wrap="square" rtlCol="0">
            <a:spAutoFit/>
          </a:bodyPr>
          <a:lstStyle/>
          <a:p>
            <a:pPr algn="l" fontAlgn="ctr"/>
            <a:r>
              <a:rPr lang="en-US" sz="2000" b="1" i="0" u="none" strike="noStrike" dirty="0">
                <a:solidFill>
                  <a:srgbClr val="000000"/>
                </a:solidFill>
                <a:effectLst/>
                <a:latin typeface="Arial" panose="020B0604020202020204" pitchFamily="34" charset="0"/>
                <a:cs typeface="Arial" panose="020B0604020202020204" pitchFamily="34" charset="0"/>
              </a:rPr>
              <a:t>Devin Sprinkle</a:t>
            </a:r>
          </a:p>
          <a:p>
            <a:pPr algn="l" fontAlgn="ctr"/>
            <a:r>
              <a:rPr lang="en-US" sz="2000" b="1" dirty="0">
                <a:solidFill>
                  <a:srgbClr val="000000"/>
                </a:solidFill>
                <a:latin typeface="Arial" panose="020B0604020202020204" pitchFamily="34" charset="0"/>
                <a:cs typeface="Arial" panose="020B0604020202020204" pitchFamily="34" charset="0"/>
              </a:rPr>
              <a:t>Association of American Railroads</a:t>
            </a:r>
            <a:endParaRPr lang="en-US" sz="2000" b="1" i="0" u="none" strike="noStrike" dirty="0">
              <a:solidFill>
                <a:srgbClr val="000000"/>
              </a:solidFill>
              <a:effectLst/>
              <a:latin typeface="Arial" panose="020B0604020202020204" pitchFamily="34" charset="0"/>
              <a:cs typeface="Arial" panose="020B0604020202020204" pitchFamily="34" charset="0"/>
            </a:endParaRPr>
          </a:p>
          <a:p>
            <a:pPr algn="l" fontAlgn="ctr"/>
            <a:r>
              <a:rPr lang="en-US" sz="2000" b="1" i="0" u="none" strike="noStrike" dirty="0">
                <a:solidFill>
                  <a:srgbClr val="000000"/>
                </a:solidFill>
                <a:effectLst/>
                <a:latin typeface="Arial" panose="020B0604020202020204" pitchFamily="34" charset="0"/>
                <a:cs typeface="Arial" panose="020B0604020202020204" pitchFamily="34" charset="0"/>
              </a:rPr>
              <a:t>AVP Environment, Hazardous Materials and Climate Change</a:t>
            </a:r>
          </a:p>
          <a:p>
            <a:pPr algn="l" fontAlgn="ctr"/>
            <a:r>
              <a:rPr lang="en-US" sz="2000" b="1" i="0" u="none" strike="noStrike" dirty="0">
                <a:solidFill>
                  <a:srgbClr val="000000"/>
                </a:solidFill>
                <a:effectLst/>
                <a:latin typeface="Arial" panose="020B0604020202020204" pitchFamily="34" charset="0"/>
                <a:cs typeface="Arial" panose="020B0604020202020204" pitchFamily="34" charset="0"/>
                <a:hlinkClick r:id="rId3"/>
              </a:rPr>
              <a:t>dsprinkle@aar.org</a:t>
            </a:r>
            <a:endParaRPr lang="en-US" sz="2000" b="1" i="0" u="none" strike="noStrike" dirty="0">
              <a:solidFill>
                <a:srgbClr val="000000"/>
              </a:solidFill>
              <a:effectLst/>
              <a:latin typeface="Arial" panose="020B0604020202020204" pitchFamily="34" charset="0"/>
              <a:cs typeface="Arial" panose="020B0604020202020204" pitchFamily="34" charset="0"/>
            </a:endParaRPr>
          </a:p>
          <a:p>
            <a:pPr algn="l" fontAlgn="ctr"/>
            <a:r>
              <a:rPr lang="en-US" sz="2000" b="1" i="0" u="none" strike="noStrike" dirty="0">
                <a:solidFill>
                  <a:srgbClr val="000000"/>
                </a:solidFill>
                <a:effectLst/>
                <a:latin typeface="Arial" panose="020B0604020202020204" pitchFamily="34" charset="0"/>
                <a:cs typeface="Arial" panose="020B0604020202020204" pitchFamily="34" charset="0"/>
              </a:rPr>
              <a:t>312.765.3180</a:t>
            </a:r>
          </a:p>
        </p:txBody>
      </p:sp>
    </p:spTree>
    <p:extLst>
      <p:ext uri="{BB962C8B-B14F-4D97-AF65-F5344CB8AC3E}">
        <p14:creationId xmlns:p14="http://schemas.microsoft.com/office/powerpoint/2010/main" val="1383031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0392" t="12732" r="63546" b="61455"/>
          <a:stretch/>
        </p:blipFill>
        <p:spPr>
          <a:xfrm>
            <a:off x="4647712" y="1239962"/>
            <a:ext cx="7544288" cy="4184469"/>
          </a:xfrm>
          <a:prstGeom prst="rect">
            <a:avLst/>
          </a:prstGeom>
        </p:spPr>
      </p:pic>
      <p:sp>
        <p:nvSpPr>
          <p:cNvPr id="9" name="Title 1"/>
          <p:cNvSpPr>
            <a:spLocks noGrp="1"/>
          </p:cNvSpPr>
          <p:nvPr>
            <p:ph type="title"/>
          </p:nvPr>
        </p:nvSpPr>
        <p:spPr>
          <a:xfrm>
            <a:off x="460376" y="446089"/>
            <a:ext cx="6822465" cy="793873"/>
          </a:xfrm>
        </p:spPr>
        <p:txBody>
          <a:bodyPr>
            <a:normAutofit/>
          </a:bodyPr>
          <a:lstStyle/>
          <a:p>
            <a:r>
              <a:rPr lang="en-US" sz="4000" dirty="0">
                <a:solidFill>
                  <a:srgbClr val="C00000"/>
                </a:solidFill>
                <a:latin typeface="Arial" panose="020B0604020202020204" pitchFamily="34" charset="0"/>
                <a:cs typeface="Arial" panose="020B0604020202020204" pitchFamily="34" charset="0"/>
              </a:rPr>
              <a:t>ASKRAIL</a:t>
            </a:r>
          </a:p>
        </p:txBody>
      </p:sp>
      <p:sp>
        <p:nvSpPr>
          <p:cNvPr id="10" name="Rectangle 9"/>
          <p:cNvSpPr/>
          <p:nvPr/>
        </p:nvSpPr>
        <p:spPr>
          <a:xfrm>
            <a:off x="-47235" y="2039534"/>
            <a:ext cx="4694947" cy="2585323"/>
          </a:xfrm>
          <a:prstGeom prst="rect">
            <a:avLst/>
          </a:prstGeom>
        </p:spPr>
        <p:txBody>
          <a:bodyPr wrap="square">
            <a:spAutoFit/>
          </a:bodyPr>
          <a:lstStyle/>
          <a:p>
            <a:pPr algn="ctr"/>
            <a:r>
              <a:rPr lang="en-US" b="0" i="0" dirty="0">
                <a:effectLst/>
                <a:latin typeface="Arial" panose="020B0604020202020204" pitchFamily="34" charset="0"/>
                <a:cs typeface="Arial" panose="020B0604020202020204" pitchFamily="34" charset="0"/>
              </a:rPr>
              <a:t>“With the push of a button, AskRail equips first responders with accurate, real-time information to plan a swift, safe response to a rail incident. Combined with specialized on-the-ground training, the AskRail app ensures communities have the tools they need to keep people safe.”</a:t>
            </a:r>
          </a:p>
          <a:p>
            <a:pPr algn="ctr"/>
            <a:endParaRPr lang="en-US" b="0" i="0" dirty="0">
              <a:effectLst/>
              <a:latin typeface="Arial" panose="020B0604020202020204" pitchFamily="34" charset="0"/>
              <a:cs typeface="Arial" panose="020B0604020202020204" pitchFamily="34" charset="0"/>
            </a:endParaRPr>
          </a:p>
          <a:p>
            <a:pPr algn="ctr"/>
            <a:r>
              <a:rPr lang="en-US" b="0" i="0" dirty="0">
                <a:effectLst/>
                <a:latin typeface="Arial" panose="020B0604020202020204" pitchFamily="34" charset="0"/>
                <a:cs typeface="Arial" panose="020B0604020202020204" pitchFamily="34" charset="0"/>
              </a:rPr>
              <a:t>— AAR President and CEO Ian Jefferies</a:t>
            </a:r>
          </a:p>
        </p:txBody>
      </p:sp>
    </p:spTree>
    <p:extLst>
      <p:ext uri="{BB962C8B-B14F-4D97-AF65-F5344CB8AC3E}">
        <p14:creationId xmlns:p14="http://schemas.microsoft.com/office/powerpoint/2010/main" val="2211414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1998" y="1685638"/>
            <a:ext cx="11451991" cy="5172362"/>
          </a:xfrm>
          <a:prstGeom prst="rect">
            <a:avLst/>
          </a:prstGeom>
        </p:spPr>
        <p:txBody>
          <a:bodyPr/>
          <a:lstStyle>
            <a:lvl1pPr marL="230581" indent="-230581" algn="l" defTabSz="746150" rtl="0" eaLnBrk="1" latinLnBrk="0" hangingPunct="1">
              <a:lnSpc>
                <a:spcPct val="90000"/>
              </a:lnSpc>
              <a:spcBef>
                <a:spcPts val="816"/>
              </a:spcBef>
              <a:buSzPct val="110000"/>
              <a:buFont typeface="Arial" panose="020B0604020202020204" pitchFamily="34" charset="0"/>
              <a:buChar char="•"/>
              <a:defRPr sz="1800" kern="1200">
                <a:solidFill>
                  <a:srgbClr val="60504D"/>
                </a:solidFill>
                <a:latin typeface="Arial"/>
                <a:ea typeface="+mn-ea"/>
                <a:cs typeface="Arial"/>
              </a:defRPr>
            </a:lvl1pPr>
            <a:lvl2pPr marL="559613" indent="-186538" algn="l" defTabSz="746150" rtl="0" eaLnBrk="1" latinLnBrk="0" hangingPunct="1">
              <a:lnSpc>
                <a:spcPct val="90000"/>
              </a:lnSpc>
              <a:spcBef>
                <a:spcPts val="408"/>
              </a:spcBef>
              <a:buFont typeface="Wingdings" panose="05000000000000000000" pitchFamily="2" charset="2"/>
              <a:buChar char="§"/>
              <a:defRPr sz="1800" kern="1200">
                <a:solidFill>
                  <a:srgbClr val="60504D"/>
                </a:solidFill>
                <a:latin typeface="Arial"/>
                <a:ea typeface="+mn-ea"/>
                <a:cs typeface="Arial"/>
              </a:defRPr>
            </a:lvl2pPr>
            <a:lvl3pPr marL="932688" indent="-186538" algn="l" defTabSz="746150" rtl="0" eaLnBrk="1" latinLnBrk="0" hangingPunct="1">
              <a:lnSpc>
                <a:spcPct val="90000"/>
              </a:lnSpc>
              <a:spcBef>
                <a:spcPts val="408"/>
              </a:spcBef>
              <a:buFont typeface="Arial" panose="020B0604020202020204" pitchFamily="34" charset="0"/>
              <a:buChar char="‒"/>
              <a:defRPr sz="1800" kern="1200">
                <a:solidFill>
                  <a:srgbClr val="60504D"/>
                </a:solidFill>
                <a:latin typeface="Arial"/>
                <a:ea typeface="+mn-ea"/>
                <a:cs typeface="Arial"/>
              </a:defRPr>
            </a:lvl3pPr>
            <a:lvl4pPr marL="1305763" indent="-186538" algn="l" defTabSz="746150" rtl="0" eaLnBrk="1" latinLnBrk="0" hangingPunct="1">
              <a:lnSpc>
                <a:spcPct val="90000"/>
              </a:lnSpc>
              <a:spcBef>
                <a:spcPts val="408"/>
              </a:spcBef>
              <a:buFont typeface="Arial" panose="020B0604020202020204" pitchFamily="34" charset="0"/>
              <a:buChar char="•"/>
              <a:defRPr sz="1800" kern="1200">
                <a:solidFill>
                  <a:srgbClr val="60504D"/>
                </a:solidFill>
                <a:latin typeface="Arial"/>
                <a:ea typeface="+mn-ea"/>
                <a:cs typeface="Arial"/>
              </a:defRPr>
            </a:lvl4pPr>
            <a:lvl5pPr marL="1678838" indent="-186538" algn="l" defTabSz="746150" rtl="0" eaLnBrk="1" latinLnBrk="0" hangingPunct="1">
              <a:lnSpc>
                <a:spcPct val="90000"/>
              </a:lnSpc>
              <a:spcBef>
                <a:spcPts val="408"/>
              </a:spcBef>
              <a:buFont typeface="Arial" panose="020B0604020202020204" pitchFamily="34" charset="0"/>
              <a:buChar char="•"/>
              <a:defRPr sz="1800" kern="1200">
                <a:solidFill>
                  <a:srgbClr val="60504D"/>
                </a:solidFill>
                <a:latin typeface="Arial"/>
                <a:ea typeface="+mn-ea"/>
                <a:cs typeface="Arial"/>
              </a:defRPr>
            </a:lvl5pPr>
            <a:lvl6pPr marL="2051914" indent="-186538" algn="l" defTabSz="746150" rtl="0" eaLnBrk="1" latinLnBrk="0" hangingPunct="1">
              <a:lnSpc>
                <a:spcPct val="90000"/>
              </a:lnSpc>
              <a:spcBef>
                <a:spcPts val="408"/>
              </a:spcBef>
              <a:buFont typeface="Arial" panose="020B0604020202020204" pitchFamily="34" charset="0"/>
              <a:buChar char="•"/>
              <a:defRPr sz="1500" kern="1200">
                <a:solidFill>
                  <a:schemeClr val="tx1"/>
                </a:solidFill>
                <a:latin typeface="+mn-lt"/>
                <a:ea typeface="+mn-ea"/>
                <a:cs typeface="+mn-cs"/>
              </a:defRPr>
            </a:lvl6pPr>
            <a:lvl7pPr marL="2424989" indent="-186538" algn="l" defTabSz="746150" rtl="0" eaLnBrk="1" latinLnBrk="0" hangingPunct="1">
              <a:lnSpc>
                <a:spcPct val="90000"/>
              </a:lnSpc>
              <a:spcBef>
                <a:spcPts val="408"/>
              </a:spcBef>
              <a:buFont typeface="Arial" panose="020B0604020202020204" pitchFamily="34" charset="0"/>
              <a:buChar char="•"/>
              <a:defRPr sz="1500" kern="1200">
                <a:solidFill>
                  <a:schemeClr val="tx1"/>
                </a:solidFill>
                <a:latin typeface="+mn-lt"/>
                <a:ea typeface="+mn-ea"/>
                <a:cs typeface="+mn-cs"/>
              </a:defRPr>
            </a:lvl7pPr>
            <a:lvl8pPr marL="2798064" indent="-186538" algn="l" defTabSz="746150" rtl="0" eaLnBrk="1" latinLnBrk="0" hangingPunct="1">
              <a:lnSpc>
                <a:spcPct val="90000"/>
              </a:lnSpc>
              <a:spcBef>
                <a:spcPts val="408"/>
              </a:spcBef>
              <a:buFont typeface="Arial" panose="020B0604020202020204" pitchFamily="34" charset="0"/>
              <a:buChar char="•"/>
              <a:defRPr sz="1500" kern="1200">
                <a:solidFill>
                  <a:schemeClr val="tx1"/>
                </a:solidFill>
                <a:latin typeface="+mn-lt"/>
                <a:ea typeface="+mn-ea"/>
                <a:cs typeface="+mn-cs"/>
              </a:defRPr>
            </a:lvl8pPr>
            <a:lvl9pPr marL="3171139" indent="-186538" algn="l" defTabSz="746150" rtl="0" eaLnBrk="1" latinLnBrk="0" hangingPunct="1">
              <a:lnSpc>
                <a:spcPct val="90000"/>
              </a:lnSpc>
              <a:spcBef>
                <a:spcPts val="408"/>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dirty="0">
                <a:solidFill>
                  <a:schemeClr val="accent3">
                    <a:lumMod val="50000"/>
                  </a:schemeClr>
                </a:solidFill>
              </a:rPr>
              <a:t>AskRail provides immediate access to accurate, real-time information about railcars carrying hazardous materials on a train. AskRail was created as part of an initiative to improve communication of emergency response information to responders during incidents. Railinc developed the application in collaboration with the Class I railroads.</a:t>
            </a:r>
          </a:p>
          <a:p>
            <a:pPr lvl="2">
              <a:buFont typeface="Wingdings" panose="05000000000000000000" pitchFamily="2" charset="2"/>
              <a:buChar char="§"/>
            </a:pPr>
            <a:endParaRPr lang="en-US" dirty="0">
              <a:solidFill>
                <a:schemeClr val="accent3">
                  <a:lumMod val="50000"/>
                </a:schemeClr>
              </a:solidFill>
            </a:endParaRPr>
          </a:p>
          <a:p>
            <a:pPr marL="0" indent="0">
              <a:lnSpc>
                <a:spcPct val="100000"/>
              </a:lnSpc>
              <a:buNone/>
            </a:pPr>
            <a:r>
              <a:rPr lang="en-US" dirty="0">
                <a:solidFill>
                  <a:schemeClr val="accent3">
                    <a:lumMod val="50000"/>
                  </a:schemeClr>
                </a:solidFill>
              </a:rPr>
              <a:t>The AskRail application is free and available for Windows desktop at </a:t>
            </a:r>
            <a:r>
              <a:rPr lang="en-US" dirty="0">
                <a:solidFill>
                  <a:schemeClr val="accent3">
                    <a:lumMod val="50000"/>
                  </a:schemeClr>
                </a:solidFill>
                <a:hlinkClick r:id="rId2"/>
              </a:rPr>
              <a:t>askrail.us</a:t>
            </a:r>
            <a:r>
              <a:rPr lang="en-US" dirty="0">
                <a:solidFill>
                  <a:schemeClr val="accent3">
                    <a:lumMod val="50000"/>
                  </a:schemeClr>
                </a:solidFill>
              </a:rPr>
              <a:t>. Mobile versions are available on the App Store and Google Play Store.</a:t>
            </a:r>
          </a:p>
          <a:p>
            <a:pPr marL="0" indent="0">
              <a:buNone/>
            </a:pPr>
            <a:endParaRPr lang="en-US" dirty="0">
              <a:solidFill>
                <a:schemeClr val="accent3">
                  <a:lumMod val="50000"/>
                </a:schemeClr>
              </a:solidFill>
            </a:endParaRPr>
          </a:p>
          <a:p>
            <a:pPr marL="0" indent="0">
              <a:buNone/>
            </a:pPr>
            <a:r>
              <a:rPr lang="en-US" dirty="0">
                <a:solidFill>
                  <a:schemeClr val="accent3">
                    <a:lumMod val="50000"/>
                  </a:schemeClr>
                </a:solidFill>
              </a:rPr>
              <a:t>Through AskRail’s easy-to-use interface, emergency responders can:</a:t>
            </a:r>
          </a:p>
          <a:p>
            <a:pPr marL="0" indent="0">
              <a:buNone/>
            </a:pPr>
            <a:endParaRPr lang="en-US" dirty="0">
              <a:solidFill>
                <a:schemeClr val="accent3">
                  <a:lumMod val="50000"/>
                </a:schemeClr>
              </a:solidFill>
            </a:endParaRPr>
          </a:p>
          <a:p>
            <a:pPr lvl="1">
              <a:buFont typeface="Arial" panose="020B0604020202020204" pitchFamily="34" charset="0"/>
              <a:buChar char="•"/>
            </a:pPr>
            <a:r>
              <a:rPr lang="en-US" dirty="0">
                <a:solidFill>
                  <a:schemeClr val="accent3">
                    <a:lumMod val="50000"/>
                  </a:schemeClr>
                </a:solidFill>
              </a:rPr>
              <a:t>Query the contents of a railcar with a simple railcar ID search</a:t>
            </a:r>
          </a:p>
          <a:p>
            <a:pPr lvl="1">
              <a:buFont typeface="Arial" panose="020B0604020202020204" pitchFamily="34" charset="0"/>
              <a:buChar char="•"/>
            </a:pPr>
            <a:r>
              <a:rPr lang="en-US" dirty="0">
                <a:solidFill>
                  <a:schemeClr val="accent3">
                    <a:lumMod val="50000"/>
                  </a:schemeClr>
                </a:solidFill>
              </a:rPr>
              <a:t>View the make up of the train if the car is on an active train</a:t>
            </a:r>
          </a:p>
          <a:p>
            <a:pPr lvl="1">
              <a:buFont typeface="Arial" panose="020B0604020202020204" pitchFamily="34" charset="0"/>
              <a:buChar char="•"/>
            </a:pPr>
            <a:r>
              <a:rPr lang="en-US" dirty="0">
                <a:solidFill>
                  <a:schemeClr val="accent3">
                    <a:lumMod val="50000"/>
                  </a:schemeClr>
                </a:solidFill>
              </a:rPr>
              <a:t>View emergency contact information for all Class I railroads</a:t>
            </a:r>
          </a:p>
          <a:p>
            <a:pPr lvl="1">
              <a:buFont typeface="Arial" panose="020B0604020202020204" pitchFamily="34" charset="0"/>
              <a:buChar char="•"/>
            </a:pPr>
            <a:r>
              <a:rPr lang="en-US" dirty="0">
                <a:solidFill>
                  <a:schemeClr val="accent3">
                    <a:lumMod val="50000"/>
                  </a:schemeClr>
                </a:solidFill>
              </a:rPr>
              <a:t>Access reference resources that can support their incident response</a:t>
            </a:r>
          </a:p>
          <a:p>
            <a:pPr lvl="1">
              <a:buFont typeface="Arial" panose="020B0604020202020204" pitchFamily="34" charset="0"/>
              <a:buChar char="•"/>
            </a:pPr>
            <a:r>
              <a:rPr lang="en-US" dirty="0">
                <a:solidFill>
                  <a:schemeClr val="accent3">
                    <a:lumMod val="50000"/>
                  </a:schemeClr>
                </a:solidFill>
              </a:rPr>
              <a:t>Access a list of emergency contact phone numbers for all seven Class I freight railroads</a:t>
            </a:r>
          </a:p>
          <a:p>
            <a:pPr marL="0" indent="0">
              <a:buNone/>
            </a:pPr>
            <a:endParaRPr lang="en-US" dirty="0">
              <a:solidFill>
                <a:schemeClr val="accent3">
                  <a:lumMod val="50000"/>
                </a:schemeClr>
              </a:solidFill>
            </a:endParaRPr>
          </a:p>
        </p:txBody>
      </p:sp>
      <p:sp>
        <p:nvSpPr>
          <p:cNvPr id="5" name="Title 1"/>
          <p:cNvSpPr>
            <a:spLocks noGrp="1"/>
          </p:cNvSpPr>
          <p:nvPr>
            <p:ph type="title"/>
          </p:nvPr>
        </p:nvSpPr>
        <p:spPr>
          <a:xfrm>
            <a:off x="460376" y="446089"/>
            <a:ext cx="6822465" cy="793873"/>
          </a:xfrm>
        </p:spPr>
        <p:txBody>
          <a:bodyPr>
            <a:normAutofit/>
          </a:bodyPr>
          <a:lstStyle/>
          <a:p>
            <a:r>
              <a:rPr lang="en-US" sz="4000" dirty="0">
                <a:solidFill>
                  <a:srgbClr val="C00000"/>
                </a:solidFill>
                <a:latin typeface="Arial" panose="020B0604020202020204" pitchFamily="34" charset="0"/>
                <a:cs typeface="Arial" panose="020B0604020202020204" pitchFamily="34" charset="0"/>
              </a:rPr>
              <a:t>ASKRAIL</a:t>
            </a:r>
          </a:p>
        </p:txBody>
      </p:sp>
    </p:spTree>
    <p:extLst>
      <p:ext uri="{BB962C8B-B14F-4D97-AF65-F5344CB8AC3E}">
        <p14:creationId xmlns:p14="http://schemas.microsoft.com/office/powerpoint/2010/main" val="15801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0376" y="446089"/>
            <a:ext cx="9390206" cy="793873"/>
          </a:xfrm>
        </p:spPr>
        <p:txBody>
          <a:bodyPr>
            <a:normAutofit/>
          </a:bodyPr>
          <a:lstStyle/>
          <a:p>
            <a:r>
              <a:rPr lang="en-US" sz="4000" dirty="0">
                <a:solidFill>
                  <a:srgbClr val="C00000"/>
                </a:solidFill>
                <a:latin typeface="Arial" panose="020B0604020202020204" pitchFamily="34" charset="0"/>
                <a:cs typeface="Arial" panose="020B0604020202020204" pitchFamily="34" charset="0"/>
              </a:rPr>
              <a:t>HOW AND WHEN TO USE</a:t>
            </a:r>
          </a:p>
        </p:txBody>
      </p:sp>
      <p:sp>
        <p:nvSpPr>
          <p:cNvPr id="5" name="Content Placeholder 2"/>
          <p:cNvSpPr txBox="1">
            <a:spLocks/>
          </p:cNvSpPr>
          <p:nvPr/>
        </p:nvSpPr>
        <p:spPr>
          <a:xfrm>
            <a:off x="460376" y="1596642"/>
            <a:ext cx="10975085" cy="3975485"/>
          </a:xfrm>
          <a:prstGeom prst="rect">
            <a:avLst/>
          </a:prstGeom>
        </p:spPr>
        <p:txBody>
          <a:bodyPr/>
          <a:lstStyle>
            <a:lvl1pPr marL="230581" indent="-230581" algn="l" defTabSz="746150" rtl="0" eaLnBrk="1" latinLnBrk="0" hangingPunct="1">
              <a:lnSpc>
                <a:spcPct val="90000"/>
              </a:lnSpc>
              <a:spcBef>
                <a:spcPts val="816"/>
              </a:spcBef>
              <a:buSzPct val="110000"/>
              <a:buFont typeface="Arial" panose="020B0604020202020204" pitchFamily="34" charset="0"/>
              <a:buChar char="•"/>
              <a:defRPr sz="1800" kern="1200">
                <a:solidFill>
                  <a:srgbClr val="60504D"/>
                </a:solidFill>
                <a:latin typeface="Arial"/>
                <a:ea typeface="+mn-ea"/>
                <a:cs typeface="Arial"/>
              </a:defRPr>
            </a:lvl1pPr>
            <a:lvl2pPr marL="559613" indent="-186538" algn="l" defTabSz="746150" rtl="0" eaLnBrk="1" latinLnBrk="0" hangingPunct="1">
              <a:lnSpc>
                <a:spcPct val="90000"/>
              </a:lnSpc>
              <a:spcBef>
                <a:spcPts val="408"/>
              </a:spcBef>
              <a:buFont typeface="Wingdings" panose="05000000000000000000" pitchFamily="2" charset="2"/>
              <a:buChar char="§"/>
              <a:defRPr sz="1800" kern="1200">
                <a:solidFill>
                  <a:srgbClr val="60504D"/>
                </a:solidFill>
                <a:latin typeface="Arial"/>
                <a:ea typeface="+mn-ea"/>
                <a:cs typeface="Arial"/>
              </a:defRPr>
            </a:lvl2pPr>
            <a:lvl3pPr marL="932688" indent="-186538" algn="l" defTabSz="746150" rtl="0" eaLnBrk="1" latinLnBrk="0" hangingPunct="1">
              <a:lnSpc>
                <a:spcPct val="90000"/>
              </a:lnSpc>
              <a:spcBef>
                <a:spcPts val="408"/>
              </a:spcBef>
              <a:buFont typeface="Arial" panose="020B0604020202020204" pitchFamily="34" charset="0"/>
              <a:buChar char="‒"/>
              <a:defRPr sz="1800" kern="1200">
                <a:solidFill>
                  <a:srgbClr val="60504D"/>
                </a:solidFill>
                <a:latin typeface="Arial"/>
                <a:ea typeface="+mn-ea"/>
                <a:cs typeface="Arial"/>
              </a:defRPr>
            </a:lvl3pPr>
            <a:lvl4pPr marL="1305763" indent="-186538" algn="l" defTabSz="746150" rtl="0" eaLnBrk="1" latinLnBrk="0" hangingPunct="1">
              <a:lnSpc>
                <a:spcPct val="90000"/>
              </a:lnSpc>
              <a:spcBef>
                <a:spcPts val="408"/>
              </a:spcBef>
              <a:buFont typeface="Arial" panose="020B0604020202020204" pitchFamily="34" charset="0"/>
              <a:buChar char="•"/>
              <a:defRPr sz="1800" kern="1200">
                <a:solidFill>
                  <a:srgbClr val="60504D"/>
                </a:solidFill>
                <a:latin typeface="Arial"/>
                <a:ea typeface="+mn-ea"/>
                <a:cs typeface="Arial"/>
              </a:defRPr>
            </a:lvl4pPr>
            <a:lvl5pPr marL="1678838" indent="-186538" algn="l" defTabSz="746150" rtl="0" eaLnBrk="1" latinLnBrk="0" hangingPunct="1">
              <a:lnSpc>
                <a:spcPct val="90000"/>
              </a:lnSpc>
              <a:spcBef>
                <a:spcPts val="408"/>
              </a:spcBef>
              <a:buFont typeface="Arial" panose="020B0604020202020204" pitchFamily="34" charset="0"/>
              <a:buChar char="•"/>
              <a:defRPr sz="1800" kern="1200">
                <a:solidFill>
                  <a:srgbClr val="60504D"/>
                </a:solidFill>
                <a:latin typeface="Arial"/>
                <a:ea typeface="+mn-ea"/>
                <a:cs typeface="Arial"/>
              </a:defRPr>
            </a:lvl5pPr>
            <a:lvl6pPr marL="2051914" indent="-186538" algn="l" defTabSz="746150" rtl="0" eaLnBrk="1" latinLnBrk="0" hangingPunct="1">
              <a:lnSpc>
                <a:spcPct val="90000"/>
              </a:lnSpc>
              <a:spcBef>
                <a:spcPts val="408"/>
              </a:spcBef>
              <a:buFont typeface="Arial" panose="020B0604020202020204" pitchFamily="34" charset="0"/>
              <a:buChar char="•"/>
              <a:defRPr sz="1500" kern="1200">
                <a:solidFill>
                  <a:schemeClr val="tx1"/>
                </a:solidFill>
                <a:latin typeface="+mn-lt"/>
                <a:ea typeface="+mn-ea"/>
                <a:cs typeface="+mn-cs"/>
              </a:defRPr>
            </a:lvl6pPr>
            <a:lvl7pPr marL="2424989" indent="-186538" algn="l" defTabSz="746150" rtl="0" eaLnBrk="1" latinLnBrk="0" hangingPunct="1">
              <a:lnSpc>
                <a:spcPct val="90000"/>
              </a:lnSpc>
              <a:spcBef>
                <a:spcPts val="408"/>
              </a:spcBef>
              <a:buFont typeface="Arial" panose="020B0604020202020204" pitchFamily="34" charset="0"/>
              <a:buChar char="•"/>
              <a:defRPr sz="1500" kern="1200">
                <a:solidFill>
                  <a:schemeClr val="tx1"/>
                </a:solidFill>
                <a:latin typeface="+mn-lt"/>
                <a:ea typeface="+mn-ea"/>
                <a:cs typeface="+mn-cs"/>
              </a:defRPr>
            </a:lvl7pPr>
            <a:lvl8pPr marL="2798064" indent="-186538" algn="l" defTabSz="746150" rtl="0" eaLnBrk="1" latinLnBrk="0" hangingPunct="1">
              <a:lnSpc>
                <a:spcPct val="90000"/>
              </a:lnSpc>
              <a:spcBef>
                <a:spcPts val="408"/>
              </a:spcBef>
              <a:buFont typeface="Arial" panose="020B0604020202020204" pitchFamily="34" charset="0"/>
              <a:buChar char="•"/>
              <a:defRPr sz="1500" kern="1200">
                <a:solidFill>
                  <a:schemeClr val="tx1"/>
                </a:solidFill>
                <a:latin typeface="+mn-lt"/>
                <a:ea typeface="+mn-ea"/>
                <a:cs typeface="+mn-cs"/>
              </a:defRPr>
            </a:lvl8pPr>
            <a:lvl9pPr marL="3171139" indent="-186538" algn="l" defTabSz="746150" rtl="0" eaLnBrk="1" latinLnBrk="0" hangingPunct="1">
              <a:lnSpc>
                <a:spcPct val="90000"/>
              </a:lnSpc>
              <a:spcBef>
                <a:spcPts val="408"/>
              </a:spcBef>
              <a:buFont typeface="Arial" panose="020B0604020202020204" pitchFamily="34" charset="0"/>
              <a:buChar char="•"/>
              <a:defRPr sz="1500" kern="1200">
                <a:solidFill>
                  <a:schemeClr val="tx1"/>
                </a:solidFill>
                <a:latin typeface="+mn-lt"/>
                <a:ea typeface="+mn-ea"/>
                <a:cs typeface="+mn-cs"/>
              </a:defRPr>
            </a:lvl9pPr>
          </a:lstStyle>
          <a:p>
            <a:r>
              <a:rPr lang="en-US" dirty="0">
                <a:solidFill>
                  <a:schemeClr val="accent3">
                    <a:lumMod val="50000"/>
                  </a:schemeClr>
                </a:solidFill>
              </a:rPr>
              <a:t>Upon arriving at a rail accident, an emergency responder should first attempt to locate the train's conductor and get the train consist, a document that describes the make-up of the train. If the conductor and/or train consist is unavailable, the emergency responder can use the </a:t>
            </a:r>
            <a:r>
              <a:rPr lang="en-US" dirty="0" err="1">
                <a:solidFill>
                  <a:schemeClr val="accent3">
                    <a:lumMod val="50000"/>
                  </a:schemeClr>
                </a:solidFill>
              </a:rPr>
              <a:t>AskRail</a:t>
            </a:r>
            <a:r>
              <a:rPr lang="en-US" dirty="0">
                <a:solidFill>
                  <a:schemeClr val="accent3">
                    <a:lumMod val="50000"/>
                  </a:schemeClr>
                </a:solidFill>
              </a:rPr>
              <a:t> application to query the Equipment ID for a specific railcar to determine its contents. </a:t>
            </a:r>
          </a:p>
          <a:p>
            <a:endParaRPr lang="en-US" dirty="0">
              <a:solidFill>
                <a:schemeClr val="accent3">
                  <a:lumMod val="50000"/>
                </a:schemeClr>
              </a:solidFill>
            </a:endParaRPr>
          </a:p>
          <a:p>
            <a:r>
              <a:rPr lang="en-US" dirty="0">
                <a:solidFill>
                  <a:schemeClr val="accent3">
                    <a:lumMod val="50000"/>
                  </a:schemeClr>
                </a:solidFill>
              </a:rPr>
              <a:t>The application serves emergency responders </a:t>
            </a:r>
            <a:r>
              <a:rPr lang="en-US" u="sng" dirty="0">
                <a:solidFill>
                  <a:schemeClr val="accent3">
                    <a:lumMod val="50000"/>
                  </a:schemeClr>
                </a:solidFill>
              </a:rPr>
              <a:t>who arrive first at the scene</a:t>
            </a:r>
            <a:r>
              <a:rPr lang="en-US" dirty="0">
                <a:solidFill>
                  <a:schemeClr val="accent3">
                    <a:lumMod val="50000"/>
                  </a:schemeClr>
                </a:solidFill>
              </a:rPr>
              <a:t> of a rail emergency and need critical information about the contents of a railcar.</a:t>
            </a:r>
          </a:p>
          <a:p>
            <a:endParaRPr lang="en-US" dirty="0">
              <a:solidFill>
                <a:schemeClr val="accent3">
                  <a:lumMod val="50000"/>
                </a:schemeClr>
              </a:solidFill>
            </a:endParaRPr>
          </a:p>
          <a:p>
            <a:r>
              <a:rPr lang="en-US" dirty="0">
                <a:solidFill>
                  <a:schemeClr val="accent3">
                    <a:lumMod val="50000"/>
                  </a:schemeClr>
                </a:solidFill>
              </a:rPr>
              <a:t>It is recommended that emergency responders use AskRail </a:t>
            </a:r>
            <a:r>
              <a:rPr lang="en-US" i="1" u="sng" dirty="0">
                <a:solidFill>
                  <a:schemeClr val="accent3">
                    <a:lumMod val="50000"/>
                  </a:schemeClr>
                </a:solidFill>
              </a:rPr>
              <a:t>temporarily</a:t>
            </a:r>
            <a:r>
              <a:rPr lang="en-US" dirty="0">
                <a:solidFill>
                  <a:schemeClr val="accent3">
                    <a:lumMod val="50000"/>
                  </a:schemeClr>
                </a:solidFill>
              </a:rPr>
              <a:t> for safety isolation, evacuation, and/or assessment from a distance while securing the proper shipping paper. The train consist or waybill should be secured before offensively approaching the railcar. </a:t>
            </a:r>
            <a:r>
              <a:rPr lang="en-US" b="1" dirty="0">
                <a:solidFill>
                  <a:schemeClr val="accent3">
                    <a:lumMod val="50000"/>
                  </a:schemeClr>
                </a:solidFill>
              </a:rPr>
              <a:t>The AskRail application should only be utilized by industry-qualified hazmat emergency responders. </a:t>
            </a:r>
          </a:p>
          <a:p>
            <a:pPr>
              <a:buFont typeface="Wingdings" panose="05000000000000000000" pitchFamily="2" charset="2"/>
              <a:buChar char="Ø"/>
            </a:pPr>
            <a:endParaRPr lang="en-US" sz="2182" dirty="0"/>
          </a:p>
          <a:p>
            <a:pPr>
              <a:buFont typeface="Wingdings" panose="05000000000000000000" pitchFamily="2" charset="2"/>
              <a:buChar char="Ø"/>
            </a:pPr>
            <a:endParaRPr lang="en-US" sz="2182" dirty="0"/>
          </a:p>
          <a:p>
            <a:endParaRPr lang="en-US" sz="2182" dirty="0"/>
          </a:p>
        </p:txBody>
      </p:sp>
    </p:spTree>
    <p:extLst>
      <p:ext uri="{BB962C8B-B14F-4D97-AF65-F5344CB8AC3E}">
        <p14:creationId xmlns:p14="http://schemas.microsoft.com/office/powerpoint/2010/main" val="119871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0376" y="536480"/>
            <a:ext cx="9286368" cy="769816"/>
          </a:xfrm>
        </p:spPr>
        <p:txBody>
          <a:bodyPr>
            <a:normAutofit/>
          </a:bodyPr>
          <a:lstStyle/>
          <a:p>
            <a:r>
              <a:rPr lang="en-US" sz="4000" dirty="0">
                <a:solidFill>
                  <a:srgbClr val="C00000"/>
                </a:solidFill>
                <a:latin typeface="Arial" panose="020B0604020202020204" pitchFamily="34" charset="0"/>
                <a:cs typeface="Arial" panose="020B0604020202020204" pitchFamily="34" charset="0"/>
              </a:rPr>
              <a:t>HOW IT WORKS</a:t>
            </a:r>
          </a:p>
        </p:txBody>
      </p:sp>
      <p:sp>
        <p:nvSpPr>
          <p:cNvPr id="5" name="Content Placeholder 2"/>
          <p:cNvSpPr txBox="1">
            <a:spLocks/>
          </p:cNvSpPr>
          <p:nvPr/>
        </p:nvSpPr>
        <p:spPr>
          <a:xfrm>
            <a:off x="460376" y="1449438"/>
            <a:ext cx="6744130" cy="5240678"/>
          </a:xfrm>
          <a:prstGeom prst="rect">
            <a:avLst/>
          </a:prstGeom>
        </p:spPr>
        <p:txBody>
          <a:bodyPr/>
          <a:lstStyle>
            <a:lvl1pPr marL="230581" indent="-230581" algn="l" defTabSz="746150" rtl="0" eaLnBrk="1" latinLnBrk="0" hangingPunct="1">
              <a:lnSpc>
                <a:spcPct val="90000"/>
              </a:lnSpc>
              <a:spcBef>
                <a:spcPts val="816"/>
              </a:spcBef>
              <a:buSzPct val="110000"/>
              <a:buFont typeface="Arial" panose="020B0604020202020204" pitchFamily="34" charset="0"/>
              <a:buChar char="•"/>
              <a:defRPr sz="1800" kern="1200">
                <a:solidFill>
                  <a:srgbClr val="60504D"/>
                </a:solidFill>
                <a:latin typeface="Arial"/>
                <a:ea typeface="+mn-ea"/>
                <a:cs typeface="Arial"/>
              </a:defRPr>
            </a:lvl1pPr>
            <a:lvl2pPr marL="559613" indent="-186538" algn="l" defTabSz="746150" rtl="0" eaLnBrk="1" latinLnBrk="0" hangingPunct="1">
              <a:lnSpc>
                <a:spcPct val="90000"/>
              </a:lnSpc>
              <a:spcBef>
                <a:spcPts val="408"/>
              </a:spcBef>
              <a:buFont typeface="Wingdings" panose="05000000000000000000" pitchFamily="2" charset="2"/>
              <a:buChar char="§"/>
              <a:defRPr sz="1800" kern="1200">
                <a:solidFill>
                  <a:srgbClr val="60504D"/>
                </a:solidFill>
                <a:latin typeface="Arial"/>
                <a:ea typeface="+mn-ea"/>
                <a:cs typeface="Arial"/>
              </a:defRPr>
            </a:lvl2pPr>
            <a:lvl3pPr marL="932688" indent="-186538" algn="l" defTabSz="746150" rtl="0" eaLnBrk="1" latinLnBrk="0" hangingPunct="1">
              <a:lnSpc>
                <a:spcPct val="90000"/>
              </a:lnSpc>
              <a:spcBef>
                <a:spcPts val="408"/>
              </a:spcBef>
              <a:buFont typeface="Arial" panose="020B0604020202020204" pitchFamily="34" charset="0"/>
              <a:buChar char="‒"/>
              <a:defRPr sz="1800" kern="1200">
                <a:solidFill>
                  <a:srgbClr val="60504D"/>
                </a:solidFill>
                <a:latin typeface="Arial"/>
                <a:ea typeface="+mn-ea"/>
                <a:cs typeface="Arial"/>
              </a:defRPr>
            </a:lvl3pPr>
            <a:lvl4pPr marL="1305763" indent="-186538" algn="l" defTabSz="746150" rtl="0" eaLnBrk="1" latinLnBrk="0" hangingPunct="1">
              <a:lnSpc>
                <a:spcPct val="90000"/>
              </a:lnSpc>
              <a:spcBef>
                <a:spcPts val="408"/>
              </a:spcBef>
              <a:buFont typeface="Arial" panose="020B0604020202020204" pitchFamily="34" charset="0"/>
              <a:buChar char="•"/>
              <a:defRPr sz="1800" kern="1200">
                <a:solidFill>
                  <a:srgbClr val="60504D"/>
                </a:solidFill>
                <a:latin typeface="Arial"/>
                <a:ea typeface="+mn-ea"/>
                <a:cs typeface="Arial"/>
              </a:defRPr>
            </a:lvl4pPr>
            <a:lvl5pPr marL="1678838" indent="-186538" algn="l" defTabSz="746150" rtl="0" eaLnBrk="1" latinLnBrk="0" hangingPunct="1">
              <a:lnSpc>
                <a:spcPct val="90000"/>
              </a:lnSpc>
              <a:spcBef>
                <a:spcPts val="408"/>
              </a:spcBef>
              <a:buFont typeface="Arial" panose="020B0604020202020204" pitchFamily="34" charset="0"/>
              <a:buChar char="•"/>
              <a:defRPr sz="1800" kern="1200">
                <a:solidFill>
                  <a:srgbClr val="60504D"/>
                </a:solidFill>
                <a:latin typeface="Arial"/>
                <a:ea typeface="+mn-ea"/>
                <a:cs typeface="Arial"/>
              </a:defRPr>
            </a:lvl5pPr>
            <a:lvl6pPr marL="2051914" indent="-186538" algn="l" defTabSz="746150" rtl="0" eaLnBrk="1" latinLnBrk="0" hangingPunct="1">
              <a:lnSpc>
                <a:spcPct val="90000"/>
              </a:lnSpc>
              <a:spcBef>
                <a:spcPts val="408"/>
              </a:spcBef>
              <a:buFont typeface="Arial" panose="020B0604020202020204" pitchFamily="34" charset="0"/>
              <a:buChar char="•"/>
              <a:defRPr sz="1500" kern="1200">
                <a:solidFill>
                  <a:schemeClr val="tx1"/>
                </a:solidFill>
                <a:latin typeface="+mn-lt"/>
                <a:ea typeface="+mn-ea"/>
                <a:cs typeface="+mn-cs"/>
              </a:defRPr>
            </a:lvl6pPr>
            <a:lvl7pPr marL="2424989" indent="-186538" algn="l" defTabSz="746150" rtl="0" eaLnBrk="1" latinLnBrk="0" hangingPunct="1">
              <a:lnSpc>
                <a:spcPct val="90000"/>
              </a:lnSpc>
              <a:spcBef>
                <a:spcPts val="408"/>
              </a:spcBef>
              <a:buFont typeface="Arial" panose="020B0604020202020204" pitchFamily="34" charset="0"/>
              <a:buChar char="•"/>
              <a:defRPr sz="1500" kern="1200">
                <a:solidFill>
                  <a:schemeClr val="tx1"/>
                </a:solidFill>
                <a:latin typeface="+mn-lt"/>
                <a:ea typeface="+mn-ea"/>
                <a:cs typeface="+mn-cs"/>
              </a:defRPr>
            </a:lvl7pPr>
            <a:lvl8pPr marL="2798064" indent="-186538" algn="l" defTabSz="746150" rtl="0" eaLnBrk="1" latinLnBrk="0" hangingPunct="1">
              <a:lnSpc>
                <a:spcPct val="90000"/>
              </a:lnSpc>
              <a:spcBef>
                <a:spcPts val="408"/>
              </a:spcBef>
              <a:buFont typeface="Arial" panose="020B0604020202020204" pitchFamily="34" charset="0"/>
              <a:buChar char="•"/>
              <a:defRPr sz="1500" kern="1200">
                <a:solidFill>
                  <a:schemeClr val="tx1"/>
                </a:solidFill>
                <a:latin typeface="+mn-lt"/>
                <a:ea typeface="+mn-ea"/>
                <a:cs typeface="+mn-cs"/>
              </a:defRPr>
            </a:lvl8pPr>
            <a:lvl9pPr marL="3171139" indent="-186538" algn="l" defTabSz="746150" rtl="0" eaLnBrk="1" latinLnBrk="0" hangingPunct="1">
              <a:lnSpc>
                <a:spcPct val="90000"/>
              </a:lnSpc>
              <a:spcBef>
                <a:spcPts val="408"/>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dirty="0">
                <a:solidFill>
                  <a:schemeClr val="accent3">
                    <a:lumMod val="50000"/>
                  </a:schemeClr>
                </a:solidFill>
              </a:rPr>
              <a:t>Enter Rail Car Initials and Numbers in </a:t>
            </a:r>
          </a:p>
          <a:p>
            <a:pPr marL="0" indent="0">
              <a:buNone/>
            </a:pPr>
            <a:r>
              <a:rPr lang="en-US" dirty="0">
                <a:solidFill>
                  <a:schemeClr val="accent3">
                    <a:lumMod val="50000"/>
                  </a:schemeClr>
                </a:solidFill>
              </a:rPr>
              <a:t>the Car Query field.</a:t>
            </a:r>
          </a:p>
          <a:p>
            <a:pPr marL="0" indent="0">
              <a:buNone/>
            </a:pPr>
            <a:br>
              <a:rPr lang="en-US" dirty="0">
                <a:solidFill>
                  <a:schemeClr val="accent3">
                    <a:lumMod val="50000"/>
                  </a:schemeClr>
                </a:solidFill>
              </a:rPr>
            </a:br>
            <a:endParaRPr lang="en-US" dirty="0">
              <a:solidFill>
                <a:schemeClr val="accent3">
                  <a:lumMod val="50000"/>
                </a:schemeClr>
              </a:solidFill>
            </a:endParaRPr>
          </a:p>
          <a:p>
            <a:pPr marL="0" indent="0">
              <a:buNone/>
            </a:pPr>
            <a:r>
              <a:rPr lang="en-US" dirty="0">
                <a:solidFill>
                  <a:schemeClr val="accent3">
                    <a:lumMod val="50000"/>
                  </a:schemeClr>
                </a:solidFill>
              </a:rPr>
              <a:t>Use RAIX1102 as pictured as a test car.</a:t>
            </a:r>
          </a:p>
          <a:p>
            <a:pPr marL="0" indent="0">
              <a:lnSpc>
                <a:spcPct val="100000"/>
              </a:lnSpc>
              <a:buNone/>
            </a:pPr>
            <a:endParaRPr lang="en-US" dirty="0">
              <a:solidFill>
                <a:schemeClr val="accent3">
                  <a:lumMod val="50000"/>
                </a:schemeClr>
              </a:solidFill>
            </a:endParaRPr>
          </a:p>
          <a:p>
            <a:pPr marL="0" indent="0">
              <a:lnSpc>
                <a:spcPct val="100000"/>
              </a:lnSpc>
              <a:buNone/>
            </a:pPr>
            <a:endParaRPr lang="en-US" dirty="0">
              <a:solidFill>
                <a:schemeClr val="accent3">
                  <a:lumMod val="50000"/>
                </a:schemeClr>
              </a:solidFill>
            </a:endParaRPr>
          </a:p>
          <a:p>
            <a:pPr marL="0" indent="0">
              <a:lnSpc>
                <a:spcPct val="100000"/>
              </a:lnSpc>
              <a:buNone/>
            </a:pPr>
            <a:r>
              <a:rPr lang="en-US" dirty="0">
                <a:solidFill>
                  <a:schemeClr val="accent3">
                    <a:lumMod val="50000"/>
                  </a:schemeClr>
                </a:solidFill>
              </a:rPr>
              <a:t>To check the contents of a container, enter the Container Number in the search field (do not enter the conveying railcar Equipment ID). </a:t>
            </a:r>
          </a:p>
          <a:p>
            <a:pPr marL="0" indent="0">
              <a:lnSpc>
                <a:spcPct val="100000"/>
              </a:lnSpc>
              <a:buNone/>
            </a:pPr>
            <a:r>
              <a:rPr lang="en-US" dirty="0">
                <a:solidFill>
                  <a:schemeClr val="accent3">
                    <a:lumMod val="50000"/>
                  </a:schemeClr>
                </a:solidFill>
              </a:rPr>
              <a:t>*</a:t>
            </a:r>
            <a:r>
              <a:rPr lang="en-US" i="1" dirty="0">
                <a:solidFill>
                  <a:schemeClr val="accent3">
                    <a:lumMod val="50000"/>
                  </a:schemeClr>
                </a:solidFill>
              </a:rPr>
              <a:t>The letters in a Container Number always end in “U” or “Z”.</a:t>
            </a:r>
            <a:br>
              <a:rPr lang="en-US" i="1" dirty="0">
                <a:solidFill>
                  <a:schemeClr val="accent3">
                    <a:lumMod val="50000"/>
                  </a:schemeClr>
                </a:solidFill>
              </a:rPr>
            </a:br>
            <a:endParaRPr lang="en-US" i="1" dirty="0">
              <a:solidFill>
                <a:schemeClr val="accent3">
                  <a:lumMod val="50000"/>
                </a:schemeClr>
              </a:solidFill>
            </a:endParaRPr>
          </a:p>
          <a:p>
            <a:pPr marL="0" indent="0">
              <a:lnSpc>
                <a:spcPct val="100000"/>
              </a:lnSpc>
              <a:buNone/>
            </a:pPr>
            <a:r>
              <a:rPr lang="en-US" dirty="0">
                <a:solidFill>
                  <a:schemeClr val="accent3">
                    <a:lumMod val="50000"/>
                  </a:schemeClr>
                </a:solidFill>
              </a:rPr>
              <a:t>AskRail has two security levels:</a:t>
            </a:r>
          </a:p>
          <a:p>
            <a:pPr lvl="2">
              <a:buFont typeface="Wingdings" panose="05000000000000000000" pitchFamily="2" charset="2"/>
              <a:buChar char="§"/>
            </a:pPr>
            <a:r>
              <a:rPr lang="en-US" dirty="0">
                <a:solidFill>
                  <a:schemeClr val="accent3">
                    <a:lumMod val="50000"/>
                  </a:schemeClr>
                </a:solidFill>
              </a:rPr>
              <a:t> Single Car Lookup</a:t>
            </a:r>
          </a:p>
          <a:p>
            <a:pPr lvl="2">
              <a:buFont typeface="Wingdings" panose="05000000000000000000" pitchFamily="2" charset="2"/>
              <a:buChar char="§"/>
            </a:pPr>
            <a:r>
              <a:rPr lang="en-US" dirty="0">
                <a:solidFill>
                  <a:schemeClr val="accent3">
                    <a:lumMod val="50000"/>
                  </a:schemeClr>
                </a:solidFill>
              </a:rPr>
              <a:t> Train Consist Lookup </a:t>
            </a:r>
          </a:p>
          <a:p>
            <a:pPr marL="0" indent="0">
              <a:lnSpc>
                <a:spcPct val="100000"/>
              </a:lnSpc>
              <a:buNone/>
            </a:pPr>
            <a:endParaRPr lang="en" i="1" dirty="0">
              <a:solidFill>
                <a:schemeClr val="accent3">
                  <a:lumMod val="50000"/>
                </a:schemeClr>
              </a:solidFill>
            </a:endParaRPr>
          </a:p>
          <a:p>
            <a:pPr marL="0" indent="0">
              <a:buNone/>
            </a:pPr>
            <a:endParaRPr lang="en" dirty="0">
              <a:solidFill>
                <a:schemeClr val="accent3">
                  <a:lumMod val="50000"/>
                </a:schemeClr>
              </a:solidFill>
            </a:endParaRPr>
          </a:p>
          <a:p>
            <a:pPr marL="0" indent="0">
              <a:buNone/>
            </a:pPr>
            <a:endParaRPr lang="en-US" dirty="0">
              <a:solidFill>
                <a:schemeClr val="accent3">
                  <a:lumMod val="50000"/>
                </a:schemeClr>
              </a:solidFill>
            </a:endParaRPr>
          </a:p>
        </p:txBody>
      </p:sp>
      <p:pic>
        <p:nvPicPr>
          <p:cNvPr id="6" name="Picture 5" descr="Graphical user interface&#10;&#10;Description automatically generated">
            <a:extLst>
              <a:ext uri="{FF2B5EF4-FFF2-40B4-BE49-F238E27FC236}">
                <a16:creationId xmlns:a16="http://schemas.microsoft.com/office/drawing/2014/main" id="{1F9F3CD7-F178-4919-92B7-4FCD329011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6434" y="1449438"/>
            <a:ext cx="6532608" cy="2187624"/>
          </a:xfrm>
          <a:prstGeom prst="rect">
            <a:avLst/>
          </a:prstGeom>
        </p:spPr>
      </p:pic>
      <p:cxnSp>
        <p:nvCxnSpPr>
          <p:cNvPr id="7" name="Straight Arrow Connector 6"/>
          <p:cNvCxnSpPr/>
          <p:nvPr/>
        </p:nvCxnSpPr>
        <p:spPr>
          <a:xfrm flipV="1">
            <a:off x="2865120" y="2002971"/>
            <a:ext cx="4032069" cy="52252"/>
          </a:xfrm>
          <a:prstGeom prst="straightConnector1">
            <a:avLst/>
          </a:prstGeom>
          <a:ln w="190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p:cNvCxnSpPr>
            <a:cxnSpLocks/>
          </p:cNvCxnSpPr>
          <p:nvPr/>
        </p:nvCxnSpPr>
        <p:spPr>
          <a:xfrm flipV="1">
            <a:off x="4676503" y="2717074"/>
            <a:ext cx="3152503" cy="165463"/>
          </a:xfrm>
          <a:prstGeom prst="straightConnector1">
            <a:avLst/>
          </a:prstGeom>
          <a:ln w="190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475256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60376" y="1667493"/>
            <a:ext cx="5877578" cy="4532484"/>
          </a:xfrm>
          <a:prstGeom prst="rect">
            <a:avLst/>
          </a:prstGeom>
        </p:spPr>
        <p:txBody>
          <a:bodyPr/>
          <a:lstStyle>
            <a:lvl1pPr marL="230581" indent="-230581" algn="l" defTabSz="746150" rtl="0" eaLnBrk="1" latinLnBrk="0" hangingPunct="1">
              <a:lnSpc>
                <a:spcPct val="90000"/>
              </a:lnSpc>
              <a:spcBef>
                <a:spcPts val="816"/>
              </a:spcBef>
              <a:buSzPct val="110000"/>
              <a:buFont typeface="Arial" panose="020B0604020202020204" pitchFamily="34" charset="0"/>
              <a:buChar char="•"/>
              <a:defRPr sz="1800" kern="1200">
                <a:solidFill>
                  <a:srgbClr val="60504D"/>
                </a:solidFill>
                <a:latin typeface="Arial"/>
                <a:ea typeface="+mn-ea"/>
                <a:cs typeface="Arial"/>
              </a:defRPr>
            </a:lvl1pPr>
            <a:lvl2pPr marL="559613" indent="-186538" algn="l" defTabSz="746150" rtl="0" eaLnBrk="1" latinLnBrk="0" hangingPunct="1">
              <a:lnSpc>
                <a:spcPct val="90000"/>
              </a:lnSpc>
              <a:spcBef>
                <a:spcPts val="408"/>
              </a:spcBef>
              <a:buFont typeface="Wingdings" panose="05000000000000000000" pitchFamily="2" charset="2"/>
              <a:buChar char="§"/>
              <a:defRPr sz="1800" kern="1200">
                <a:solidFill>
                  <a:srgbClr val="60504D"/>
                </a:solidFill>
                <a:latin typeface="Arial"/>
                <a:ea typeface="+mn-ea"/>
                <a:cs typeface="Arial"/>
              </a:defRPr>
            </a:lvl2pPr>
            <a:lvl3pPr marL="932688" indent="-186538" algn="l" defTabSz="746150" rtl="0" eaLnBrk="1" latinLnBrk="0" hangingPunct="1">
              <a:lnSpc>
                <a:spcPct val="90000"/>
              </a:lnSpc>
              <a:spcBef>
                <a:spcPts val="408"/>
              </a:spcBef>
              <a:buFont typeface="Arial" panose="020B0604020202020204" pitchFamily="34" charset="0"/>
              <a:buChar char="‒"/>
              <a:defRPr sz="1800" kern="1200">
                <a:solidFill>
                  <a:srgbClr val="60504D"/>
                </a:solidFill>
                <a:latin typeface="Arial"/>
                <a:ea typeface="+mn-ea"/>
                <a:cs typeface="Arial"/>
              </a:defRPr>
            </a:lvl3pPr>
            <a:lvl4pPr marL="1305763" indent="-186538" algn="l" defTabSz="746150" rtl="0" eaLnBrk="1" latinLnBrk="0" hangingPunct="1">
              <a:lnSpc>
                <a:spcPct val="90000"/>
              </a:lnSpc>
              <a:spcBef>
                <a:spcPts val="408"/>
              </a:spcBef>
              <a:buFont typeface="Arial" panose="020B0604020202020204" pitchFamily="34" charset="0"/>
              <a:buChar char="•"/>
              <a:defRPr sz="1800" kern="1200">
                <a:solidFill>
                  <a:srgbClr val="60504D"/>
                </a:solidFill>
                <a:latin typeface="Arial"/>
                <a:ea typeface="+mn-ea"/>
                <a:cs typeface="Arial"/>
              </a:defRPr>
            </a:lvl4pPr>
            <a:lvl5pPr marL="1678838" indent="-186538" algn="l" defTabSz="746150" rtl="0" eaLnBrk="1" latinLnBrk="0" hangingPunct="1">
              <a:lnSpc>
                <a:spcPct val="90000"/>
              </a:lnSpc>
              <a:spcBef>
                <a:spcPts val="408"/>
              </a:spcBef>
              <a:buFont typeface="Arial" panose="020B0604020202020204" pitchFamily="34" charset="0"/>
              <a:buChar char="•"/>
              <a:defRPr sz="1800" kern="1200">
                <a:solidFill>
                  <a:srgbClr val="60504D"/>
                </a:solidFill>
                <a:latin typeface="Arial"/>
                <a:ea typeface="+mn-ea"/>
                <a:cs typeface="Arial"/>
              </a:defRPr>
            </a:lvl5pPr>
            <a:lvl6pPr marL="2051914" indent="-186538" algn="l" defTabSz="746150" rtl="0" eaLnBrk="1" latinLnBrk="0" hangingPunct="1">
              <a:lnSpc>
                <a:spcPct val="90000"/>
              </a:lnSpc>
              <a:spcBef>
                <a:spcPts val="408"/>
              </a:spcBef>
              <a:buFont typeface="Arial" panose="020B0604020202020204" pitchFamily="34" charset="0"/>
              <a:buChar char="•"/>
              <a:defRPr sz="1500" kern="1200">
                <a:solidFill>
                  <a:schemeClr val="tx1"/>
                </a:solidFill>
                <a:latin typeface="+mn-lt"/>
                <a:ea typeface="+mn-ea"/>
                <a:cs typeface="+mn-cs"/>
              </a:defRPr>
            </a:lvl6pPr>
            <a:lvl7pPr marL="2424989" indent="-186538" algn="l" defTabSz="746150" rtl="0" eaLnBrk="1" latinLnBrk="0" hangingPunct="1">
              <a:lnSpc>
                <a:spcPct val="90000"/>
              </a:lnSpc>
              <a:spcBef>
                <a:spcPts val="408"/>
              </a:spcBef>
              <a:buFont typeface="Arial" panose="020B0604020202020204" pitchFamily="34" charset="0"/>
              <a:buChar char="•"/>
              <a:defRPr sz="1500" kern="1200">
                <a:solidFill>
                  <a:schemeClr val="tx1"/>
                </a:solidFill>
                <a:latin typeface="+mn-lt"/>
                <a:ea typeface="+mn-ea"/>
                <a:cs typeface="+mn-cs"/>
              </a:defRPr>
            </a:lvl7pPr>
            <a:lvl8pPr marL="2798064" indent="-186538" algn="l" defTabSz="746150" rtl="0" eaLnBrk="1" latinLnBrk="0" hangingPunct="1">
              <a:lnSpc>
                <a:spcPct val="90000"/>
              </a:lnSpc>
              <a:spcBef>
                <a:spcPts val="408"/>
              </a:spcBef>
              <a:buFont typeface="Arial" panose="020B0604020202020204" pitchFamily="34" charset="0"/>
              <a:buChar char="•"/>
              <a:defRPr sz="1500" kern="1200">
                <a:solidFill>
                  <a:schemeClr val="tx1"/>
                </a:solidFill>
                <a:latin typeface="+mn-lt"/>
                <a:ea typeface="+mn-ea"/>
                <a:cs typeface="+mn-cs"/>
              </a:defRPr>
            </a:lvl8pPr>
            <a:lvl9pPr marL="3171139" indent="-186538" algn="l" defTabSz="746150" rtl="0" eaLnBrk="1" latinLnBrk="0" hangingPunct="1">
              <a:lnSpc>
                <a:spcPct val="90000"/>
              </a:lnSpc>
              <a:spcBef>
                <a:spcPts val="408"/>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dirty="0">
                <a:solidFill>
                  <a:schemeClr val="accent3">
                    <a:lumMod val="50000"/>
                  </a:schemeClr>
                </a:solidFill>
              </a:rPr>
              <a:t>The query returns the following information: </a:t>
            </a:r>
          </a:p>
          <a:p>
            <a:pPr>
              <a:buFont typeface="Wingdings" panose="05000000000000000000" pitchFamily="2" charset="2"/>
              <a:buChar char="Ø"/>
            </a:pPr>
            <a:endParaRPr lang="en-US" dirty="0">
              <a:solidFill>
                <a:schemeClr val="accent3">
                  <a:lumMod val="50000"/>
                </a:schemeClr>
              </a:solidFill>
            </a:endParaRPr>
          </a:p>
          <a:p>
            <a:pPr marL="608441" lvl="2" indent="-342900">
              <a:buFont typeface="Arial" panose="020B0604020202020204" pitchFamily="34" charset="0"/>
              <a:buChar char="•"/>
            </a:pPr>
            <a:r>
              <a:rPr lang="en-US" dirty="0">
                <a:solidFill>
                  <a:schemeClr val="accent3">
                    <a:lumMod val="50000"/>
                  </a:schemeClr>
                </a:solidFill>
              </a:rPr>
              <a:t>Loaded or empty status </a:t>
            </a:r>
          </a:p>
          <a:p>
            <a:pPr marL="608441" lvl="2" indent="-342900">
              <a:buFont typeface="Arial" panose="020B0604020202020204" pitchFamily="34" charset="0"/>
              <a:buChar char="•"/>
            </a:pPr>
            <a:r>
              <a:rPr lang="en-US" dirty="0">
                <a:solidFill>
                  <a:schemeClr val="accent3">
                    <a:lumMod val="50000"/>
                  </a:schemeClr>
                </a:solidFill>
              </a:rPr>
              <a:t>If the car is Hazardous–a RED Hazardous Banner appears </a:t>
            </a:r>
          </a:p>
          <a:p>
            <a:pPr marL="608441" lvl="2" indent="-342900">
              <a:buFont typeface="Arial" panose="020B0604020202020204" pitchFamily="34" charset="0"/>
              <a:buChar char="•"/>
            </a:pPr>
            <a:r>
              <a:rPr lang="en-US" dirty="0">
                <a:solidFill>
                  <a:schemeClr val="accent3">
                    <a:lumMod val="50000"/>
                  </a:schemeClr>
                </a:solidFill>
              </a:rPr>
              <a:t>Green appears for non-hazardous </a:t>
            </a:r>
          </a:p>
          <a:p>
            <a:pPr marL="608441" lvl="2" indent="-342900">
              <a:buFont typeface="Arial" panose="020B0604020202020204" pitchFamily="34" charset="0"/>
              <a:buChar char="•"/>
            </a:pPr>
            <a:r>
              <a:rPr lang="en-US" dirty="0">
                <a:solidFill>
                  <a:schemeClr val="accent3">
                    <a:lumMod val="50000"/>
                  </a:schemeClr>
                </a:solidFill>
              </a:rPr>
              <a:t>United Nations/North America (UN/NA) ID for any </a:t>
            </a:r>
          </a:p>
          <a:p>
            <a:pPr marL="265541" lvl="2" indent="0">
              <a:buNone/>
            </a:pPr>
            <a:r>
              <a:rPr lang="en-US" dirty="0">
                <a:solidFill>
                  <a:schemeClr val="accent3">
                    <a:lumMod val="50000"/>
                  </a:schemeClr>
                </a:solidFill>
              </a:rPr>
              <a:t>     located hazardous materials </a:t>
            </a:r>
          </a:p>
          <a:p>
            <a:pPr marL="608441" lvl="2" indent="-342900">
              <a:buFont typeface="Arial" panose="020B0604020202020204" pitchFamily="34" charset="0"/>
              <a:buChar char="•"/>
            </a:pPr>
            <a:r>
              <a:rPr lang="en-US" dirty="0">
                <a:solidFill>
                  <a:schemeClr val="accent3">
                    <a:lumMod val="50000"/>
                  </a:schemeClr>
                </a:solidFill>
              </a:rPr>
              <a:t>Proper shipping name (PSN) for the railcar’s contents </a:t>
            </a:r>
          </a:p>
          <a:p>
            <a:pPr marL="608441" lvl="2" indent="-342900">
              <a:buFont typeface="Arial" panose="020B0604020202020204" pitchFamily="34" charset="0"/>
              <a:buChar char="•"/>
            </a:pPr>
            <a:r>
              <a:rPr lang="en-US" dirty="0">
                <a:solidFill>
                  <a:schemeClr val="accent3">
                    <a:lumMod val="50000"/>
                  </a:schemeClr>
                </a:solidFill>
              </a:rPr>
              <a:t>Hazard class for the railcar's contents </a:t>
            </a:r>
          </a:p>
          <a:p>
            <a:pPr marL="608441" lvl="2" indent="-342900">
              <a:buFont typeface="Arial" panose="020B0604020202020204" pitchFamily="34" charset="0"/>
              <a:buChar char="•"/>
            </a:pPr>
            <a:r>
              <a:rPr lang="en-US" dirty="0">
                <a:solidFill>
                  <a:schemeClr val="accent3">
                    <a:lumMod val="50000"/>
                  </a:schemeClr>
                </a:solidFill>
              </a:rPr>
              <a:t>Railroad name </a:t>
            </a:r>
          </a:p>
          <a:p>
            <a:pPr marL="608441" lvl="2" indent="-342900">
              <a:buFont typeface="Arial" panose="020B0604020202020204" pitchFamily="34" charset="0"/>
              <a:buChar char="•"/>
            </a:pPr>
            <a:r>
              <a:rPr lang="en-US" dirty="0">
                <a:solidFill>
                  <a:schemeClr val="accent3">
                    <a:lumMod val="50000"/>
                  </a:schemeClr>
                </a:solidFill>
              </a:rPr>
              <a:t>Railroad’s emergency contact information </a:t>
            </a:r>
          </a:p>
          <a:p>
            <a:endParaRPr lang="en-US" dirty="0">
              <a:solidFill>
                <a:schemeClr val="accent3">
                  <a:lumMod val="50000"/>
                </a:schemeClr>
              </a:solidFill>
            </a:endParaRPr>
          </a:p>
          <a:p>
            <a:endParaRPr lang="en-US" dirty="0">
              <a:solidFill>
                <a:schemeClr val="accent3">
                  <a:lumMod val="50000"/>
                </a:schemeClr>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721" y="2882010"/>
            <a:ext cx="1330154" cy="22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006" y="3224799"/>
            <a:ext cx="1741714" cy="20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a:spLocks noGrp="1"/>
          </p:cNvSpPr>
          <p:nvPr>
            <p:ph type="title"/>
          </p:nvPr>
        </p:nvSpPr>
        <p:spPr>
          <a:xfrm>
            <a:off x="460376" y="446089"/>
            <a:ext cx="8758331" cy="793873"/>
          </a:xfrm>
        </p:spPr>
        <p:txBody>
          <a:bodyPr>
            <a:noAutofit/>
          </a:bodyPr>
          <a:lstStyle/>
          <a:p>
            <a:r>
              <a:rPr lang="en-US" sz="4000" dirty="0">
                <a:solidFill>
                  <a:srgbClr val="C00000"/>
                </a:solidFill>
                <a:latin typeface="Arial" panose="020B0604020202020204" pitchFamily="34" charset="0"/>
                <a:cs typeface="Arial" panose="020B0604020202020204" pitchFamily="34" charset="0"/>
              </a:rPr>
              <a:t>QUERY RESULTS (SINGLE CAR)</a:t>
            </a: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2245" y="1276995"/>
            <a:ext cx="2729592" cy="3913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7954" y="1276995"/>
            <a:ext cx="2737813" cy="391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8197453" y="5371236"/>
            <a:ext cx="2289583" cy="369332"/>
          </a:xfrm>
          <a:prstGeom prst="rect">
            <a:avLst/>
          </a:prstGeom>
          <a:noFill/>
        </p:spPr>
        <p:txBody>
          <a:bodyPr wrap="square" rtlCol="0">
            <a:spAutoFit/>
          </a:bodyPr>
          <a:lstStyle/>
          <a:p>
            <a:r>
              <a:rPr lang="en-US" dirty="0">
                <a:solidFill>
                  <a:schemeClr val="accent3">
                    <a:lumMod val="50000"/>
                  </a:schemeClr>
                </a:solidFill>
                <a:latin typeface="Arial" panose="020B0604020202020204" pitchFamily="34" charset="0"/>
                <a:cs typeface="Arial" panose="020B0604020202020204" pitchFamily="34" charset="0"/>
              </a:rPr>
              <a:t>Scroll up and down</a:t>
            </a:r>
          </a:p>
        </p:txBody>
      </p:sp>
      <p:cxnSp>
        <p:nvCxnSpPr>
          <p:cNvPr id="16" name="Straight Arrow Connector 15"/>
          <p:cNvCxnSpPr/>
          <p:nvPr/>
        </p:nvCxnSpPr>
        <p:spPr>
          <a:xfrm>
            <a:off x="9218707" y="2982522"/>
            <a:ext cx="0" cy="2388714"/>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218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305" y="559925"/>
            <a:ext cx="11231970" cy="707886"/>
          </a:xfrm>
          <a:prstGeom prst="rect">
            <a:avLst/>
          </a:prstGeom>
        </p:spPr>
        <p:txBody>
          <a:bodyPr wrap="square">
            <a:spAutoFit/>
          </a:bodyPr>
          <a:lstStyle/>
          <a:p>
            <a:r>
              <a:rPr lang="en-US" sz="4000" dirty="0">
                <a:solidFill>
                  <a:srgbClr val="C00000"/>
                </a:solidFill>
                <a:latin typeface="Arial" panose="020B0604020202020204" pitchFamily="34" charset="0"/>
                <a:cs typeface="Arial" panose="020B0604020202020204" pitchFamily="34" charset="0"/>
              </a:rPr>
              <a:t>QUERY RESULTS (SINGLE CAR)</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616" y="1650177"/>
            <a:ext cx="2663537" cy="3783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51"/>
          <a:stretch/>
        </p:blipFill>
        <p:spPr bwMode="auto">
          <a:xfrm>
            <a:off x="4866609" y="1793966"/>
            <a:ext cx="2109327" cy="3640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4117" y="1263192"/>
            <a:ext cx="1784479" cy="2496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043"/>
          <a:stretch/>
        </p:blipFill>
        <p:spPr bwMode="auto">
          <a:xfrm>
            <a:off x="8481166" y="3922245"/>
            <a:ext cx="1717430" cy="273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3257736" y="3760092"/>
            <a:ext cx="1552645" cy="332937"/>
          </a:xfrm>
          <a:prstGeom prst="straightConnector1">
            <a:avLst/>
          </a:prstGeom>
          <a:ln w="190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p:cNvCxnSpPr/>
          <p:nvPr/>
        </p:nvCxnSpPr>
        <p:spPr>
          <a:xfrm>
            <a:off x="3395418" y="2853577"/>
            <a:ext cx="1414963" cy="502633"/>
          </a:xfrm>
          <a:prstGeom prst="straightConnector1">
            <a:avLst/>
          </a:prstGeom>
          <a:ln w="190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Arrow Connector 8"/>
          <p:cNvCxnSpPr/>
          <p:nvPr/>
        </p:nvCxnSpPr>
        <p:spPr>
          <a:xfrm flipV="1">
            <a:off x="6768317" y="2505364"/>
            <a:ext cx="1618301" cy="850846"/>
          </a:xfrm>
          <a:prstGeom prst="straightConnector1">
            <a:avLst/>
          </a:prstGeom>
          <a:ln w="190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p:cNvCxnSpPr/>
          <p:nvPr/>
        </p:nvCxnSpPr>
        <p:spPr>
          <a:xfrm>
            <a:off x="6768317" y="3676293"/>
            <a:ext cx="2166677" cy="1470473"/>
          </a:xfrm>
          <a:prstGeom prst="straightConnector1">
            <a:avLst/>
          </a:prstGeom>
          <a:ln w="190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1813949D-A1AF-3A3F-44B5-6A188964CE30}"/>
              </a:ext>
            </a:extLst>
          </p:cNvPr>
          <p:cNvSpPr txBox="1"/>
          <p:nvPr/>
        </p:nvSpPr>
        <p:spPr>
          <a:xfrm>
            <a:off x="509305" y="5741279"/>
            <a:ext cx="7560827" cy="923330"/>
          </a:xfrm>
          <a:prstGeom prst="rect">
            <a:avLst/>
          </a:prstGeom>
          <a:noFill/>
          <a:ln w="28575">
            <a:solidFill>
              <a:srgbClr val="C00000"/>
            </a:solidFill>
          </a:ln>
        </p:spPr>
        <p:txBody>
          <a:bodyPr wrap="square">
            <a:spAutoFit/>
          </a:bodyPr>
          <a:lstStyle/>
          <a:p>
            <a:r>
              <a:rPr lang="en-US" dirty="0">
                <a:solidFill>
                  <a:schemeClr val="accent3">
                    <a:lumMod val="50000"/>
                  </a:schemeClr>
                </a:solidFill>
                <a:latin typeface="Arial" panose="020B0604020202020204" pitchFamily="34" charset="0"/>
                <a:cs typeface="Arial" panose="020B0604020202020204" pitchFamily="34" charset="0"/>
              </a:rPr>
              <a:t>When you click the UN # or the Placard on the device, the Emergency Response Guide (ERG) appears for that UN Number. You can also choose the Isolation Zone, which will appear if listed in the ERG.</a:t>
            </a:r>
          </a:p>
        </p:txBody>
      </p:sp>
    </p:spTree>
    <p:extLst>
      <p:ext uri="{BB962C8B-B14F-4D97-AF65-F5344CB8AC3E}">
        <p14:creationId xmlns:p14="http://schemas.microsoft.com/office/powerpoint/2010/main" val="382347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6" y="446089"/>
            <a:ext cx="6822465" cy="793873"/>
          </a:xfrm>
        </p:spPr>
        <p:txBody>
          <a:bodyPr>
            <a:normAutofit/>
          </a:bodyPr>
          <a:lstStyle/>
          <a:p>
            <a:r>
              <a:rPr lang="en-US" sz="4000" dirty="0">
                <a:solidFill>
                  <a:srgbClr val="C00000"/>
                </a:solidFill>
                <a:latin typeface="Arial" panose="020B0604020202020204" pitchFamily="34" charset="0"/>
                <a:cs typeface="Arial" panose="020B0604020202020204" pitchFamily="34" charset="0"/>
              </a:rPr>
              <a:t>ISOLATION ZONE</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713"/>
          <a:stretch/>
        </p:blipFill>
        <p:spPr bwMode="auto">
          <a:xfrm>
            <a:off x="460376" y="1567542"/>
            <a:ext cx="265913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551"/>
          <a:stretch/>
        </p:blipFill>
        <p:spPr bwMode="auto">
          <a:xfrm>
            <a:off x="4707928" y="1950720"/>
            <a:ext cx="2515312" cy="3956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2536"/>
          <a:stretch/>
        </p:blipFill>
        <p:spPr bwMode="auto">
          <a:xfrm>
            <a:off x="8811657" y="1402206"/>
            <a:ext cx="2893995" cy="4504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335654" y="4145169"/>
            <a:ext cx="1664672" cy="923330"/>
          </a:xfrm>
          <a:prstGeom prst="rect">
            <a:avLst/>
          </a:prstGeom>
          <a:noFill/>
        </p:spPr>
        <p:txBody>
          <a:bodyPr wrap="square" rtlCol="0">
            <a:spAutoFit/>
          </a:bodyPr>
          <a:lstStyle/>
          <a:p>
            <a:r>
              <a:rPr lang="en-US" b="1" dirty="0">
                <a:solidFill>
                  <a:schemeClr val="accent3">
                    <a:lumMod val="50000"/>
                  </a:schemeClr>
                </a:solidFill>
                <a:latin typeface="Arial" panose="020B0604020202020204" pitchFamily="34" charset="0"/>
                <a:cs typeface="Arial" panose="020B0604020202020204" pitchFamily="34" charset="0"/>
              </a:rPr>
              <a:t>1. Choose each of the settings.</a:t>
            </a:r>
          </a:p>
        </p:txBody>
      </p:sp>
      <p:sp>
        <p:nvSpPr>
          <p:cNvPr id="7" name="Right Brace 6"/>
          <p:cNvSpPr/>
          <p:nvPr/>
        </p:nvSpPr>
        <p:spPr>
          <a:xfrm>
            <a:off x="3119511" y="3701142"/>
            <a:ext cx="161629" cy="1811384"/>
          </a:xfrm>
          <a:prstGeom prst="rightBrace">
            <a:avLst>
              <a:gd name="adj1" fmla="val 80856"/>
              <a:gd name="adj2" fmla="val 50481"/>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7223240" y="2940848"/>
            <a:ext cx="1668211" cy="646331"/>
          </a:xfrm>
          <a:prstGeom prst="rect">
            <a:avLst/>
          </a:prstGeom>
          <a:noFill/>
        </p:spPr>
        <p:txBody>
          <a:bodyPr wrap="square" rtlCol="0">
            <a:spAutoFit/>
          </a:bodyPr>
          <a:lstStyle/>
          <a:p>
            <a:r>
              <a:rPr lang="en-US" b="1" dirty="0">
                <a:solidFill>
                  <a:schemeClr val="accent3">
                    <a:lumMod val="50000"/>
                  </a:schemeClr>
                </a:solidFill>
                <a:latin typeface="Arial" panose="020B0604020202020204" pitchFamily="34" charset="0"/>
                <a:cs typeface="Arial" panose="020B0604020202020204" pitchFamily="34" charset="0"/>
              </a:rPr>
              <a:t>2. Isolation in feet is given.</a:t>
            </a:r>
          </a:p>
        </p:txBody>
      </p:sp>
      <p:cxnSp>
        <p:nvCxnSpPr>
          <p:cNvPr id="9" name="Straight Arrow Connector 8"/>
          <p:cNvCxnSpPr/>
          <p:nvPr/>
        </p:nvCxnSpPr>
        <p:spPr>
          <a:xfrm>
            <a:off x="7384869" y="3749423"/>
            <a:ext cx="1881051" cy="12680"/>
          </a:xfrm>
          <a:prstGeom prst="straightConnector1">
            <a:avLst/>
          </a:prstGeom>
          <a:ln w="190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TextBox 10"/>
          <p:cNvSpPr txBox="1"/>
          <p:nvPr/>
        </p:nvSpPr>
        <p:spPr>
          <a:xfrm>
            <a:off x="9144156" y="951497"/>
            <a:ext cx="2893994" cy="369332"/>
          </a:xfrm>
          <a:prstGeom prst="rect">
            <a:avLst/>
          </a:prstGeom>
          <a:noFill/>
        </p:spPr>
        <p:txBody>
          <a:bodyPr wrap="square" rtlCol="0">
            <a:spAutoFit/>
          </a:bodyPr>
          <a:lstStyle/>
          <a:p>
            <a:r>
              <a:rPr lang="en-US" b="1" dirty="0">
                <a:solidFill>
                  <a:schemeClr val="accent3">
                    <a:lumMod val="50000"/>
                  </a:schemeClr>
                </a:solidFill>
                <a:latin typeface="Arial" panose="020B0604020202020204" pitchFamily="34" charset="0"/>
                <a:cs typeface="Arial" panose="020B0604020202020204" pitchFamily="34" charset="0"/>
              </a:rPr>
              <a:t>3.  Map is displayed.</a:t>
            </a:r>
          </a:p>
        </p:txBody>
      </p:sp>
    </p:spTree>
    <p:extLst>
      <p:ext uri="{BB962C8B-B14F-4D97-AF65-F5344CB8AC3E}">
        <p14:creationId xmlns:p14="http://schemas.microsoft.com/office/powerpoint/2010/main" val="1511568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78913-E90B-B725-0DD6-FE2F96767AAC}"/>
              </a:ext>
            </a:extLst>
          </p:cNvPr>
          <p:cNvSpPr txBox="1"/>
          <p:nvPr/>
        </p:nvSpPr>
        <p:spPr>
          <a:xfrm>
            <a:off x="538497" y="506854"/>
            <a:ext cx="10801948" cy="707886"/>
          </a:xfrm>
          <a:prstGeom prst="rect">
            <a:avLst/>
          </a:prstGeom>
          <a:noFill/>
        </p:spPr>
        <p:txBody>
          <a:bodyPr wrap="square">
            <a:spAutoFit/>
          </a:bodyPr>
          <a:lstStyle/>
          <a:p>
            <a:r>
              <a:rPr lang="en-US" sz="4000" dirty="0">
                <a:solidFill>
                  <a:srgbClr val="C00000"/>
                </a:solidFill>
                <a:latin typeface="Arial" panose="020B0604020202020204" pitchFamily="34" charset="0"/>
                <a:cs typeface="Arial" panose="020B0604020202020204" pitchFamily="34" charset="0"/>
              </a:rPr>
              <a:t>CLASS I EMERGENCY NUMBERS</a:t>
            </a:r>
            <a:endParaRPr lang="en-US" sz="4000" dirty="0"/>
          </a:p>
        </p:txBody>
      </p:sp>
      <p:sp>
        <p:nvSpPr>
          <p:cNvPr id="3" name="Rectangle 2"/>
          <p:cNvSpPr/>
          <p:nvPr/>
        </p:nvSpPr>
        <p:spPr>
          <a:xfrm>
            <a:off x="396453" y="1205635"/>
            <a:ext cx="11873923" cy="369332"/>
          </a:xfrm>
          <a:prstGeom prst="rect">
            <a:avLst/>
          </a:prstGeom>
        </p:spPr>
        <p:txBody>
          <a:bodyPr wrap="square">
            <a:spAutoFit/>
          </a:bodyPr>
          <a:lstStyle/>
          <a:p>
            <a:r>
              <a:rPr lang="en-US" dirty="0">
                <a:solidFill>
                  <a:schemeClr val="accent3">
                    <a:lumMod val="50000"/>
                  </a:schemeClr>
                </a:solidFill>
                <a:latin typeface="Arial" panose="020B0604020202020204" pitchFamily="34" charset="0"/>
                <a:cs typeface="Arial" panose="020B0604020202020204" pitchFamily="34" charset="0"/>
              </a:rPr>
              <a:t>To call the emergency number, touch the number (if using a mobile device) or </a:t>
            </a:r>
            <a:r>
              <a:rPr lang="en-US" b="1" dirty="0">
                <a:solidFill>
                  <a:schemeClr val="accent3">
                    <a:lumMod val="50000"/>
                  </a:schemeClr>
                </a:solidFill>
                <a:latin typeface="Arial" panose="020B0604020202020204" pitchFamily="34" charset="0"/>
                <a:cs typeface="Arial" panose="020B0604020202020204" pitchFamily="34" charset="0"/>
              </a:rPr>
              <a:t>dial the number </a:t>
            </a:r>
            <a:r>
              <a:rPr lang="en-US" dirty="0">
                <a:solidFill>
                  <a:schemeClr val="accent3">
                    <a:lumMod val="50000"/>
                  </a:schemeClr>
                </a:solidFill>
                <a:latin typeface="Arial" panose="020B0604020202020204" pitchFamily="34" charset="0"/>
                <a:cs typeface="Arial" panose="020B0604020202020204" pitchFamily="34" charset="0"/>
              </a:rPr>
              <a:t>(if using a desktop).</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932" y="1815661"/>
            <a:ext cx="3427712" cy="4914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178" y="1817360"/>
            <a:ext cx="3422468" cy="4912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cxnSpLocks/>
          </p:cNvCxnSpPr>
          <p:nvPr/>
        </p:nvCxnSpPr>
        <p:spPr>
          <a:xfrm flipV="1">
            <a:off x="4293326" y="4119155"/>
            <a:ext cx="3370217" cy="1645919"/>
          </a:xfrm>
          <a:prstGeom prst="straightConnector1">
            <a:avLst/>
          </a:prstGeom>
          <a:ln w="28575"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502585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949</Words>
  <Application>Microsoft Office PowerPoint</Application>
  <PresentationFormat>Widescreen</PresentationFormat>
  <Paragraphs>85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PowerPoint Presentation</vt:lpstr>
      <vt:lpstr>ASKRAIL</vt:lpstr>
      <vt:lpstr>ASKRAIL</vt:lpstr>
      <vt:lpstr>HOW AND WHEN TO USE</vt:lpstr>
      <vt:lpstr>HOW IT WORKS</vt:lpstr>
      <vt:lpstr>QUERY RESULTS (SINGLE CAR)</vt:lpstr>
      <vt:lpstr>PowerPoint Presentation</vt:lpstr>
      <vt:lpstr>ISOLATION ZONE</vt:lpstr>
      <vt:lpstr>PowerPoint Presentation</vt:lpstr>
      <vt:lpstr>PowerPoint Presentation</vt:lpstr>
      <vt:lpstr>VIEW TRAIN QUERY </vt:lpstr>
      <vt:lpstr>HOW TO APPLY</vt:lpstr>
      <vt:lpstr>PowerPoint Presentation</vt:lpstr>
    </vt:vector>
  </TitlesOfParts>
  <Company>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Schumacher</dc:creator>
  <cp:lastModifiedBy>Sprinkle, Devin</cp:lastModifiedBy>
  <cp:revision>10</cp:revision>
  <dcterms:created xsi:type="dcterms:W3CDTF">2023-03-15T19:42:58Z</dcterms:created>
  <dcterms:modified xsi:type="dcterms:W3CDTF">2023-07-30T15:26:19Z</dcterms:modified>
</cp:coreProperties>
</file>