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8"/>
  </p:notesMasterIdLst>
  <p:handoutMasterIdLst>
    <p:handoutMasterId r:id="rId19"/>
  </p:handoutMasterIdLst>
  <p:sldIdLst>
    <p:sldId id="290" r:id="rId6"/>
    <p:sldId id="1105" r:id="rId7"/>
    <p:sldId id="1108" r:id="rId8"/>
    <p:sldId id="291" r:id="rId9"/>
    <p:sldId id="295" r:id="rId10"/>
    <p:sldId id="293" r:id="rId11"/>
    <p:sldId id="302" r:id="rId12"/>
    <p:sldId id="297" r:id="rId13"/>
    <p:sldId id="1100" r:id="rId14"/>
    <p:sldId id="1104" r:id="rId15"/>
    <p:sldId id="1106" r:id="rId16"/>
    <p:sldId id="109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EDF7B3-7D7E-1CCC-884C-1FA4ED6630C8}" name="Kudla, Courtney (she/her/hers)" initials="KC(" userId="S::kudla.courtney@epa.gov::295161da-2517-42df-bd4f-1442713025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D4E70E-78F3-0C73-4A8A-4174B6796E56}" v="34" dt="2023-07-28T15:23:15.826"/>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034" autoAdjust="0"/>
  </p:normalViewPr>
  <p:slideViewPr>
    <p:cSldViewPr snapToGrid="0">
      <p:cViewPr varScale="1">
        <p:scale>
          <a:sx n="54" d="100"/>
          <a:sy n="54" d="100"/>
        </p:scale>
        <p:origin x="1560"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33AD0D-F4D3-435E-B999-5EE3FA3832E9}"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7064165-6AA8-48AC-85CE-17D140A90ADD}">
      <dgm:prSet/>
      <dgm:spPr/>
      <dgm:t>
        <a:bodyPr/>
        <a:lstStyle/>
        <a:p>
          <a:r>
            <a:rPr lang="en-US"/>
            <a:t>Communities of Color in the industrial corridors in Louisiana are being exposed to excess pollution from industrial facilities</a:t>
          </a:r>
        </a:p>
      </dgm:t>
    </dgm:pt>
    <dgm:pt modelId="{4A8A5145-5EDD-42C1-8053-42E7C63E4AD0}" type="parTrans" cxnId="{608F6394-C1C5-4ADC-9C43-735E20CAFD15}">
      <dgm:prSet/>
      <dgm:spPr/>
      <dgm:t>
        <a:bodyPr/>
        <a:lstStyle/>
        <a:p>
          <a:endParaRPr lang="en-US"/>
        </a:p>
      </dgm:t>
    </dgm:pt>
    <dgm:pt modelId="{E2155970-F197-46DB-89C7-AF561EF7911F}" type="sibTrans" cxnId="{608F6394-C1C5-4ADC-9C43-735E20CAFD15}">
      <dgm:prSet/>
      <dgm:spPr/>
      <dgm:t>
        <a:bodyPr/>
        <a:lstStyle/>
        <a:p>
          <a:endParaRPr lang="en-US"/>
        </a:p>
      </dgm:t>
    </dgm:pt>
    <dgm:pt modelId="{F4C335B3-E419-4AFB-A6B4-E2FB049072C9}">
      <dgm:prSet/>
      <dgm:spPr/>
      <dgm:t>
        <a:bodyPr/>
        <a:lstStyle/>
        <a:p>
          <a:r>
            <a:rPr lang="en-US"/>
            <a:t>Studies have indicated that cancer risk is elevated in these communities due to pollution exposure*</a:t>
          </a:r>
        </a:p>
      </dgm:t>
    </dgm:pt>
    <dgm:pt modelId="{819069C3-B3BA-4D0F-BBB1-242ACA07D92F}" type="parTrans" cxnId="{B932DB2B-6A7E-4D32-B5FD-60D0E74E00AB}">
      <dgm:prSet/>
      <dgm:spPr/>
      <dgm:t>
        <a:bodyPr/>
        <a:lstStyle/>
        <a:p>
          <a:endParaRPr lang="en-US"/>
        </a:p>
      </dgm:t>
    </dgm:pt>
    <dgm:pt modelId="{ECE43C43-7D5C-4DB4-BE5A-A30B2E19E797}" type="sibTrans" cxnId="{B932DB2B-6A7E-4D32-B5FD-60D0E74E00AB}">
      <dgm:prSet/>
      <dgm:spPr/>
      <dgm:t>
        <a:bodyPr/>
        <a:lstStyle/>
        <a:p>
          <a:endParaRPr lang="en-US"/>
        </a:p>
      </dgm:t>
    </dgm:pt>
    <dgm:pt modelId="{57A55507-5097-43DF-8CCE-3DFC18E0C33A}">
      <dgm:prSet/>
      <dgm:spPr/>
      <dgm:t>
        <a:bodyPr/>
        <a:lstStyle/>
        <a:p>
          <a:r>
            <a:rPr lang="en-US"/>
            <a:t>EPA needs to conduct more inspections at facilities in these areas</a:t>
          </a:r>
        </a:p>
      </dgm:t>
    </dgm:pt>
    <dgm:pt modelId="{E475E0CB-1A82-41AA-979E-1E7775489C89}" type="parTrans" cxnId="{B61A0E1A-3A67-4124-B997-89853353BAEA}">
      <dgm:prSet/>
      <dgm:spPr/>
      <dgm:t>
        <a:bodyPr/>
        <a:lstStyle/>
        <a:p>
          <a:endParaRPr lang="en-US"/>
        </a:p>
      </dgm:t>
    </dgm:pt>
    <dgm:pt modelId="{78C0A029-82C4-4C61-8BE8-52A57978B824}" type="sibTrans" cxnId="{B61A0E1A-3A67-4124-B997-89853353BAEA}">
      <dgm:prSet/>
      <dgm:spPr/>
      <dgm:t>
        <a:bodyPr/>
        <a:lstStyle/>
        <a:p>
          <a:endParaRPr lang="en-US"/>
        </a:p>
      </dgm:t>
    </dgm:pt>
    <dgm:pt modelId="{9F52286E-8A88-4B2B-895C-7485ED2742CF}" type="pres">
      <dgm:prSet presAssocID="{4533AD0D-F4D3-435E-B999-5EE3FA3832E9}" presName="linear" presStyleCnt="0">
        <dgm:presLayoutVars>
          <dgm:animLvl val="lvl"/>
          <dgm:resizeHandles val="exact"/>
        </dgm:presLayoutVars>
      </dgm:prSet>
      <dgm:spPr/>
    </dgm:pt>
    <dgm:pt modelId="{2E885708-2FFF-4CBF-8A39-0D13A5C54770}" type="pres">
      <dgm:prSet presAssocID="{47064165-6AA8-48AC-85CE-17D140A90ADD}" presName="parentText" presStyleLbl="node1" presStyleIdx="0" presStyleCnt="3">
        <dgm:presLayoutVars>
          <dgm:chMax val="0"/>
          <dgm:bulletEnabled val="1"/>
        </dgm:presLayoutVars>
      </dgm:prSet>
      <dgm:spPr/>
    </dgm:pt>
    <dgm:pt modelId="{574B5C94-783A-42F1-AA09-D8CB9C4E0C94}" type="pres">
      <dgm:prSet presAssocID="{E2155970-F197-46DB-89C7-AF561EF7911F}" presName="spacer" presStyleCnt="0"/>
      <dgm:spPr/>
    </dgm:pt>
    <dgm:pt modelId="{98F5E7B4-CB37-4BCB-85F6-947A018AD6F5}" type="pres">
      <dgm:prSet presAssocID="{F4C335B3-E419-4AFB-A6B4-E2FB049072C9}" presName="parentText" presStyleLbl="node1" presStyleIdx="1" presStyleCnt="3">
        <dgm:presLayoutVars>
          <dgm:chMax val="0"/>
          <dgm:bulletEnabled val="1"/>
        </dgm:presLayoutVars>
      </dgm:prSet>
      <dgm:spPr/>
    </dgm:pt>
    <dgm:pt modelId="{ED944299-D711-4435-9E5C-557FE3FEA8E7}" type="pres">
      <dgm:prSet presAssocID="{ECE43C43-7D5C-4DB4-BE5A-A30B2E19E797}" presName="spacer" presStyleCnt="0"/>
      <dgm:spPr/>
    </dgm:pt>
    <dgm:pt modelId="{54C6C6BD-5D44-4A45-A1C2-7496D275F5D4}" type="pres">
      <dgm:prSet presAssocID="{57A55507-5097-43DF-8CCE-3DFC18E0C33A}" presName="parentText" presStyleLbl="node1" presStyleIdx="2" presStyleCnt="3">
        <dgm:presLayoutVars>
          <dgm:chMax val="0"/>
          <dgm:bulletEnabled val="1"/>
        </dgm:presLayoutVars>
      </dgm:prSet>
      <dgm:spPr/>
    </dgm:pt>
  </dgm:ptLst>
  <dgm:cxnLst>
    <dgm:cxn modelId="{B61A0E1A-3A67-4124-B997-89853353BAEA}" srcId="{4533AD0D-F4D3-435E-B999-5EE3FA3832E9}" destId="{57A55507-5097-43DF-8CCE-3DFC18E0C33A}" srcOrd="2" destOrd="0" parTransId="{E475E0CB-1A82-41AA-979E-1E7775489C89}" sibTransId="{78C0A029-82C4-4C61-8BE8-52A57978B824}"/>
    <dgm:cxn modelId="{B932DB2B-6A7E-4D32-B5FD-60D0E74E00AB}" srcId="{4533AD0D-F4D3-435E-B999-5EE3FA3832E9}" destId="{F4C335B3-E419-4AFB-A6B4-E2FB049072C9}" srcOrd="1" destOrd="0" parTransId="{819069C3-B3BA-4D0F-BBB1-242ACA07D92F}" sibTransId="{ECE43C43-7D5C-4DB4-BE5A-A30B2E19E797}"/>
    <dgm:cxn modelId="{1D4ABE8E-9DBB-4E16-BC1C-9CA86E54462B}" type="presOf" srcId="{47064165-6AA8-48AC-85CE-17D140A90ADD}" destId="{2E885708-2FFF-4CBF-8A39-0D13A5C54770}" srcOrd="0" destOrd="0" presId="urn:microsoft.com/office/officeart/2005/8/layout/vList2"/>
    <dgm:cxn modelId="{608F6394-C1C5-4ADC-9C43-735E20CAFD15}" srcId="{4533AD0D-F4D3-435E-B999-5EE3FA3832E9}" destId="{47064165-6AA8-48AC-85CE-17D140A90ADD}" srcOrd="0" destOrd="0" parTransId="{4A8A5145-5EDD-42C1-8053-42E7C63E4AD0}" sibTransId="{E2155970-F197-46DB-89C7-AF561EF7911F}"/>
    <dgm:cxn modelId="{DC9899C8-79B1-4107-B7E7-E256330D0CD1}" type="presOf" srcId="{57A55507-5097-43DF-8CCE-3DFC18E0C33A}" destId="{54C6C6BD-5D44-4A45-A1C2-7496D275F5D4}" srcOrd="0" destOrd="0" presId="urn:microsoft.com/office/officeart/2005/8/layout/vList2"/>
    <dgm:cxn modelId="{D8EC61CF-FE0C-4AA0-8539-6BBD5AD90253}" type="presOf" srcId="{F4C335B3-E419-4AFB-A6B4-E2FB049072C9}" destId="{98F5E7B4-CB37-4BCB-85F6-947A018AD6F5}" srcOrd="0" destOrd="0" presId="urn:microsoft.com/office/officeart/2005/8/layout/vList2"/>
    <dgm:cxn modelId="{D147C0F5-B429-4ED5-B2F0-3B75AEA5600A}" type="presOf" srcId="{4533AD0D-F4D3-435E-B999-5EE3FA3832E9}" destId="{9F52286E-8A88-4B2B-895C-7485ED2742CF}" srcOrd="0" destOrd="0" presId="urn:microsoft.com/office/officeart/2005/8/layout/vList2"/>
    <dgm:cxn modelId="{F3B4159B-049B-452E-AD7A-7D1DA0906FE1}" type="presParOf" srcId="{9F52286E-8A88-4B2B-895C-7485ED2742CF}" destId="{2E885708-2FFF-4CBF-8A39-0D13A5C54770}" srcOrd="0" destOrd="0" presId="urn:microsoft.com/office/officeart/2005/8/layout/vList2"/>
    <dgm:cxn modelId="{19079DF4-F0C1-4A03-B738-84005BFC82F0}" type="presParOf" srcId="{9F52286E-8A88-4B2B-895C-7485ED2742CF}" destId="{574B5C94-783A-42F1-AA09-D8CB9C4E0C94}" srcOrd="1" destOrd="0" presId="urn:microsoft.com/office/officeart/2005/8/layout/vList2"/>
    <dgm:cxn modelId="{B282FD8D-616E-495B-9715-CB612694677A}" type="presParOf" srcId="{9F52286E-8A88-4B2B-895C-7485ED2742CF}" destId="{98F5E7B4-CB37-4BCB-85F6-947A018AD6F5}" srcOrd="2" destOrd="0" presId="urn:microsoft.com/office/officeart/2005/8/layout/vList2"/>
    <dgm:cxn modelId="{63E24798-7039-4CDC-AC62-F80ECC71636F}" type="presParOf" srcId="{9F52286E-8A88-4B2B-895C-7485ED2742CF}" destId="{ED944299-D711-4435-9E5C-557FE3FEA8E7}" srcOrd="3" destOrd="0" presId="urn:microsoft.com/office/officeart/2005/8/layout/vList2"/>
    <dgm:cxn modelId="{DB46618E-53FD-4290-8819-029DEBEDDDEA}" type="presParOf" srcId="{9F52286E-8A88-4B2B-895C-7485ED2742CF}" destId="{54C6C6BD-5D44-4A45-A1C2-7496D275F5D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85708-2FFF-4CBF-8A39-0D13A5C54770}">
      <dsp:nvSpPr>
        <dsp:cNvPr id="0" name=""/>
        <dsp:cNvSpPr/>
      </dsp:nvSpPr>
      <dsp:spPr>
        <a:xfrm>
          <a:off x="0" y="443415"/>
          <a:ext cx="6628804" cy="131625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Communities of Color in the industrial corridors in Louisiana are being exposed to excess pollution from industrial facilities</a:t>
          </a:r>
        </a:p>
      </dsp:txBody>
      <dsp:txXfrm>
        <a:off x="64254" y="507669"/>
        <a:ext cx="6500296" cy="1187742"/>
      </dsp:txXfrm>
    </dsp:sp>
    <dsp:sp modelId="{98F5E7B4-CB37-4BCB-85F6-947A018AD6F5}">
      <dsp:nvSpPr>
        <dsp:cNvPr id="0" name=""/>
        <dsp:cNvSpPr/>
      </dsp:nvSpPr>
      <dsp:spPr>
        <a:xfrm>
          <a:off x="0" y="1831665"/>
          <a:ext cx="6628804" cy="131625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Studies have indicated that cancer risk is elevated in these communities due to pollution exposure*</a:t>
          </a:r>
        </a:p>
      </dsp:txBody>
      <dsp:txXfrm>
        <a:off x="64254" y="1895919"/>
        <a:ext cx="6500296" cy="1187742"/>
      </dsp:txXfrm>
    </dsp:sp>
    <dsp:sp modelId="{54C6C6BD-5D44-4A45-A1C2-7496D275F5D4}">
      <dsp:nvSpPr>
        <dsp:cNvPr id="0" name=""/>
        <dsp:cNvSpPr/>
      </dsp:nvSpPr>
      <dsp:spPr>
        <a:xfrm>
          <a:off x="0" y="3219915"/>
          <a:ext cx="6628804" cy="131625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EPA needs to conduct more inspections at facilities in these areas</a:t>
          </a:r>
        </a:p>
      </dsp:txBody>
      <dsp:txXfrm>
        <a:off x="64254" y="3284169"/>
        <a:ext cx="6500296" cy="11877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7/28/2023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7/28/2023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Conducted in April 2022</a:t>
            </a:r>
            <a:endParaRPr lang="en-US" sz="1200" dirty="0"/>
          </a:p>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4228645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can probably tell, I’m interested in ensuring y’all have updated information and the primary documents related to the agency’s strategies.  I’ve also put a few takeaways and I’m sure you will walk away with a few more as well.  </a:t>
            </a:r>
          </a:p>
          <a:p>
            <a:endParaRPr lang="en-US"/>
          </a:p>
          <a:p>
            <a:r>
              <a:rPr lang="en-US"/>
              <a:t>I think you will find that our mission to protect human health and the environment is one that is best tackled in a collaborative and transparent manner.  </a:t>
            </a:r>
          </a:p>
          <a:p>
            <a:endParaRPr lang="en-US"/>
          </a:p>
          <a:p>
            <a:r>
              <a:rPr lang="en-US"/>
              <a:t>You will find that the agency is very willing to engage with communities and help you positively engage with communities as well, and in Region 6 you will be working with problem solvers that will be looking for best outcomes. </a:t>
            </a:r>
          </a:p>
          <a:p>
            <a:endParaRPr lang="en-US"/>
          </a:p>
          <a:p>
            <a:r>
              <a:rPr lang="en-US"/>
              <a:t>Again, I regret not having the opportunity to visit with you in person and talk during lunch and after, but I do have a few minutes to answer questions more generally, and I’d also ask that this presentation with my contact be circulated to the membership as well.  And of course if there are specific questions, I’d be happy to address them offline as well or direct you to the expert at the agency that can help.  Thank you so much for your time.</a:t>
            </a:r>
          </a:p>
        </p:txBody>
      </p:sp>
      <p:sp>
        <p:nvSpPr>
          <p:cNvPr id="4" name="Slide Number Placeholder 3"/>
          <p:cNvSpPr>
            <a:spLocks noGrp="1"/>
          </p:cNvSpPr>
          <p:nvPr>
            <p:ph type="sldNum" sz="quarter" idx="5"/>
          </p:nvPr>
        </p:nvSpPr>
        <p:spPr/>
        <p:txBody>
          <a:bodyPr/>
          <a:lstStyle/>
          <a:p>
            <a:pPr>
              <a:defRPr/>
            </a:pPr>
            <a:fld id="{4C0C5904-3E26-4A5A-A378-5BDD00F2F294}" type="slidenum">
              <a:rPr lang="en-US" smtClean="0"/>
              <a:pPr>
                <a:defRPr/>
              </a:pPr>
              <a:t>12</a:t>
            </a:fld>
            <a:endParaRPr lang="en-US"/>
          </a:p>
        </p:txBody>
      </p:sp>
    </p:spTree>
    <p:extLst>
      <p:ext uri="{BB962C8B-B14F-4D97-AF65-F5344CB8AC3E}">
        <p14:creationId xmlns:p14="http://schemas.microsoft.com/office/powerpoint/2010/main" val="115724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186282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you are probably aware this Administration is really focused on engaging with overburdened communities, as can be seen with the Administrator’s Journey to Justice Tour that went through the Gulf Coast states, including Louisiana and Texas in November 2021.  As a way to address the concerns brought to the Administrator’s attention during the Journey to Justice Tour, Region 6 worked with other Regions and HQ to create a special project, the Pollution Accountability Team.  This Team used 3 main tools: </a:t>
            </a:r>
            <a:r>
              <a:rPr lang="en-US" sz="1600" dirty="0">
                <a:effectLst/>
                <a:ea typeface="Times New Roman" panose="02020603050405020304" pitchFamily="18" charset="0"/>
                <a:cs typeface="Cambria" panose="02040503050406030204" pitchFamily="18" charset="0"/>
              </a:rPr>
              <a:t>1) the </a:t>
            </a:r>
            <a:r>
              <a:rPr lang="en-US" sz="1600" b="1" dirty="0">
                <a:effectLst/>
                <a:ea typeface="Times New Roman" panose="02020603050405020304" pitchFamily="18" charset="0"/>
                <a:cs typeface="Cambria" panose="02040503050406030204" pitchFamily="18" charset="0"/>
              </a:rPr>
              <a:t>Geospatial Measurement of Air Pollution mobile air monitoring unit </a:t>
            </a:r>
            <a:r>
              <a:rPr lang="en-US" sz="1600" dirty="0">
                <a:effectLst/>
                <a:ea typeface="Times New Roman" panose="02020603050405020304" pitchFamily="18" charset="0"/>
                <a:cs typeface="Cambria" panose="02040503050406030204" pitchFamily="18" charset="0"/>
              </a:rPr>
              <a:t>(GMAP) from the National Enforcement Investigations Center (NEIC),</a:t>
            </a:r>
            <a:r>
              <a:rPr lang="en-US" sz="1600" dirty="0">
                <a:ea typeface="Times New Roman" panose="02020603050405020304" pitchFamily="18" charset="0"/>
                <a:cs typeface="Cambria" panose="02040503050406030204" pitchFamily="18" charset="0"/>
              </a:rPr>
              <a:t> </a:t>
            </a:r>
          </a:p>
          <a:p>
            <a:pPr marL="310896" lvl="2" indent="0">
              <a:buNone/>
            </a:pPr>
            <a:r>
              <a:rPr lang="en-US" sz="1600" dirty="0">
                <a:effectLst/>
                <a:ea typeface="Times New Roman" panose="02020603050405020304" pitchFamily="18" charset="0"/>
                <a:cs typeface="Cambria" panose="02040503050406030204" pitchFamily="18" charset="0"/>
              </a:rPr>
              <a:t>2) the </a:t>
            </a:r>
            <a:r>
              <a:rPr lang="en-US" sz="1600" b="1" dirty="0">
                <a:effectLst/>
                <a:ea typeface="Times New Roman" panose="02020603050405020304" pitchFamily="18" charset="0"/>
                <a:cs typeface="Cambria" panose="02040503050406030204" pitchFamily="18" charset="0"/>
              </a:rPr>
              <a:t>Airborne Spectral Photometric Environmental Collection Technology (ASPECT) aircraft </a:t>
            </a:r>
            <a:r>
              <a:rPr lang="en-US" sz="1600" dirty="0">
                <a:effectLst/>
                <a:ea typeface="Times New Roman" panose="02020603050405020304" pitchFamily="18" charset="0"/>
                <a:cs typeface="Cambria" panose="02040503050406030204" pitchFamily="18" charset="0"/>
              </a:rPr>
              <a:t>from the Office of Emergency Management and</a:t>
            </a:r>
          </a:p>
          <a:p>
            <a:pPr marL="310896" lvl="2" indent="0">
              <a:buNone/>
            </a:pPr>
            <a:r>
              <a:rPr lang="en-US" sz="1600" dirty="0">
                <a:effectLst/>
                <a:ea typeface="Times New Roman" panose="02020603050405020304" pitchFamily="18" charset="0"/>
                <a:cs typeface="Cambria" panose="02040503050406030204" pitchFamily="18" charset="0"/>
              </a:rPr>
              <a:t>3) </a:t>
            </a:r>
            <a:r>
              <a:rPr lang="en-US" sz="1600" b="1" dirty="0">
                <a:effectLst/>
                <a:ea typeface="Times New Roman" panose="02020603050405020304" pitchFamily="18" charset="0"/>
                <a:cs typeface="Cambria" panose="02040503050406030204" pitchFamily="18" charset="0"/>
              </a:rPr>
              <a:t>Facility inspection teams</a:t>
            </a:r>
            <a:r>
              <a:rPr lang="en-US" sz="1600" dirty="0">
                <a:effectLst/>
                <a:ea typeface="Times New Roman" panose="02020603050405020304" pitchFamily="18" charset="0"/>
                <a:cs typeface="Cambria" panose="02040503050406030204" pitchFamily="18" charset="0"/>
              </a:rPr>
              <a:t> – 6 total CAA </a:t>
            </a:r>
            <a:r>
              <a:rPr lang="en-US" sz="1600" dirty="0">
                <a:ea typeface="Times New Roman" panose="02020603050405020304" pitchFamily="18" charset="0"/>
                <a:cs typeface="Cambria" panose="02040503050406030204" pitchFamily="18" charset="0"/>
              </a:rPr>
              <a:t>inspectors (3 teams of 2 inspectors)</a:t>
            </a:r>
          </a:p>
          <a:p>
            <a:pPr lvl="1"/>
            <a:r>
              <a:rPr lang="en-US" dirty="0">
                <a:ea typeface="Cambria" panose="02040503050406030204" pitchFamily="18" charset="0"/>
              </a:rPr>
              <a:t>Community meetings in St. John the Baptist, Calcasieu Parishes, and St. James Parish, prior to deploying the PAT in Louisiana.</a:t>
            </a:r>
          </a:p>
          <a:p>
            <a:pPr lvl="2"/>
            <a:r>
              <a:rPr lang="en-US" sz="1600" dirty="0">
                <a:ea typeface="Cambria" panose="02040503050406030204" pitchFamily="18" charset="0"/>
              </a:rPr>
              <a:t>Requested input from the community members about facility targets and routes.</a:t>
            </a:r>
          </a:p>
          <a:p>
            <a:pPr lvl="1"/>
            <a:r>
              <a:rPr lang="en-US" dirty="0">
                <a:ea typeface="Cambria" panose="02040503050406030204" pitchFamily="18" charset="0"/>
              </a:rPr>
              <a:t>Focused on facilities with large quantities of volatile organics and air toxics and those with specific emissions of BTEX compounds, sulfur dioxide and ethylene oxide.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4C0C5904-3E26-4A5A-A378-5BDD00F2F294}" type="slidenum">
              <a:rPr lang="en-US" smtClean="0"/>
              <a:pPr>
                <a:defRPr/>
              </a:pPr>
              <a:t>3</a:t>
            </a:fld>
            <a:endParaRPr lang="en-US"/>
          </a:p>
        </p:txBody>
      </p:sp>
    </p:spTree>
    <p:extLst>
      <p:ext uri="{BB962C8B-B14F-4D97-AF65-F5344CB8AC3E}">
        <p14:creationId xmlns:p14="http://schemas.microsoft.com/office/powerpoint/2010/main" val="428601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b="1" i="0">
                <a:solidFill>
                  <a:srgbClr val="1B1B1B"/>
                </a:solidFill>
                <a:effectLst/>
                <a:latin typeface="Source Sans Pro Web"/>
              </a:rPr>
              <a:t>Administrator Regan met with residents in New Orleans, St. John the Baptist Parish, St. James Parish, and Mossville, where he saw the impacts of pollution, climate change and crumbling water infrastructure.</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b="1" i="0">
              <a:solidFill>
                <a:srgbClr val="1B1B1B"/>
              </a:solidFill>
              <a:effectLst/>
              <a:latin typeface="Source Sans Pro Web"/>
            </a:endParaRPr>
          </a:p>
          <a:p>
            <a:pPr defTabSz="914400">
              <a:spcAft>
                <a:spcPts val="600"/>
              </a:spcAft>
            </a:pPr>
            <a:r>
              <a:rPr lang="en-US" b="1" i="1"/>
              <a:t>* Tulane Study: Toxic Air Pollution is Linked to Higher Cancer Rates among Impoverished Communities in Louisiana</a:t>
            </a:r>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4</a:t>
            </a:fld>
            <a:endParaRPr lang="en-US"/>
          </a:p>
        </p:txBody>
      </p:sp>
    </p:spTree>
    <p:extLst>
      <p:ext uri="{BB962C8B-B14F-4D97-AF65-F5344CB8AC3E}">
        <p14:creationId xmlns:p14="http://schemas.microsoft.com/office/powerpoint/2010/main" val="1596253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 How should we conduct the meetings?  Who were the communities that needed to be invited?   We used maps and Google Earth Pro to zoom into these communities and facilities.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 This was not a community monitoring assessment. The goal of this project was to evaluate facility compliance and specifically to determine if excess emissions from facilities were potentially causing community impacts.  We had to keep coming back to this point since the communities all wanted more air monitoring.</a:t>
            </a:r>
          </a:p>
          <a:p>
            <a:endParaRPr lang="en-US" sz="1200" dirty="0"/>
          </a:p>
          <a:p>
            <a:r>
              <a:rPr lang="en-US" sz="1200" dirty="0"/>
              <a:t>2: Ask for input and specific concerns</a:t>
            </a:r>
          </a:p>
        </p:txBody>
      </p:sp>
      <p:sp>
        <p:nvSpPr>
          <p:cNvPr id="4" name="Slide Number Placeholder 3"/>
          <p:cNvSpPr>
            <a:spLocks noGrp="1"/>
          </p:cNvSpPr>
          <p:nvPr>
            <p:ph type="sldNum" sz="quarter" idx="5"/>
          </p:nvPr>
        </p:nvSpPr>
        <p:spPr/>
        <p:txBody>
          <a:bodyPr/>
          <a:lstStyle/>
          <a:p>
            <a:fld id="{77542409-6A04-4DC6-AC3A-D3758287A8F2}" type="slidenum">
              <a:rPr lang="en-US" smtClean="0"/>
              <a:t>5</a:t>
            </a:fld>
            <a:endParaRPr lang="en-US"/>
          </a:p>
        </p:txBody>
      </p:sp>
    </p:spTree>
    <p:extLst>
      <p:ext uri="{BB962C8B-B14F-4D97-AF65-F5344CB8AC3E}">
        <p14:creationId xmlns:p14="http://schemas.microsoft.com/office/powerpoint/2010/main" val="1371611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6</a:t>
            </a:fld>
            <a:endParaRPr lang="en-US"/>
          </a:p>
        </p:txBody>
      </p:sp>
    </p:spTree>
    <p:extLst>
      <p:ext uri="{BB962C8B-B14F-4D97-AF65-F5344CB8AC3E}">
        <p14:creationId xmlns:p14="http://schemas.microsoft.com/office/powerpoint/2010/main" val="3445649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 was focused on getting additional emissions reductions for a community already overburdened by cancer risk from Denka chloroprene. </a:t>
            </a:r>
          </a:p>
        </p:txBody>
      </p:sp>
      <p:sp>
        <p:nvSpPr>
          <p:cNvPr id="4" name="Slide Number Placeholder 3"/>
          <p:cNvSpPr>
            <a:spLocks noGrp="1"/>
          </p:cNvSpPr>
          <p:nvPr>
            <p:ph type="sldNum" sz="quarter" idx="5"/>
          </p:nvPr>
        </p:nvSpPr>
        <p:spPr/>
        <p:txBody>
          <a:bodyPr/>
          <a:lstStyle/>
          <a:p>
            <a:fld id="{77542409-6A04-4DC6-AC3A-D3758287A8F2}" type="slidenum">
              <a:rPr lang="en-US" smtClean="0"/>
              <a:t>7</a:t>
            </a:fld>
            <a:endParaRPr lang="en-US"/>
          </a:p>
        </p:txBody>
      </p:sp>
    </p:spTree>
    <p:extLst>
      <p:ext uri="{BB962C8B-B14F-4D97-AF65-F5344CB8AC3E}">
        <p14:creationId xmlns:p14="http://schemas.microsoft.com/office/powerpoint/2010/main" val="1041796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542409-6A04-4DC6-AC3A-D3758287A8F2}" type="slidenum">
              <a:rPr lang="en-US" smtClean="0"/>
              <a:t>8</a:t>
            </a:fld>
            <a:endParaRPr lang="en-US"/>
          </a:p>
        </p:txBody>
      </p:sp>
    </p:spTree>
    <p:extLst>
      <p:ext uri="{BB962C8B-B14F-4D97-AF65-F5344CB8AC3E}">
        <p14:creationId xmlns:p14="http://schemas.microsoft.com/office/powerpoint/2010/main" val="213093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71E24"/>
                </a:solidFill>
                <a:effectLst/>
                <a:latin typeface="Georgia" panose="02040502050405020303" pitchFamily="18" charset="0"/>
              </a:rPr>
              <a:t>And this next slide addresses very recent news – less than a month ago – from DOJ announced by DOJ and EPA on the new comprehensive environmental justice strategy. There was quite a bit of media coverage so this may not be news to some of you, but hopefully I have some additional insights to share.</a:t>
            </a:r>
          </a:p>
          <a:p>
            <a:pPr marL="171450" indent="-171450">
              <a:buFont typeface="Arial" panose="020B0604020202020204" pitchFamily="34" charset="0"/>
              <a:buChar char="•"/>
            </a:pPr>
            <a:r>
              <a:rPr lang="en-US" b="0" i="0" dirty="0">
                <a:solidFill>
                  <a:srgbClr val="171E24"/>
                </a:solidFill>
                <a:effectLst/>
                <a:latin typeface="Georgia" panose="02040502050405020303" pitchFamily="18" charset="0"/>
              </a:rPr>
              <a:t>The strategy an announcement regarding creation of a new Office of Environmental Justice at DOJ.  That office will serve as a central hub for the strategy and to help prioritize cases that will have the greatest impact on the communities most overburdened by environmental harm.</a:t>
            </a:r>
          </a:p>
          <a:p>
            <a:pPr marL="171450" indent="-171450">
              <a:buFont typeface="Arial" panose="020B0604020202020204" pitchFamily="34" charset="0"/>
              <a:buChar char="•"/>
            </a:pPr>
            <a:r>
              <a:rPr lang="en-US" b="0" i="0" dirty="0">
                <a:solidFill>
                  <a:srgbClr val="171E24"/>
                </a:solidFill>
                <a:effectLst/>
                <a:latin typeface="Georgia" panose="02040502050405020303" pitchFamily="18" charset="0"/>
              </a:rPr>
              <a:t>It announced the return of SEPs, or supplemental environmental projects, through an interim rule.  </a:t>
            </a:r>
          </a:p>
          <a:p>
            <a:pPr marL="171450" indent="-171450">
              <a:buFont typeface="Arial" panose="020B0604020202020204" pitchFamily="34" charset="0"/>
              <a:buChar char="•"/>
            </a:pPr>
            <a:r>
              <a:rPr lang="en-US" b="0" i="0" dirty="0">
                <a:solidFill>
                  <a:srgbClr val="171E24"/>
                </a:solidFill>
                <a:effectLst/>
                <a:latin typeface="Georgia" panose="02040502050405020303" pitchFamily="18" charset="0"/>
              </a:rPr>
              <a:t>SEPs are tools used in EPA settlements that can support projects that bring significant benefits to communities, including (</a:t>
            </a:r>
            <a:r>
              <a:rPr lang="en-US" b="0" i="0" dirty="0" err="1">
                <a:solidFill>
                  <a:srgbClr val="171E24"/>
                </a:solidFill>
                <a:effectLst/>
                <a:latin typeface="Georgia" panose="02040502050405020303" pitchFamily="18" charset="0"/>
              </a:rPr>
              <a:t>i</a:t>
            </a:r>
            <a:r>
              <a:rPr lang="en-US" b="0" i="0" dirty="0">
                <a:solidFill>
                  <a:srgbClr val="171E24"/>
                </a:solidFill>
                <a:effectLst/>
                <a:latin typeface="Georgia" panose="02040502050405020303" pitchFamily="18" charset="0"/>
              </a:rPr>
              <a:t>) projects to abate lead paint hazards in housing or provide blood lead level analyzers to community health clinics; (ii) installation of enhanced air filtration systems at schools in heavily industrialized areas; (iii) projects to enhance the emergency response capabilities of local fire departments or hazardous emergency response teams, and (iv) installation and operation of a fence line monitoring system.</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i="0" dirty="0">
                <a:solidFill>
                  <a:srgbClr val="171E24"/>
                </a:solidFill>
                <a:effectLst/>
                <a:latin typeface="Georgia" panose="02040502050405020303" pitchFamily="18" charset="0"/>
              </a:rPr>
              <a:t>SEPs allow the agency to work towards collaborative solutions with the regulated community</a:t>
            </a:r>
            <a:r>
              <a:rPr lang="en-US" dirty="0"/>
              <a:t>, and also to seek early relief for communities that may have suffered harm.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 also want to make sure you are aware of the opportunity to comment on the strategy and interim rule, and I believe that comment period is open until July 11, 2022, and DOJ encourages electronic submission of all comments through the regulations.gov website</a:t>
            </a:r>
          </a:p>
          <a:p>
            <a:pPr marL="171450" indent="-171450">
              <a:buFont typeface="Arial" panose="020B0604020202020204" pitchFamily="34" charset="0"/>
              <a:buChar char="•"/>
            </a:pPr>
            <a:endParaRPr lang="en-US" b="0" i="0" dirty="0">
              <a:solidFill>
                <a:srgbClr val="171E24"/>
              </a:solidFill>
              <a:effectLst/>
              <a:latin typeface="Georgia" panose="02040502050405020303"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4C0C5904-3E26-4A5A-A378-5BDD00F2F294}" type="slidenum">
              <a:rPr lang="en-US" smtClean="0"/>
              <a:pPr>
                <a:defRPr/>
              </a:pPr>
              <a:t>9</a:t>
            </a:fld>
            <a:endParaRPr lang="en-US"/>
          </a:p>
        </p:txBody>
      </p:sp>
    </p:spTree>
    <p:extLst>
      <p:ext uri="{BB962C8B-B14F-4D97-AF65-F5344CB8AC3E}">
        <p14:creationId xmlns:p14="http://schemas.microsoft.com/office/powerpoint/2010/main" val="2877736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7263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56E745-E731-42F7-BC46-83DD513FC98F}" type="datetime1">
              <a:rPr lang="en-US" smtClean="0"/>
              <a:pPr/>
              <a:t>7/28/2023</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9CD8D479-8942-46E8-A226-A4E01F7A105C}" type="slidenum">
              <a:rPr lang="en-US" smtClean="0"/>
              <a:pPr/>
              <a:t>‹#›</a:t>
            </a:fld>
            <a:endParaRPr lang="en-US"/>
          </a:p>
        </p:txBody>
      </p:sp>
    </p:spTree>
    <p:extLst>
      <p:ext uri="{BB962C8B-B14F-4D97-AF65-F5344CB8AC3E}">
        <p14:creationId xmlns:p14="http://schemas.microsoft.com/office/powerpoint/2010/main" val="3255047"/>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56E745-E731-42F7-BC46-83DD513FC98F}" type="datetime1">
              <a:rPr lang="en-US" smtClean="0"/>
              <a:pPr/>
              <a:t>7/28/2023</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9CD8D479-8942-46E8-A226-A4E01F7A105C}"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4047000533"/>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56E745-E731-42F7-BC46-83DD513FC98F}" type="datetime1">
              <a:rPr lang="en-US" smtClean="0"/>
              <a:pPr/>
              <a:t>7/28/2023</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9CD8D479-8942-46E8-A226-A4E01F7A105C}" type="slidenum">
              <a:rPr lang="en-US" smtClean="0"/>
              <a:pPr/>
              <a:t>‹#›</a:t>
            </a:fld>
            <a:endParaRPr lang="en-US"/>
          </a:p>
        </p:txBody>
      </p:sp>
    </p:spTree>
    <p:extLst>
      <p:ext uri="{BB962C8B-B14F-4D97-AF65-F5344CB8AC3E}">
        <p14:creationId xmlns:p14="http://schemas.microsoft.com/office/powerpoint/2010/main" val="724928108"/>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56E745-E731-42F7-BC46-83DD513FC98F}" type="datetime1">
              <a:rPr lang="en-US" smtClean="0"/>
              <a:pPr/>
              <a:t>7/28/2023</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9CD8D479-8942-46E8-A226-A4E01F7A105C}"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44609253"/>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56E745-E731-42F7-BC46-83DD513FC98F}" type="datetime1">
              <a:rPr lang="en-US" smtClean="0"/>
              <a:pPr/>
              <a:t>7/28/2023</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9CD8D479-8942-46E8-A226-A4E01F7A105C}" type="slidenum">
              <a:rPr lang="en-US" smtClean="0"/>
              <a:pPr/>
              <a:t>‹#›</a:t>
            </a:fld>
            <a:endParaRPr lang="en-US"/>
          </a:p>
        </p:txBody>
      </p:sp>
    </p:spTree>
    <p:extLst>
      <p:ext uri="{BB962C8B-B14F-4D97-AF65-F5344CB8AC3E}">
        <p14:creationId xmlns:p14="http://schemas.microsoft.com/office/powerpoint/2010/main" val="2693794224"/>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B55A74-0919-413E-865C-E0E8D1722ED7}" type="datetime1">
              <a:rPr lang="en-US" smtClean="0"/>
              <a:pPr/>
              <a:t>7/28/2023</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263291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BFE46A-5893-4F80-829A-F37AF8AAC03B}" type="datetime1">
              <a:rPr lang="en-US" smtClean="0"/>
              <a:pPr/>
              <a:t>7/28/2023</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318872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7/28/2023</a:t>
            </a:fld>
            <a:endParaRPr lang="en-US"/>
          </a:p>
        </p:txBody>
      </p:sp>
      <p:sp>
        <p:nvSpPr>
          <p:cNvPr id="3" name="Footer Placeholder 2"/>
          <p:cNvSpPr>
            <a:spLocks noGrp="1"/>
          </p:cNvSpPr>
          <p:nvPr>
            <p:ph type="ftr" sz="quarter" idx="11"/>
          </p:nvPr>
        </p:nvSpPr>
        <p:spPr/>
        <p:txBody>
          <a:bodyPr/>
          <a:lstStyle>
            <a:lvl1pPr>
              <a:defRPr/>
            </a:lvl1pPr>
          </a:lstStyle>
          <a:p>
            <a:r>
              <a:rPr lang="en-US"/>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D1B487-36FD-4CED-B07A-1A81FC6540B1}" type="datetime1">
              <a:rPr lang="en-US" smtClean="0"/>
              <a:pPr/>
              <a:t>7/28/2023</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99154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0656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A66BA0-BF77-43AC-894A-20AD8220B887}" type="datetime1">
              <a:rPr lang="en-US" smtClean="0"/>
              <a:pPr/>
              <a:t>7/28/2023</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79174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C81B4D-F060-418E-A958-B2BDC1A258F8}" type="datetime1">
              <a:rPr lang="en-US" smtClean="0"/>
              <a:pPr/>
              <a:t>7/28/2023</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36804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386AC23-C97B-41FB-9B89-C7FE0FB631CA}" type="datetime1">
              <a:rPr lang="en-US" smtClean="0"/>
              <a:pPr/>
              <a:t>7/28/2023</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51389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B9673-AC7F-4F1F-84E4-F0E5EAAE106D}" type="datetime1">
              <a:rPr lang="en-US" smtClean="0"/>
              <a:pPr/>
              <a:t>7/28/2023</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5933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2A3310-D664-4933-9402-AB5DB0887727}" type="datetime1">
              <a:rPr lang="en-US" smtClean="0"/>
              <a:pPr/>
              <a:t>7/28/2023</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172552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447A63-5E3D-469C-A0D1-119323F4F95E}" type="datetime1">
              <a:rPr lang="en-US" smtClean="0"/>
              <a:pPr/>
              <a:t>7/28/2023</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236600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E56E745-E731-42F7-BC46-83DD513FC98F}" type="datetime1">
              <a:rPr lang="en-US" smtClean="0"/>
              <a:pPr/>
              <a:t>7/28/2023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Add a footer</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CD8D479-8942-46E8-A226-A4E01F7A105C}" type="slidenum">
              <a:rPr lang="en-US" smtClean="0"/>
              <a:pPr/>
              <a:t>‹#›</a:t>
            </a:fld>
            <a:endParaRPr lang="en-US"/>
          </a:p>
        </p:txBody>
      </p:sp>
      <p:sp>
        <p:nvSpPr>
          <p:cNvPr id="8" name="Rectangle 7">
            <a:extLst>
              <a:ext uri="{FF2B5EF4-FFF2-40B4-BE49-F238E27FC236}">
                <a16:creationId xmlns:a16="http://schemas.microsoft.com/office/drawing/2014/main" id="{393A34C9-3259-6FC1-7B02-D4AEB5820336}"/>
              </a:ext>
            </a:extLst>
          </p:cNvPr>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767323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5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justice.gov/opa/pr/justice-department-launches-comprehensive-environmental-justice-strateg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4" descr="A high angle view of a building&#10;&#10;Description automatically generated with low confidence">
            <a:extLst>
              <a:ext uri="{FF2B5EF4-FFF2-40B4-BE49-F238E27FC236}">
                <a16:creationId xmlns:a16="http://schemas.microsoft.com/office/drawing/2014/main" id="{C831B1B4-AC4E-AA22-A960-79A98E14792D}"/>
              </a:ext>
            </a:extLst>
          </p:cNvPr>
          <p:cNvPicPr>
            <a:picLocks noChangeAspect="1"/>
          </p:cNvPicPr>
          <p:nvPr/>
        </p:nvPicPr>
        <p:blipFill rotWithShape="1">
          <a:blip r:embed="rId3">
            <a:extLst>
              <a:ext uri="{28A0092B-C50C-407E-A947-70E740481C1C}">
                <a14:useLocalDpi xmlns:a14="http://schemas.microsoft.com/office/drawing/2010/main" val="0"/>
              </a:ext>
            </a:extLst>
          </a:blip>
          <a:srcRect l="25885" r="38410" b="909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ctrTitle"/>
          </p:nvPr>
        </p:nvSpPr>
        <p:spPr>
          <a:xfrm>
            <a:off x="422683" y="1502820"/>
            <a:ext cx="4334374" cy="2346691"/>
          </a:xfrm>
        </p:spPr>
        <p:txBody>
          <a:bodyPr>
            <a:normAutofit fontScale="90000"/>
          </a:bodyPr>
          <a:lstStyle/>
          <a:p>
            <a:pPr algn="ctr">
              <a:lnSpc>
                <a:spcPct val="90000"/>
              </a:lnSpc>
            </a:pPr>
            <a:r>
              <a:rPr lang="en-US" sz="4100" b="1" dirty="0"/>
              <a:t> </a:t>
            </a:r>
            <a:br>
              <a:rPr lang="en-US" sz="4100" b="1" dirty="0"/>
            </a:br>
            <a:r>
              <a:rPr lang="en-US" sz="4100" b="1" dirty="0"/>
              <a:t>EPA Enforcement and Environmental Justice</a:t>
            </a:r>
            <a:endParaRPr lang="en-US"/>
          </a:p>
        </p:txBody>
      </p:sp>
      <p:sp>
        <p:nvSpPr>
          <p:cNvPr id="3" name="Subtitle 2"/>
          <p:cNvSpPr>
            <a:spLocks noGrp="1"/>
          </p:cNvSpPr>
          <p:nvPr>
            <p:ph type="subTitle" idx="1"/>
          </p:nvPr>
        </p:nvSpPr>
        <p:spPr>
          <a:xfrm>
            <a:off x="677335" y="4050831"/>
            <a:ext cx="4079721" cy="1096901"/>
          </a:xfrm>
        </p:spPr>
        <p:txBody>
          <a:bodyPr>
            <a:normAutofit fontScale="55000" lnSpcReduction="20000"/>
          </a:bodyPr>
          <a:lstStyle/>
          <a:p>
            <a:pPr>
              <a:lnSpc>
                <a:spcPct val="90000"/>
              </a:lnSpc>
            </a:pPr>
            <a:endParaRPr lang="en-US" sz="1100" b="1" dirty="0"/>
          </a:p>
          <a:p>
            <a:pPr>
              <a:lnSpc>
                <a:spcPct val="90000"/>
              </a:lnSpc>
            </a:pPr>
            <a:r>
              <a:rPr lang="en-US" sz="2400" b="1" dirty="0"/>
              <a:t>Cheryl Seager</a:t>
            </a:r>
          </a:p>
          <a:p>
            <a:pPr>
              <a:lnSpc>
                <a:spcPct val="90000"/>
              </a:lnSpc>
            </a:pPr>
            <a:r>
              <a:rPr lang="en-US" sz="2400" b="1" dirty="0"/>
              <a:t>Director</a:t>
            </a:r>
          </a:p>
          <a:p>
            <a:pPr>
              <a:lnSpc>
                <a:spcPct val="90000"/>
              </a:lnSpc>
            </a:pPr>
            <a:r>
              <a:rPr lang="en-US" sz="2400" b="1" dirty="0"/>
              <a:t>Enforcement and Compliance Assurance Division</a:t>
            </a:r>
          </a:p>
        </p:txBody>
      </p:sp>
      <p:cxnSp>
        <p:nvCxnSpPr>
          <p:cNvPr id="51" name="Straight Connector 5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8919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EC83-E3D4-636D-6C2D-5B8FF0308AB4}"/>
              </a:ext>
            </a:extLst>
          </p:cNvPr>
          <p:cNvSpPr>
            <a:spLocks noGrp="1"/>
          </p:cNvSpPr>
          <p:nvPr>
            <p:ph type="title"/>
          </p:nvPr>
        </p:nvSpPr>
        <p:spPr>
          <a:xfrm>
            <a:off x="925689" y="375053"/>
            <a:ext cx="7290054" cy="1024509"/>
          </a:xfrm>
        </p:spPr>
        <p:txBody>
          <a:bodyPr>
            <a:normAutofit fontScale="90000"/>
          </a:bodyPr>
          <a:lstStyle/>
          <a:p>
            <a:r>
              <a:rPr lang="en-US" b="1" dirty="0"/>
              <a:t>Supplemental Environmental Projects (SEPs)</a:t>
            </a:r>
          </a:p>
        </p:txBody>
      </p:sp>
      <p:sp>
        <p:nvSpPr>
          <p:cNvPr id="3" name="Content Placeholder 2">
            <a:extLst>
              <a:ext uri="{FF2B5EF4-FFF2-40B4-BE49-F238E27FC236}">
                <a16:creationId xmlns:a16="http://schemas.microsoft.com/office/drawing/2014/main" id="{2B9A234B-0941-FBD6-A760-B62022505D8F}"/>
              </a:ext>
            </a:extLst>
          </p:cNvPr>
          <p:cNvSpPr>
            <a:spLocks noGrp="1"/>
          </p:cNvSpPr>
          <p:nvPr>
            <p:ph idx="1"/>
          </p:nvPr>
        </p:nvSpPr>
        <p:spPr>
          <a:xfrm>
            <a:off x="925689" y="2275664"/>
            <a:ext cx="8656463" cy="4033696"/>
          </a:xfrm>
        </p:spPr>
        <p:txBody>
          <a:bodyPr vert="horz" lIns="45720" tIns="45720" rIns="45720" bIns="45720" rtlCol="0" anchor="t">
            <a:normAutofit/>
          </a:bodyPr>
          <a:lstStyle/>
          <a:p>
            <a:pPr>
              <a:buFont typeface="Wingdings" panose="020B0602020104020603" pitchFamily="34" charset="0"/>
              <a:buChar char="q"/>
            </a:pPr>
            <a:r>
              <a:rPr lang="en-US" sz="2800" dirty="0"/>
              <a:t>EPA's 2015 SEP Policy Highlights</a:t>
            </a:r>
          </a:p>
          <a:p>
            <a:pPr marL="447675" lvl="2">
              <a:buFont typeface="Wingdings" panose="020B0602020104020603" pitchFamily="34" charset="0"/>
              <a:buChar char="q"/>
            </a:pPr>
            <a:r>
              <a:rPr lang="en-US" sz="2400" dirty="0"/>
              <a:t>Voluntary</a:t>
            </a:r>
          </a:p>
          <a:p>
            <a:pPr marL="447675" lvl="2">
              <a:buFont typeface="Wingdings" panose="020B0602020104020603" pitchFamily="34" charset="0"/>
              <a:buChar char="q"/>
            </a:pPr>
            <a:r>
              <a:rPr lang="en-US" sz="2400" dirty="0"/>
              <a:t>Environmentally beneficial</a:t>
            </a:r>
          </a:p>
          <a:p>
            <a:pPr marL="447675" lvl="2">
              <a:buFont typeface="Wingdings" panose="020B0602020104020603" pitchFamily="34" charset="0"/>
              <a:buChar char="q"/>
            </a:pPr>
            <a:r>
              <a:rPr lang="en-US" sz="2400" dirty="0"/>
              <a:t>Nexus</a:t>
            </a:r>
            <a:endParaRPr lang="en-US" sz="2400" dirty="0">
              <a:ea typeface="+mn-lt"/>
              <a:cs typeface="+mn-lt"/>
            </a:endParaRPr>
          </a:p>
          <a:p>
            <a:pPr marL="447675" lvl="2">
              <a:buFont typeface="Wingdings" panose="020B0602020104020603" pitchFamily="34" charset="0"/>
              <a:buChar char="q"/>
            </a:pPr>
            <a:r>
              <a:rPr lang="en-US" sz="2400" dirty="0"/>
              <a:t>Not otherwise legally required to perform]</a:t>
            </a:r>
          </a:p>
          <a:p>
            <a:pPr marL="447675" lvl="2">
              <a:buFont typeface="Wingdings" panose="020B0602020104020603" pitchFamily="34" charset="0"/>
              <a:buChar char="q"/>
            </a:pPr>
            <a:r>
              <a:rPr lang="en-US" sz="2400" dirty="0"/>
              <a:t>Developed and Implemented by the Company</a:t>
            </a:r>
          </a:p>
          <a:p>
            <a:pPr marL="447675" lvl="2">
              <a:buFont typeface="Wingdings" panose="020B0602020104020603" pitchFamily="34" charset="0"/>
              <a:buChar char="q"/>
            </a:pPr>
            <a:r>
              <a:rPr lang="en-US" sz="2400" dirty="0"/>
              <a:t>Augmentation Issues</a:t>
            </a:r>
          </a:p>
          <a:p>
            <a:pPr marL="0" indent="0">
              <a:buNone/>
            </a:pPr>
            <a:r>
              <a:rPr lang="en-US" dirty="0">
                <a:solidFill>
                  <a:srgbClr val="000000"/>
                </a:solidFill>
                <a:latin typeface="Calibri" panose="020F0502020204030204" pitchFamily="34" charset="0"/>
              </a:rPr>
              <a:t>	</a:t>
            </a:r>
          </a:p>
          <a:p>
            <a:pPr marL="516636" lvl="1" indent="-342900">
              <a:buFont typeface="Wingdings" panose="020B0602020104020603" pitchFamily="34" charset="0"/>
              <a:buChar char="q"/>
            </a:pPr>
            <a:endParaRPr lang="en-US" dirty="0"/>
          </a:p>
        </p:txBody>
      </p:sp>
      <p:sp>
        <p:nvSpPr>
          <p:cNvPr id="4" name="Slide Number Placeholder 3">
            <a:extLst>
              <a:ext uri="{FF2B5EF4-FFF2-40B4-BE49-F238E27FC236}">
                <a16:creationId xmlns:a16="http://schemas.microsoft.com/office/drawing/2014/main" id="{01E1898B-9650-EA0E-DBFA-039C1A82A3F6}"/>
              </a:ext>
            </a:extLst>
          </p:cNvPr>
          <p:cNvSpPr>
            <a:spLocks noGrp="1"/>
          </p:cNvSpPr>
          <p:nvPr>
            <p:ph type="sldNum" sz="quarter" idx="12"/>
          </p:nvPr>
        </p:nvSpPr>
        <p:spPr/>
        <p:txBody>
          <a:bodyPr/>
          <a:lstStyle/>
          <a:p>
            <a:pPr>
              <a:defRPr/>
            </a:pPr>
            <a:fld id="{716A1249-E357-4981-87C3-1515D9583CE6}" type="slidenum">
              <a:rPr lang="en-US" smtClean="0"/>
              <a:pPr>
                <a:defRPr/>
              </a:pPr>
              <a:t>10</a:t>
            </a:fld>
            <a:endParaRPr lang="en-US"/>
          </a:p>
        </p:txBody>
      </p:sp>
    </p:spTree>
    <p:extLst>
      <p:ext uri="{BB962C8B-B14F-4D97-AF65-F5344CB8AC3E}">
        <p14:creationId xmlns:p14="http://schemas.microsoft.com/office/powerpoint/2010/main" val="16522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E2C97-264B-4859-B895-63C39A5CF9D4}"/>
              </a:ext>
            </a:extLst>
          </p:cNvPr>
          <p:cNvSpPr>
            <a:spLocks noGrp="1"/>
          </p:cNvSpPr>
          <p:nvPr>
            <p:ph type="title"/>
          </p:nvPr>
        </p:nvSpPr>
        <p:spPr>
          <a:xfrm>
            <a:off x="835378" y="250135"/>
            <a:ext cx="8001254" cy="834009"/>
          </a:xfrm>
        </p:spPr>
        <p:txBody>
          <a:bodyPr>
            <a:normAutofit/>
          </a:bodyPr>
          <a:lstStyle/>
          <a:p>
            <a:r>
              <a:rPr lang="en-US" b="1" dirty="0"/>
              <a:t>Region 6 SEP Examples</a:t>
            </a:r>
          </a:p>
        </p:txBody>
      </p:sp>
      <p:sp>
        <p:nvSpPr>
          <p:cNvPr id="3" name="Content Placeholder 2">
            <a:extLst>
              <a:ext uri="{FF2B5EF4-FFF2-40B4-BE49-F238E27FC236}">
                <a16:creationId xmlns:a16="http://schemas.microsoft.com/office/drawing/2014/main" id="{E6C39217-40D5-4CE3-AD8F-B3B1A8DBD99F}"/>
              </a:ext>
            </a:extLst>
          </p:cNvPr>
          <p:cNvSpPr>
            <a:spLocks noGrp="1"/>
          </p:cNvSpPr>
          <p:nvPr>
            <p:ph idx="1"/>
          </p:nvPr>
        </p:nvSpPr>
        <p:spPr>
          <a:xfrm>
            <a:off x="835378" y="1632586"/>
            <a:ext cx="8905651" cy="4975279"/>
          </a:xfrm>
        </p:spPr>
        <p:txBody>
          <a:bodyPr>
            <a:normAutofit lnSpcReduction="10000"/>
          </a:bodyPr>
          <a:lstStyle/>
          <a:p>
            <a:pPr marL="516636" lvl="1" indent="-342900">
              <a:buFont typeface="Wingdings" panose="020B0602020104020603" pitchFamily="34" charset="0"/>
              <a:buChar char="q"/>
            </a:pPr>
            <a:r>
              <a:rPr lang="en-US" sz="2000" dirty="0">
                <a:ea typeface="+mn-lt"/>
                <a:cs typeface="+mn-lt"/>
              </a:rPr>
              <a:t>Design, procure, install and implement operation of new gas detectors for both Hydrogen Chloride area and Liquefied Petroleum Gass areas to provide early detection of leaks and/or vapors.</a:t>
            </a:r>
          </a:p>
          <a:p>
            <a:pPr marL="516636" lvl="1" indent="-342900">
              <a:buFont typeface="Wingdings" panose="020B0602020104020603" pitchFamily="34" charset="0"/>
              <a:buChar char="q"/>
            </a:pPr>
            <a:r>
              <a:rPr lang="en-US" sz="2000" dirty="0">
                <a:solidFill>
                  <a:srgbClr val="000000"/>
                </a:solidFill>
              </a:rPr>
              <a:t>Install VOC emissions perimeter monitors for the RMP covered areas. </a:t>
            </a:r>
          </a:p>
          <a:p>
            <a:pPr marL="516636" lvl="1" indent="-342900">
              <a:buFont typeface="Wingdings" panose="020B0602020104020603" pitchFamily="34" charset="0"/>
              <a:buChar char="q"/>
            </a:pPr>
            <a:r>
              <a:rPr lang="en-US" sz="2000" dirty="0">
                <a:solidFill>
                  <a:srgbClr val="000000"/>
                </a:solidFill>
              </a:rPr>
              <a:t>Purchase a thermal imaging camera with VOC quantification capabilities.</a:t>
            </a:r>
          </a:p>
          <a:p>
            <a:pPr marL="516636" lvl="1" indent="-342900">
              <a:buFont typeface="Wingdings" panose="020B0602020104020603" pitchFamily="34" charset="0"/>
              <a:buChar char="q"/>
            </a:pPr>
            <a:r>
              <a:rPr lang="en-US" sz="2000" dirty="0">
                <a:solidFill>
                  <a:srgbClr val="000000"/>
                </a:solidFill>
              </a:rPr>
              <a:t>Purchase drones which include camera, thermal imaging, a loudspeaker, and a spotlight, for non-profit community organizations to enhance their ability to response to emergency situations and protect the public.</a:t>
            </a:r>
          </a:p>
          <a:p>
            <a:pPr marL="516636" lvl="1" indent="-342900">
              <a:buFont typeface="Wingdings" panose="020B0602020104020603" pitchFamily="34" charset="0"/>
              <a:buChar char="q"/>
            </a:pPr>
            <a:r>
              <a:rPr lang="en-US" sz="2000" dirty="0">
                <a:solidFill>
                  <a:srgbClr val="000000"/>
                </a:solidFill>
              </a:rPr>
              <a:t>Donate laptops and computer monitors to the Office of Emergency management and Local Emergency Planning Committee.</a:t>
            </a:r>
          </a:p>
          <a:p>
            <a:pPr marL="516636" lvl="1" indent="-342900">
              <a:buFont typeface="Wingdings" panose="020B0602020104020603" pitchFamily="34" charset="0"/>
              <a:buChar char="q"/>
            </a:pPr>
            <a:r>
              <a:rPr lang="en-US" sz="2000" dirty="0">
                <a:solidFill>
                  <a:srgbClr val="000000"/>
                </a:solidFill>
              </a:rPr>
              <a:t>Donate rescue equipment, automated CPR Device, thermal imaging cameras, water rescue dummy, PPE, underwater drone sonar for river operations, and SCBA equipment to the local fire department.</a:t>
            </a:r>
          </a:p>
          <a:p>
            <a:pPr marL="516636" lvl="1" indent="-342900">
              <a:buFont typeface="Wingdings" panose="020B0602020104020603" pitchFamily="34" charset="0"/>
              <a:buChar char="q"/>
            </a:pPr>
            <a:endParaRPr lang="en-US" sz="1800" dirty="0">
              <a:solidFill>
                <a:srgbClr val="000000"/>
              </a:solidFill>
              <a:latin typeface="Calibri" panose="020F0502020204030204" pitchFamily="34" charset="0"/>
            </a:endParaRPr>
          </a:p>
          <a:p>
            <a:pPr marL="516636" lvl="1" indent="-342900">
              <a:buFont typeface="Wingdings" panose="020B0602020104020603" pitchFamily="34" charset="0"/>
              <a:buChar char="q"/>
            </a:pPr>
            <a:endParaRPr lang="en-US" dirty="0"/>
          </a:p>
        </p:txBody>
      </p:sp>
      <p:sp>
        <p:nvSpPr>
          <p:cNvPr id="4" name="Slide Number Placeholder 3">
            <a:extLst>
              <a:ext uri="{FF2B5EF4-FFF2-40B4-BE49-F238E27FC236}">
                <a16:creationId xmlns:a16="http://schemas.microsoft.com/office/drawing/2014/main" id="{60BBE9AE-4FDC-4D49-B03B-F51AEF9D80BB}"/>
              </a:ext>
            </a:extLst>
          </p:cNvPr>
          <p:cNvSpPr>
            <a:spLocks noGrp="1"/>
          </p:cNvSpPr>
          <p:nvPr>
            <p:ph type="sldNum" sz="quarter" idx="12"/>
          </p:nvPr>
        </p:nvSpPr>
        <p:spPr/>
        <p:txBody>
          <a:bodyPr/>
          <a:lstStyle/>
          <a:p>
            <a:pPr>
              <a:defRPr/>
            </a:pPr>
            <a:fld id="{716A1249-E357-4981-87C3-1515D9583CE6}" type="slidenum">
              <a:rPr lang="en-US" smtClean="0"/>
              <a:pPr>
                <a:defRPr/>
              </a:pPr>
              <a:t>11</a:t>
            </a:fld>
            <a:endParaRPr lang="en-US"/>
          </a:p>
        </p:txBody>
      </p:sp>
    </p:spTree>
    <p:extLst>
      <p:ext uri="{BB962C8B-B14F-4D97-AF65-F5344CB8AC3E}">
        <p14:creationId xmlns:p14="http://schemas.microsoft.com/office/powerpoint/2010/main" val="417657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AFFCB-366A-4DD6-8A59-D32F9637C9F4}"/>
              </a:ext>
            </a:extLst>
          </p:cNvPr>
          <p:cNvSpPr>
            <a:spLocks noGrp="1"/>
          </p:cNvSpPr>
          <p:nvPr>
            <p:ph type="title"/>
          </p:nvPr>
        </p:nvSpPr>
        <p:spPr>
          <a:xfrm>
            <a:off x="856192" y="216647"/>
            <a:ext cx="7886700" cy="914400"/>
          </a:xfrm>
        </p:spPr>
        <p:txBody>
          <a:bodyPr>
            <a:normAutofit/>
          </a:bodyPr>
          <a:lstStyle/>
          <a:p>
            <a:r>
              <a:rPr lang="en-US" sz="4400" b="1" dirty="0"/>
              <a:t>Takeaways</a:t>
            </a:r>
            <a:r>
              <a:rPr lang="en-US" sz="4400" dirty="0"/>
              <a:t> </a:t>
            </a:r>
          </a:p>
        </p:txBody>
      </p:sp>
      <p:sp>
        <p:nvSpPr>
          <p:cNvPr id="3" name="Content Placeholder 2">
            <a:extLst>
              <a:ext uri="{FF2B5EF4-FFF2-40B4-BE49-F238E27FC236}">
                <a16:creationId xmlns:a16="http://schemas.microsoft.com/office/drawing/2014/main" id="{0605C9E5-01D4-4B76-88C2-12FEE071CB18}"/>
              </a:ext>
            </a:extLst>
          </p:cNvPr>
          <p:cNvSpPr>
            <a:spLocks noGrp="1"/>
          </p:cNvSpPr>
          <p:nvPr>
            <p:ph idx="1"/>
          </p:nvPr>
        </p:nvSpPr>
        <p:spPr>
          <a:xfrm>
            <a:off x="1533526" y="1253068"/>
            <a:ext cx="8186208" cy="5275440"/>
          </a:xfrm>
        </p:spPr>
        <p:txBody>
          <a:bodyPr vert="horz" lIns="45720" tIns="45720" rIns="45720" bIns="45720" rtlCol="0" anchor="t">
            <a:normAutofit/>
          </a:bodyPr>
          <a:lstStyle/>
          <a:p>
            <a:pPr marL="0" indent="0">
              <a:buNone/>
            </a:pPr>
            <a:endParaRPr lang="en-US" b="1" dirty="0"/>
          </a:p>
          <a:p>
            <a:pPr marL="584835" lvl="1" indent="-457200">
              <a:buFont typeface="Wingdings" panose="05000000000000000000" pitchFamily="2" charset="2"/>
              <a:buChar char="Ø"/>
            </a:pPr>
            <a:r>
              <a:rPr lang="en-US" sz="2400" dirty="0"/>
              <a:t>Opportunities for engagement with communities with EJ concerns.</a:t>
            </a:r>
          </a:p>
          <a:p>
            <a:pPr marL="127635" lvl="1" indent="0">
              <a:buNone/>
            </a:pPr>
            <a:endParaRPr lang="en-US" sz="2400" dirty="0"/>
          </a:p>
          <a:p>
            <a:pPr marL="584835" lvl="1" indent="-457200">
              <a:buFont typeface="Wingdings" panose="05000000000000000000" pitchFamily="2" charset="2"/>
              <a:buChar char="Ø"/>
            </a:pPr>
            <a:r>
              <a:rPr lang="en-US" sz="2400" dirty="0"/>
              <a:t>Take advantage of win-win, collaborative approaches to resolving noncompliance like SEPs.</a:t>
            </a:r>
          </a:p>
          <a:p>
            <a:pPr marL="127635" lvl="1" indent="0">
              <a:buNone/>
            </a:pPr>
            <a:endParaRPr lang="en-US" sz="2400" dirty="0"/>
          </a:p>
          <a:p>
            <a:pPr marL="584835" lvl="1" indent="-457200">
              <a:buFont typeface="Wingdings" panose="05000000000000000000" pitchFamily="2" charset="2"/>
              <a:buChar char="Ø"/>
            </a:pPr>
            <a:r>
              <a:rPr lang="en-US" sz="2400" dirty="0"/>
              <a:t>Willingness to engage with communities and industry to identify common goals and discuss concerns</a:t>
            </a:r>
          </a:p>
          <a:p>
            <a:pPr marL="264795" lvl="1"/>
            <a:endParaRPr lang="en-US" sz="2000" dirty="0"/>
          </a:p>
          <a:p>
            <a:pPr marL="127635" lvl="1" indent="0">
              <a:buNone/>
            </a:pPr>
            <a:endParaRPr lang="en-US" sz="2000" dirty="0"/>
          </a:p>
          <a:p>
            <a:pPr marL="0" indent="0">
              <a:buNone/>
            </a:pPr>
            <a:endParaRPr lang="en-US" sz="2000" dirty="0"/>
          </a:p>
        </p:txBody>
      </p:sp>
      <p:sp>
        <p:nvSpPr>
          <p:cNvPr id="4" name="Slide Number Placeholder 3">
            <a:extLst>
              <a:ext uri="{FF2B5EF4-FFF2-40B4-BE49-F238E27FC236}">
                <a16:creationId xmlns:a16="http://schemas.microsoft.com/office/drawing/2014/main" id="{4B8899A3-FBBD-42EC-91D6-AE875436E877}"/>
              </a:ext>
            </a:extLst>
          </p:cNvPr>
          <p:cNvSpPr>
            <a:spLocks noGrp="1"/>
          </p:cNvSpPr>
          <p:nvPr>
            <p:ph type="sldNum" sz="quarter" idx="12"/>
          </p:nvPr>
        </p:nvSpPr>
        <p:spPr/>
        <p:txBody>
          <a:bodyPr/>
          <a:lstStyle/>
          <a:p>
            <a:pPr>
              <a:defRPr/>
            </a:pPr>
            <a:fld id="{716A1249-E357-4981-87C3-1515D9583CE6}" type="slidenum">
              <a:rPr lang="en-US" smtClean="0"/>
              <a:pPr>
                <a:defRPr/>
              </a:pPr>
              <a:t>12</a:t>
            </a:fld>
            <a:endParaRPr lang="en-US"/>
          </a:p>
        </p:txBody>
      </p:sp>
    </p:spTree>
    <p:extLst>
      <p:ext uri="{BB962C8B-B14F-4D97-AF65-F5344CB8AC3E}">
        <p14:creationId xmlns:p14="http://schemas.microsoft.com/office/powerpoint/2010/main" val="42454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B9B18B-3F1C-0417-AA95-169FA71D6921}"/>
              </a:ext>
            </a:extLst>
          </p:cNvPr>
          <p:cNvSpPr>
            <a:spLocks noGrp="1"/>
          </p:cNvSpPr>
          <p:nvPr>
            <p:ph idx="1"/>
          </p:nvPr>
        </p:nvSpPr>
        <p:spPr>
          <a:xfrm>
            <a:off x="1055334" y="1790700"/>
            <a:ext cx="8596667" cy="4023360"/>
          </a:xfrm>
        </p:spPr>
        <p:txBody>
          <a:bodyPr vert="horz" lIns="45720" tIns="45720" rIns="45720" bIns="45720" rtlCol="0" anchor="t">
            <a:normAutofit fontScale="92500" lnSpcReduction="10000"/>
          </a:bodyPr>
          <a:lstStyle/>
          <a:p>
            <a:pPr marL="0" indent="0">
              <a:buNone/>
            </a:pPr>
            <a:r>
              <a:rPr lang="en-US" dirty="0">
                <a:ea typeface="+mn-lt"/>
                <a:cs typeface="+mn-lt"/>
              </a:rPr>
              <a:t>April 30, 2021</a:t>
            </a:r>
          </a:p>
          <a:p>
            <a:pPr marL="0" indent="0">
              <a:buNone/>
            </a:pPr>
            <a:r>
              <a:rPr lang="en-US" dirty="0">
                <a:ea typeface="+mn-lt"/>
                <a:cs typeface="+mn-lt"/>
              </a:rPr>
              <a:t>Starfield Memo on Strengthening Enforcement in Communities with Environmental Justice Concerns</a:t>
            </a:r>
          </a:p>
          <a:p>
            <a:pPr marL="0" indent="0">
              <a:buNone/>
            </a:pPr>
            <a:r>
              <a:rPr lang="en-US" dirty="0">
                <a:ea typeface="+mn-lt"/>
                <a:cs typeface="+mn-lt"/>
              </a:rPr>
              <a:t>Increase engagement with communities about enforcement cases that most directly impact them.</a:t>
            </a:r>
          </a:p>
          <a:p>
            <a:pPr>
              <a:buFont typeface="Wingdings" panose="05000000000000000000" pitchFamily="2" charset="2"/>
              <a:buChar char="Ø"/>
            </a:pPr>
            <a:r>
              <a:rPr lang="en-US" dirty="0">
                <a:ea typeface="+mn-lt"/>
                <a:cs typeface="+mn-lt"/>
              </a:rPr>
              <a:t> Provide more information to communities about facilities, pollution, and enforcement activities, through appropriate and available means such as press releases and public meetings.  </a:t>
            </a:r>
          </a:p>
          <a:p>
            <a:pPr>
              <a:buFont typeface="Wingdings" panose="05000000000000000000" pitchFamily="2" charset="2"/>
              <a:buChar char="Ø"/>
            </a:pPr>
            <a:r>
              <a:rPr lang="en-US" dirty="0">
                <a:ea typeface="+mn-lt"/>
                <a:cs typeface="+mn-lt"/>
              </a:rPr>
              <a:t>Empower communities by increasing awareness of enforcement program resources and make it easier for the public to search for EJSCREEN information and Enforcement and Compliance History Online (ECHO) compliance history data. </a:t>
            </a:r>
          </a:p>
          <a:p>
            <a:pPr>
              <a:buFont typeface="Wingdings" panose="05000000000000000000" pitchFamily="2" charset="2"/>
              <a:buChar char="Ø"/>
            </a:pPr>
            <a:r>
              <a:rPr lang="en-US" dirty="0">
                <a:ea typeface="+mn-lt"/>
                <a:cs typeface="+mn-lt"/>
              </a:rPr>
              <a:t>Increase opportunities for community engagement in the development of cleanup and reuse agreements to ensure community concerns are addressed in a meaningful manner. </a:t>
            </a:r>
            <a:endParaRPr lang="en-US" dirty="0"/>
          </a:p>
        </p:txBody>
      </p:sp>
      <p:sp>
        <p:nvSpPr>
          <p:cNvPr id="4" name="Slide Number Placeholder 3">
            <a:extLst>
              <a:ext uri="{FF2B5EF4-FFF2-40B4-BE49-F238E27FC236}">
                <a16:creationId xmlns:a16="http://schemas.microsoft.com/office/drawing/2014/main" id="{B88000DE-ADC6-E5E3-AFD3-FA8B066894A9}"/>
              </a:ext>
            </a:extLst>
          </p:cNvPr>
          <p:cNvSpPr>
            <a:spLocks noGrp="1"/>
          </p:cNvSpPr>
          <p:nvPr>
            <p:ph type="sldNum" sz="quarter" idx="12"/>
          </p:nvPr>
        </p:nvSpPr>
        <p:spPr/>
        <p:txBody>
          <a:bodyPr/>
          <a:lstStyle/>
          <a:p>
            <a:pPr>
              <a:defRPr/>
            </a:pPr>
            <a:fld id="{716A1249-E357-4981-87C3-1515D9583CE6}" type="slidenum">
              <a:rPr lang="en-US" smtClean="0"/>
              <a:pPr>
                <a:defRPr/>
              </a:pPr>
              <a:t>2</a:t>
            </a:fld>
            <a:endParaRPr lang="en-US"/>
          </a:p>
        </p:txBody>
      </p:sp>
      <p:sp>
        <p:nvSpPr>
          <p:cNvPr id="6" name="Title 5">
            <a:extLst>
              <a:ext uri="{FF2B5EF4-FFF2-40B4-BE49-F238E27FC236}">
                <a16:creationId xmlns:a16="http://schemas.microsoft.com/office/drawing/2014/main" id="{8F735D66-AA94-7E87-85C2-CD3067F1F792}"/>
              </a:ext>
            </a:extLst>
          </p:cNvPr>
          <p:cNvSpPr>
            <a:spLocks noGrp="1"/>
          </p:cNvSpPr>
          <p:nvPr>
            <p:ph type="title"/>
          </p:nvPr>
        </p:nvSpPr>
        <p:spPr/>
        <p:txBody>
          <a:bodyPr/>
          <a:lstStyle/>
          <a:p>
            <a:r>
              <a:rPr lang="en-US" b="1" i="0" cap="all" dirty="0">
                <a:effectLst/>
                <a:latin typeface="Trebuchet MS" panose="020B0603020202020204" pitchFamily="34" charset="0"/>
              </a:rPr>
              <a:t>Community engagement</a:t>
            </a:r>
            <a:endParaRPr lang="en-US" dirty="0">
              <a:latin typeface="Trebuchet MS" panose="020B0603020202020204" pitchFamily="34" charset="0"/>
            </a:endParaRPr>
          </a:p>
        </p:txBody>
      </p:sp>
    </p:spTree>
    <p:extLst>
      <p:ext uri="{BB962C8B-B14F-4D97-AF65-F5344CB8AC3E}">
        <p14:creationId xmlns:p14="http://schemas.microsoft.com/office/powerpoint/2010/main" val="92609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8082BB-8B57-9912-C4A2-5CAF0904D056}"/>
              </a:ext>
            </a:extLst>
          </p:cNvPr>
          <p:cNvSpPr>
            <a:spLocks noGrp="1"/>
          </p:cNvSpPr>
          <p:nvPr>
            <p:ph idx="1"/>
          </p:nvPr>
        </p:nvSpPr>
        <p:spPr>
          <a:xfrm>
            <a:off x="677335" y="1515036"/>
            <a:ext cx="8904818" cy="4794325"/>
          </a:xfrm>
        </p:spPr>
        <p:txBody>
          <a:bodyPr>
            <a:noAutofit/>
          </a:bodyPr>
          <a:lstStyle/>
          <a:p>
            <a:pPr lvl="1">
              <a:buFont typeface="Wingdings" panose="05000000000000000000" pitchFamily="2" charset="2"/>
              <a:buChar char="q"/>
            </a:pPr>
            <a:r>
              <a:rPr lang="en-US" sz="2400" dirty="0">
                <a:ea typeface="Cambria" panose="02040503050406030204" pitchFamily="18" charset="0"/>
              </a:rPr>
              <a:t>Administrator visited Louisiana in November 2022.</a:t>
            </a:r>
          </a:p>
          <a:p>
            <a:pPr lvl="1">
              <a:buFont typeface="Wingdings" panose="05000000000000000000" pitchFamily="2" charset="2"/>
              <a:buChar char="q"/>
            </a:pPr>
            <a:r>
              <a:rPr lang="en-US" sz="2400" dirty="0">
                <a:ea typeface="Cambria" panose="02040503050406030204" pitchFamily="18" charset="0"/>
              </a:rPr>
              <a:t>Pollution Accountability Team Developed. </a:t>
            </a:r>
          </a:p>
          <a:p>
            <a:pPr lvl="1">
              <a:buFont typeface="Wingdings" panose="05000000000000000000" pitchFamily="2" charset="2"/>
              <a:buChar char="q"/>
            </a:pPr>
            <a:r>
              <a:rPr lang="en-US" sz="2400" dirty="0">
                <a:ea typeface="Cambria" panose="02040503050406030204" pitchFamily="18" charset="0"/>
              </a:rPr>
              <a:t>Community meetings in St. John the Baptist, Calcasieu Parishes, and St. James Parish, prior to deploying the PAT in Louisiana.</a:t>
            </a:r>
          </a:p>
          <a:p>
            <a:pPr lvl="2">
              <a:buFont typeface="Wingdings" panose="05000000000000000000" pitchFamily="2" charset="2"/>
              <a:buChar char="Ø"/>
            </a:pPr>
            <a:r>
              <a:rPr lang="en-US" sz="2400" dirty="0">
                <a:ea typeface="Cambria" panose="02040503050406030204" pitchFamily="18" charset="0"/>
              </a:rPr>
              <a:t>Requested input from the community members about facility targets and routes.</a:t>
            </a:r>
          </a:p>
          <a:p>
            <a:pPr lvl="1">
              <a:buFont typeface="Wingdings" panose="05000000000000000000" pitchFamily="2" charset="2"/>
              <a:buChar char="q"/>
            </a:pPr>
            <a:r>
              <a:rPr lang="en-US" sz="2400" dirty="0">
                <a:ea typeface="Cambria" panose="02040503050406030204" pitchFamily="18" charset="0"/>
              </a:rPr>
              <a:t>Focused on facilities with large quantities of volatile organics and air toxics and those with specific emissions of BTEX compounds, sulfur dioxide and ethylene oxide.</a:t>
            </a:r>
          </a:p>
          <a:p>
            <a:endParaRPr lang="en-US" sz="1600" dirty="0"/>
          </a:p>
        </p:txBody>
      </p:sp>
      <p:sp>
        <p:nvSpPr>
          <p:cNvPr id="4" name="Slide Number Placeholder 3">
            <a:extLst>
              <a:ext uri="{FF2B5EF4-FFF2-40B4-BE49-F238E27FC236}">
                <a16:creationId xmlns:a16="http://schemas.microsoft.com/office/drawing/2014/main" id="{E4D80F7E-3763-C4F0-D620-A8B92C79B031}"/>
              </a:ext>
            </a:extLst>
          </p:cNvPr>
          <p:cNvSpPr>
            <a:spLocks noGrp="1"/>
          </p:cNvSpPr>
          <p:nvPr>
            <p:ph type="sldNum" sz="quarter" idx="12"/>
          </p:nvPr>
        </p:nvSpPr>
        <p:spPr/>
        <p:txBody>
          <a:bodyPr/>
          <a:lstStyle/>
          <a:p>
            <a:pPr>
              <a:defRPr/>
            </a:pPr>
            <a:fld id="{716A1249-E357-4981-87C3-1515D9583CE6}" type="slidenum">
              <a:rPr lang="en-US" smtClean="0"/>
              <a:pPr>
                <a:defRPr/>
              </a:pPr>
              <a:t>3</a:t>
            </a:fld>
            <a:endParaRPr lang="en-US"/>
          </a:p>
        </p:txBody>
      </p:sp>
      <p:sp>
        <p:nvSpPr>
          <p:cNvPr id="6" name="Title 5">
            <a:extLst>
              <a:ext uri="{FF2B5EF4-FFF2-40B4-BE49-F238E27FC236}">
                <a16:creationId xmlns:a16="http://schemas.microsoft.com/office/drawing/2014/main" id="{AD1F4570-0270-3E1F-AAD7-D72E4AF6999D}"/>
              </a:ext>
            </a:extLst>
          </p:cNvPr>
          <p:cNvSpPr>
            <a:spLocks noGrp="1"/>
          </p:cNvSpPr>
          <p:nvPr>
            <p:ph type="title"/>
          </p:nvPr>
        </p:nvSpPr>
        <p:spPr>
          <a:xfrm>
            <a:off x="382766" y="201008"/>
            <a:ext cx="9493956" cy="875324"/>
          </a:xfrm>
        </p:spPr>
        <p:txBody>
          <a:bodyPr/>
          <a:lstStyle/>
          <a:p>
            <a:r>
              <a:rPr lang="en-US" b="1" dirty="0"/>
              <a:t>Community Engagement</a:t>
            </a:r>
          </a:p>
        </p:txBody>
      </p:sp>
    </p:spTree>
    <p:extLst>
      <p:ext uri="{BB962C8B-B14F-4D97-AF65-F5344CB8AC3E}">
        <p14:creationId xmlns:p14="http://schemas.microsoft.com/office/powerpoint/2010/main" val="362583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216" y="52571"/>
            <a:ext cx="9628538" cy="1151073"/>
          </a:xfrm>
        </p:spPr>
        <p:txBody>
          <a:bodyPr vert="horz" lIns="91440" tIns="45720" rIns="91440" bIns="45720" rtlCol="0" anchor="b">
            <a:normAutofit/>
          </a:bodyPr>
          <a:lstStyle/>
          <a:p>
            <a:r>
              <a:rPr lang="en-US" sz="4800" b="1" dirty="0"/>
              <a:t>Community Concerns</a:t>
            </a:r>
          </a:p>
        </p:txBody>
      </p:sp>
      <p:sp>
        <p:nvSpPr>
          <p:cNvPr id="5" name="Date Placeholder 4"/>
          <p:cNvSpPr>
            <a:spLocks noGrp="1"/>
          </p:cNvSpPr>
          <p:nvPr>
            <p:ph type="dt" sz="half" idx="10"/>
          </p:nvPr>
        </p:nvSpPr>
        <p:spPr>
          <a:xfrm>
            <a:off x="6670145" y="6041362"/>
            <a:ext cx="1446928" cy="365125"/>
          </a:xfrm>
        </p:spPr>
        <p:txBody>
          <a:bodyPr vert="horz" lIns="91440" tIns="45720" rIns="91440" bIns="45720" rtlCol="0" anchor="ctr">
            <a:normAutofit/>
          </a:bodyPr>
          <a:lstStyle/>
          <a:p>
            <a:pPr defTabSz="914400">
              <a:spcAft>
                <a:spcPts val="600"/>
              </a:spcAft>
            </a:pPr>
            <a:fld id="{6DD1B487-36FD-4CED-B07A-1A81FC6540B1}" type="datetime1">
              <a:rPr lang="en-US" smtClean="0">
                <a:solidFill>
                  <a:srgbClr val="FFFFFF"/>
                </a:solidFill>
              </a:rPr>
              <a:pPr defTabSz="914400">
                <a:spcAft>
                  <a:spcPts val="600"/>
                </a:spcAft>
              </a:pPr>
              <a:t>7/28/2023</a:t>
            </a:fld>
            <a:endParaRPr lang="en-US">
              <a:solidFill>
                <a:srgbClr val="FFFFFF"/>
              </a:solidFill>
            </a:endParaRPr>
          </a:p>
        </p:txBody>
      </p:sp>
      <p:sp>
        <p:nvSpPr>
          <p:cNvPr id="4" name="Slide Number Placeholder 3"/>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9CD8D479-8942-46E8-A226-A4E01F7A105C}" type="slidenum">
              <a:rPr lang="en-US" smtClean="0">
                <a:solidFill>
                  <a:srgbClr val="FFFFFF"/>
                </a:solidFill>
              </a:rPr>
              <a:pPr defTabSz="914400">
                <a:spcAft>
                  <a:spcPts val="600"/>
                </a:spcAft>
              </a:pPr>
              <a:t>4</a:t>
            </a:fld>
            <a:endParaRPr lang="en-US">
              <a:solidFill>
                <a:srgbClr val="FFFFFF"/>
              </a:solidFill>
            </a:endParaRPr>
          </a:p>
        </p:txBody>
      </p:sp>
      <p:graphicFrame>
        <p:nvGraphicFramePr>
          <p:cNvPr id="8" name="Content Placeholder 2">
            <a:extLst>
              <a:ext uri="{FF2B5EF4-FFF2-40B4-BE49-F238E27FC236}">
                <a16:creationId xmlns:a16="http://schemas.microsoft.com/office/drawing/2014/main" id="{B6D9613C-85C8-826F-E141-155CDC49BC6E}"/>
              </a:ext>
            </a:extLst>
          </p:cNvPr>
          <p:cNvGraphicFramePr>
            <a:graphicFrameLocks noGrp="1"/>
          </p:cNvGraphicFramePr>
          <p:nvPr>
            <p:ph idx="1"/>
          </p:nvPr>
        </p:nvGraphicFramePr>
        <p:xfrm>
          <a:off x="4935107" y="1145850"/>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a:extLst>
              <a:ext uri="{FF2B5EF4-FFF2-40B4-BE49-F238E27FC236}">
                <a16:creationId xmlns:a16="http://schemas.microsoft.com/office/drawing/2014/main" id="{1DB41884-4CD2-9904-C020-B10644F760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1216" y="1484700"/>
            <a:ext cx="3048000" cy="2028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dministrator Regan meeting with community members in Texas">
            <a:extLst>
              <a:ext uri="{FF2B5EF4-FFF2-40B4-BE49-F238E27FC236}">
                <a16:creationId xmlns:a16="http://schemas.microsoft.com/office/drawing/2014/main" id="{14CF3632-75E0-628C-16D0-35A038F332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0923" y="3895318"/>
            <a:ext cx="304800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8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group of people walking&#10;&#10;Description automatically generated with medium confidence">
            <a:extLst>
              <a:ext uri="{FF2B5EF4-FFF2-40B4-BE49-F238E27FC236}">
                <a16:creationId xmlns:a16="http://schemas.microsoft.com/office/drawing/2014/main" id="{9390E273-470D-4B4F-E1E3-4D1C0B2F6650}"/>
              </a:ext>
            </a:extLst>
          </p:cNvPr>
          <p:cNvPicPr>
            <a:picLocks noChangeAspect="1"/>
          </p:cNvPicPr>
          <p:nvPr/>
        </p:nvPicPr>
        <p:blipFill rotWithShape="1">
          <a:blip r:embed="rId3">
            <a:extLst>
              <a:ext uri="{28A0092B-C50C-407E-A947-70E740481C1C}">
                <a14:useLocalDpi xmlns:a14="http://schemas.microsoft.com/office/drawing/2010/main" val="0"/>
              </a:ext>
            </a:extLst>
          </a:blip>
          <a:srcRect l="7170" r="15721"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6" name="Title 5">
            <a:extLst>
              <a:ext uri="{FF2B5EF4-FFF2-40B4-BE49-F238E27FC236}">
                <a16:creationId xmlns:a16="http://schemas.microsoft.com/office/drawing/2014/main" id="{0076B94E-F84E-F827-B2BE-EC69AA6C76E1}"/>
              </a:ext>
            </a:extLst>
          </p:cNvPr>
          <p:cNvSpPr>
            <a:spLocks noGrp="1"/>
          </p:cNvSpPr>
          <p:nvPr>
            <p:ph type="title"/>
          </p:nvPr>
        </p:nvSpPr>
        <p:spPr>
          <a:xfrm>
            <a:off x="677333" y="609600"/>
            <a:ext cx="3851123" cy="1320800"/>
          </a:xfrm>
        </p:spPr>
        <p:txBody>
          <a:bodyPr>
            <a:normAutofit/>
          </a:bodyPr>
          <a:lstStyle/>
          <a:p>
            <a:pPr>
              <a:lnSpc>
                <a:spcPct val="90000"/>
              </a:lnSpc>
            </a:pPr>
            <a:r>
              <a:rPr lang="en-US" sz="3100"/>
              <a:t>Successful Community Meetings</a:t>
            </a:r>
          </a:p>
        </p:txBody>
      </p:sp>
      <p:sp>
        <p:nvSpPr>
          <p:cNvPr id="7" name="Content Placeholder 6">
            <a:extLst>
              <a:ext uri="{FF2B5EF4-FFF2-40B4-BE49-F238E27FC236}">
                <a16:creationId xmlns:a16="http://schemas.microsoft.com/office/drawing/2014/main" id="{BFCA7A1A-AE91-66A7-89CE-B56792F10771}"/>
              </a:ext>
            </a:extLst>
          </p:cNvPr>
          <p:cNvSpPr>
            <a:spLocks noGrp="1"/>
          </p:cNvSpPr>
          <p:nvPr>
            <p:ph idx="1"/>
          </p:nvPr>
        </p:nvSpPr>
        <p:spPr>
          <a:xfrm>
            <a:off x="677334" y="1938866"/>
            <a:ext cx="3851122" cy="3880773"/>
          </a:xfrm>
        </p:spPr>
        <p:txBody>
          <a:bodyPr>
            <a:normAutofit/>
          </a:bodyPr>
          <a:lstStyle/>
          <a:p>
            <a:r>
              <a:rPr lang="en-US" dirty="0"/>
              <a:t>What is the most effective way to obtain community input?</a:t>
            </a:r>
          </a:p>
          <a:p>
            <a:r>
              <a:rPr lang="en-US" dirty="0"/>
              <a:t>Clearly communicated the objective of the project </a:t>
            </a:r>
          </a:p>
          <a:p>
            <a:r>
              <a:rPr lang="en-US" dirty="0"/>
              <a:t>Asked for specific input and  concerns – what time of day they thought emissions were highest, what facilities would benefit from monitoring, etc.</a:t>
            </a:r>
          </a:p>
          <a:p>
            <a:r>
              <a:rPr lang="en-US" dirty="0"/>
              <a:t>Committed to sharing the data publicly</a:t>
            </a:r>
          </a:p>
        </p:txBody>
      </p:sp>
      <p:cxnSp>
        <p:nvCxnSpPr>
          <p:cNvPr id="34" name="Straight Connector 33">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8"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Slide Number Placeholder 2"/>
          <p:cNvSpPr>
            <a:spLocks noGrp="1"/>
          </p:cNvSpPr>
          <p:nvPr>
            <p:ph type="sldNum" sz="quarter" idx="12"/>
          </p:nvPr>
        </p:nvSpPr>
        <p:spPr>
          <a:xfrm>
            <a:off x="8590663" y="6041362"/>
            <a:ext cx="683339" cy="365125"/>
          </a:xfrm>
        </p:spPr>
        <p:txBody>
          <a:bodyPr>
            <a:normAutofit/>
          </a:bodyPr>
          <a:lstStyle/>
          <a:p>
            <a:pPr>
              <a:spcAft>
                <a:spcPts val="600"/>
              </a:spcAft>
            </a:pPr>
            <a:fld id="{9CD8D479-8942-46E8-A226-A4E01F7A105C}" type="slidenum">
              <a:rPr lang="en-US" smtClean="0">
                <a:solidFill>
                  <a:srgbClr val="FFFFFF"/>
                </a:solidFill>
              </a:rPr>
              <a:pPr>
                <a:spcAft>
                  <a:spcPts val="600"/>
                </a:spcAft>
              </a:pPr>
              <a:t>5</a:t>
            </a:fld>
            <a:endParaRPr lang="en-US">
              <a:solidFill>
                <a:srgbClr val="FFFFFF"/>
              </a:solidFill>
            </a:endParaRPr>
          </a:p>
        </p:txBody>
      </p:sp>
      <p:sp>
        <p:nvSpPr>
          <p:cNvPr id="44"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6640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1187-32AD-0834-B021-BA672EC326B3}"/>
              </a:ext>
            </a:extLst>
          </p:cNvPr>
          <p:cNvSpPr>
            <a:spLocks noGrp="1"/>
          </p:cNvSpPr>
          <p:nvPr>
            <p:ph type="title"/>
          </p:nvPr>
        </p:nvSpPr>
        <p:spPr>
          <a:xfrm>
            <a:off x="4159225" y="609600"/>
            <a:ext cx="5114776" cy="1320800"/>
          </a:xfrm>
        </p:spPr>
        <p:txBody>
          <a:bodyPr vert="horz" lIns="91440" tIns="45720" rIns="91440" bIns="45720" rtlCol="0" anchor="t">
            <a:normAutofit/>
          </a:bodyPr>
          <a:lstStyle/>
          <a:p>
            <a:r>
              <a:rPr lang="en-US" sz="3600" dirty="0"/>
              <a:t>The Pollution Accountability Team</a:t>
            </a:r>
          </a:p>
        </p:txBody>
      </p:sp>
      <p:pic>
        <p:nvPicPr>
          <p:cNvPr id="8" name="Picture 7">
            <a:extLst>
              <a:ext uri="{FF2B5EF4-FFF2-40B4-BE49-F238E27FC236}">
                <a16:creationId xmlns:a16="http://schemas.microsoft.com/office/drawing/2014/main" id="{F5C696D8-EB4C-1082-D1FE-2568E7200FF8}"/>
              </a:ext>
            </a:extLst>
          </p:cNvPr>
          <p:cNvPicPr/>
          <p:nvPr/>
        </p:nvPicPr>
        <p:blipFill rotWithShape="1">
          <a:blip r:embed="rId3" cstate="print">
            <a:alphaModFix/>
            <a:extLst>
              <a:ext uri="{28A0092B-C50C-407E-A947-70E740481C1C}">
                <a14:useLocalDpi xmlns:a14="http://schemas.microsoft.com/office/drawing/2010/main" val="0"/>
              </a:ext>
            </a:extLst>
          </a:blip>
          <a:srcRect t="2784" r="4" b="4"/>
          <a:stretch/>
        </p:blipFill>
        <p:spPr bwMode="auto">
          <a:xfrm>
            <a:off x="509136" y="10"/>
            <a:ext cx="3517876" cy="2282808"/>
          </a:xfrm>
          <a:custGeom>
            <a:avLst/>
            <a:gdLst/>
            <a:ahLst/>
            <a:cxnLst/>
            <a:rect l="l" t="t" r="r" b="b"/>
            <a:pathLst>
              <a:path w="3517876" h="2282818">
                <a:moveTo>
                  <a:pt x="339471" y="0"/>
                </a:moveTo>
                <a:lnTo>
                  <a:pt x="3517876" y="0"/>
                </a:lnTo>
                <a:lnTo>
                  <a:pt x="3471247" y="312174"/>
                </a:lnTo>
                <a:lnTo>
                  <a:pt x="3471133" y="312174"/>
                </a:lnTo>
                <a:lnTo>
                  <a:pt x="3176778" y="2282818"/>
                </a:lnTo>
                <a:lnTo>
                  <a:pt x="0" y="2282818"/>
                </a:lnTo>
                <a:close/>
              </a:path>
            </a:pathLst>
          </a:custGeom>
          <a:noFill/>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A52846AF-15F3-A37C-BC6D-D0A8B1D36D0F}"/>
              </a:ext>
            </a:extLst>
          </p:cNvPr>
          <p:cNvPicPr>
            <a:picLocks noChangeAspect="1"/>
          </p:cNvPicPr>
          <p:nvPr/>
        </p:nvPicPr>
        <p:blipFill rotWithShape="1">
          <a:blip r:embed="rId4">
            <a:alphaModFix/>
          </a:blip>
          <a:srcRect l="8631" r="10968" b="-2"/>
          <a:stretch/>
        </p:blipFill>
        <p:spPr>
          <a:xfrm>
            <a:off x="169666" y="2289183"/>
            <a:ext cx="3514822" cy="2273270"/>
          </a:xfrm>
          <a:custGeom>
            <a:avLst/>
            <a:gdLst/>
            <a:ahLst/>
            <a:cxnLst/>
            <a:rect l="l" t="t" r="r" b="b"/>
            <a:pathLst>
              <a:path w="3514822" h="2273270">
                <a:moveTo>
                  <a:pt x="338051" y="0"/>
                </a:moveTo>
                <a:lnTo>
                  <a:pt x="3514822" y="0"/>
                </a:lnTo>
                <a:lnTo>
                  <a:pt x="3175264" y="2273270"/>
                </a:lnTo>
                <a:lnTo>
                  <a:pt x="0" y="2273270"/>
                </a:lnTo>
                <a:close/>
              </a:path>
            </a:pathLst>
          </a:custGeom>
        </p:spPr>
      </p:pic>
      <p:pic>
        <p:nvPicPr>
          <p:cNvPr id="10" name="Picture 5">
            <a:extLst>
              <a:ext uri="{FF2B5EF4-FFF2-40B4-BE49-F238E27FC236}">
                <a16:creationId xmlns:a16="http://schemas.microsoft.com/office/drawing/2014/main" id="{BD8AD65A-0C11-5BCD-70F8-06228FCE2926}"/>
              </a:ext>
            </a:extLst>
          </p:cNvPr>
          <p:cNvPicPr>
            <a:picLocks noChangeAspect="1"/>
          </p:cNvPicPr>
          <p:nvPr/>
        </p:nvPicPr>
        <p:blipFill rotWithShape="1">
          <a:blip r:embed="rId5">
            <a:alphaModFix/>
          </a:blip>
          <a:srcRect t="735" r="1" b="17695"/>
          <a:stretch/>
        </p:blipFill>
        <p:spPr>
          <a:xfrm>
            <a:off x="-10633" y="4565636"/>
            <a:ext cx="3355563" cy="2292364"/>
          </a:xfrm>
          <a:custGeom>
            <a:avLst/>
            <a:gdLst/>
            <a:ahLst/>
            <a:cxnLst/>
            <a:rect l="l" t="t" r="r" b="b"/>
            <a:pathLst>
              <a:path w="3355563" h="2292364">
                <a:moveTo>
                  <a:pt x="180299" y="0"/>
                </a:moveTo>
                <a:lnTo>
                  <a:pt x="3355563" y="0"/>
                </a:lnTo>
                <a:lnTo>
                  <a:pt x="3013153" y="2292364"/>
                </a:lnTo>
                <a:lnTo>
                  <a:pt x="0" y="2292364"/>
                </a:lnTo>
                <a:lnTo>
                  <a:pt x="0" y="1212444"/>
                </a:lnTo>
                <a:close/>
              </a:path>
            </a:pathLst>
          </a:custGeom>
        </p:spPr>
      </p:pic>
      <p:sp>
        <p:nvSpPr>
          <p:cNvPr id="3" name="Content Placeholder 2">
            <a:extLst>
              <a:ext uri="{FF2B5EF4-FFF2-40B4-BE49-F238E27FC236}">
                <a16:creationId xmlns:a16="http://schemas.microsoft.com/office/drawing/2014/main" id="{2F71191C-364F-5027-E11E-D1F1AEB48E4F}"/>
              </a:ext>
            </a:extLst>
          </p:cNvPr>
          <p:cNvSpPr>
            <a:spLocks noGrp="1"/>
          </p:cNvSpPr>
          <p:nvPr>
            <p:ph idx="1"/>
          </p:nvPr>
        </p:nvSpPr>
        <p:spPr>
          <a:xfrm>
            <a:off x="3721768" y="2160589"/>
            <a:ext cx="6481011" cy="4697401"/>
          </a:xfrm>
        </p:spPr>
        <p:txBody>
          <a:bodyPr vert="horz" lIns="91440" tIns="45720" rIns="91440" bIns="45720" rtlCol="0">
            <a:normAutofit/>
          </a:bodyPr>
          <a:lstStyle/>
          <a:p>
            <a:pPr>
              <a:lnSpc>
                <a:spcPct val="90000"/>
              </a:lnSpc>
            </a:pPr>
            <a:r>
              <a:rPr lang="en-US" sz="2000" dirty="0">
                <a:effectLst/>
              </a:rPr>
              <a:t>The Pollution Accountability Team (PAT) was a </a:t>
            </a:r>
            <a:r>
              <a:rPr lang="en-US" sz="2000" dirty="0"/>
              <a:t>special project conducted in April 2022 to evaluate </a:t>
            </a:r>
            <a:r>
              <a:rPr lang="en-US" sz="2000" dirty="0">
                <a:effectLst/>
              </a:rPr>
              <a:t>facility compliance and excess emissions from specific facilities in four Louisiana parishes</a:t>
            </a:r>
            <a:r>
              <a:rPr lang="en-US" sz="2000" dirty="0"/>
              <a:t>.</a:t>
            </a:r>
          </a:p>
          <a:p>
            <a:pPr>
              <a:lnSpc>
                <a:spcPct val="90000"/>
              </a:lnSpc>
            </a:pPr>
            <a:r>
              <a:rPr lang="en-US" sz="2000" dirty="0"/>
              <a:t>Main tools of the project: </a:t>
            </a:r>
            <a:endParaRPr lang="en-US" sz="2000" dirty="0">
              <a:effectLst/>
            </a:endParaRPr>
          </a:p>
          <a:p>
            <a:pPr lvl="1">
              <a:lnSpc>
                <a:spcPct val="90000"/>
              </a:lnSpc>
            </a:pPr>
            <a:r>
              <a:rPr lang="en-US" sz="2000" b="1" dirty="0">
                <a:effectLst/>
              </a:rPr>
              <a:t>Geospatial Measurement of Air Pollution mobile air monitoring unit </a:t>
            </a:r>
            <a:r>
              <a:rPr lang="en-US" sz="2000" dirty="0">
                <a:effectLst/>
              </a:rPr>
              <a:t>(GMAP) from the National Enforcement Investigations Center (NEIC)</a:t>
            </a:r>
            <a:endParaRPr lang="en-US" sz="2000" dirty="0"/>
          </a:p>
          <a:p>
            <a:pPr lvl="1">
              <a:lnSpc>
                <a:spcPct val="90000"/>
              </a:lnSpc>
            </a:pPr>
            <a:r>
              <a:rPr lang="en-US" sz="2000" b="1" dirty="0">
                <a:effectLst/>
              </a:rPr>
              <a:t>Airborne Spectral Photometric Environmental Collection Technology (ASPECT) aircraft </a:t>
            </a:r>
            <a:r>
              <a:rPr lang="en-US" sz="2000" dirty="0">
                <a:effectLst/>
              </a:rPr>
              <a:t>from the Office of Emergency Management</a:t>
            </a:r>
            <a:r>
              <a:rPr lang="en-US" sz="2000" dirty="0"/>
              <a:t> </a:t>
            </a:r>
            <a:endParaRPr lang="en-US" sz="2000" dirty="0">
              <a:effectLst/>
            </a:endParaRPr>
          </a:p>
          <a:p>
            <a:pPr lvl="1">
              <a:lnSpc>
                <a:spcPct val="90000"/>
              </a:lnSpc>
            </a:pPr>
            <a:r>
              <a:rPr lang="en-US" sz="2000" b="1" dirty="0"/>
              <a:t>Credentialed CAA</a:t>
            </a:r>
            <a:r>
              <a:rPr lang="en-US" sz="2000" b="1" dirty="0">
                <a:effectLst/>
              </a:rPr>
              <a:t> Inspection Teams</a:t>
            </a:r>
            <a:r>
              <a:rPr lang="en-US" sz="2000" dirty="0">
                <a:effectLst/>
              </a:rPr>
              <a:t> from LDEQ, Region 5, Region 6, and headquarters</a:t>
            </a:r>
            <a:endParaRPr lang="en-US" sz="2000" dirty="0"/>
          </a:p>
          <a:p>
            <a:pPr marL="0" indent="0">
              <a:lnSpc>
                <a:spcPct val="90000"/>
              </a:lnSpc>
            </a:pPr>
            <a:endParaRPr lang="en-US" sz="2000" dirty="0"/>
          </a:p>
        </p:txBody>
      </p:sp>
    </p:spTree>
    <p:extLst>
      <p:ext uri="{BB962C8B-B14F-4D97-AF65-F5344CB8AC3E}">
        <p14:creationId xmlns:p14="http://schemas.microsoft.com/office/powerpoint/2010/main" val="276697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10" descr="A map of a city&#10;&#10;Description automatically generated with low confidence">
            <a:extLst>
              <a:ext uri="{FF2B5EF4-FFF2-40B4-BE49-F238E27FC236}">
                <a16:creationId xmlns:a16="http://schemas.microsoft.com/office/drawing/2014/main" id="{CA746BF6-D951-1737-39BA-99FC0902F6D2}"/>
              </a:ext>
            </a:extLst>
          </p:cNvPr>
          <p:cNvPicPr>
            <a:picLocks noChangeAspect="1"/>
          </p:cNvPicPr>
          <p:nvPr/>
        </p:nvPicPr>
        <p:blipFill rotWithShape="1">
          <a:blip r:embed="rId3"/>
          <a:srcRect l="4008" r="30436" b="-2"/>
          <a:stretch/>
        </p:blipFill>
        <p:spPr>
          <a:xfrm>
            <a:off x="3866148" y="-1"/>
            <a:ext cx="8325852"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D7EB386E-92A7-B733-F349-FD73D6B1F098}"/>
              </a:ext>
            </a:extLst>
          </p:cNvPr>
          <p:cNvSpPr>
            <a:spLocks noGrp="1"/>
          </p:cNvSpPr>
          <p:nvPr>
            <p:ph type="title"/>
          </p:nvPr>
        </p:nvSpPr>
        <p:spPr>
          <a:xfrm>
            <a:off x="677333" y="609600"/>
            <a:ext cx="3851123" cy="1320800"/>
          </a:xfrm>
        </p:spPr>
        <p:txBody>
          <a:bodyPr>
            <a:normAutofit/>
          </a:bodyPr>
          <a:lstStyle/>
          <a:p>
            <a:r>
              <a:rPr lang="en-US" sz="3300"/>
              <a:t>PAT Project Outcomes to Date</a:t>
            </a:r>
          </a:p>
        </p:txBody>
      </p:sp>
      <p:sp>
        <p:nvSpPr>
          <p:cNvPr id="3" name="Content Placeholder 2">
            <a:extLst>
              <a:ext uri="{FF2B5EF4-FFF2-40B4-BE49-F238E27FC236}">
                <a16:creationId xmlns:a16="http://schemas.microsoft.com/office/drawing/2014/main" id="{A0BF2802-5543-1DEB-5B5A-03477D81E80D}"/>
              </a:ext>
            </a:extLst>
          </p:cNvPr>
          <p:cNvSpPr>
            <a:spLocks noGrp="1"/>
          </p:cNvSpPr>
          <p:nvPr>
            <p:ph idx="1"/>
          </p:nvPr>
        </p:nvSpPr>
        <p:spPr>
          <a:xfrm>
            <a:off x="677334" y="1938866"/>
            <a:ext cx="3851122" cy="3880773"/>
          </a:xfrm>
        </p:spPr>
        <p:txBody>
          <a:bodyPr>
            <a:normAutofit fontScale="92500" lnSpcReduction="20000"/>
          </a:bodyPr>
          <a:lstStyle/>
          <a:p>
            <a:pPr>
              <a:lnSpc>
                <a:spcPct val="90000"/>
              </a:lnSpc>
            </a:pPr>
            <a:r>
              <a:rPr lang="en-US" dirty="0"/>
              <a:t>Conducted 24 Inspections in 13 days</a:t>
            </a:r>
          </a:p>
          <a:p>
            <a:pPr>
              <a:lnSpc>
                <a:spcPct val="90000"/>
              </a:lnSpc>
            </a:pPr>
            <a:r>
              <a:rPr lang="en-US" dirty="0"/>
              <a:t>Conducted approximately 120 hours of GMAP monitoring in the targeted parishes and hundreds of miles of monitoring</a:t>
            </a:r>
          </a:p>
          <a:p>
            <a:pPr>
              <a:lnSpc>
                <a:spcPct val="90000"/>
              </a:lnSpc>
            </a:pPr>
            <a:r>
              <a:rPr lang="en-US" dirty="0"/>
              <a:t>16 of the inspections identified potential noncompliance and are moving forward with investigations and formal enforcement</a:t>
            </a:r>
          </a:p>
          <a:p>
            <a:pPr lvl="1">
              <a:lnSpc>
                <a:spcPct val="90000"/>
              </a:lnSpc>
            </a:pPr>
            <a:r>
              <a:rPr lang="en-US" dirty="0"/>
              <a:t>Enforcement resolution – Evonik Settlement</a:t>
            </a:r>
          </a:p>
          <a:p>
            <a:pPr lvl="1">
              <a:lnSpc>
                <a:spcPct val="90000"/>
              </a:lnSpc>
            </a:pPr>
            <a:r>
              <a:rPr lang="en-US" dirty="0"/>
              <a:t>Issued 4 CAA Section 114 Information requests</a:t>
            </a:r>
          </a:p>
          <a:p>
            <a:pPr lvl="1">
              <a:lnSpc>
                <a:spcPct val="90000"/>
              </a:lnSpc>
            </a:pPr>
            <a:r>
              <a:rPr lang="en-US" dirty="0"/>
              <a:t>Issued 3 Notices of Violations</a:t>
            </a:r>
          </a:p>
        </p:txBody>
      </p:sp>
      <p:cxnSp>
        <p:nvCxnSpPr>
          <p:cNvPr id="32" name="Straight Connector 1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1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a:extLst>
              <a:ext uri="{FF2B5EF4-FFF2-40B4-BE49-F238E27FC236}">
                <a16:creationId xmlns:a16="http://schemas.microsoft.com/office/drawing/2014/main" id="{E65D262E-A36F-6B85-FC4E-D6D7C1A5AE6D}"/>
              </a:ext>
            </a:extLst>
          </p:cNvPr>
          <p:cNvSpPr>
            <a:spLocks noGrp="1"/>
          </p:cNvSpPr>
          <p:nvPr>
            <p:ph type="sldNum" sz="quarter" idx="12"/>
          </p:nvPr>
        </p:nvSpPr>
        <p:spPr>
          <a:xfrm>
            <a:off x="8590663" y="6041362"/>
            <a:ext cx="683339" cy="365125"/>
          </a:xfrm>
        </p:spPr>
        <p:txBody>
          <a:bodyPr>
            <a:normAutofit/>
          </a:bodyPr>
          <a:lstStyle/>
          <a:p>
            <a:pPr>
              <a:spcAft>
                <a:spcPts val="600"/>
              </a:spcAft>
            </a:pPr>
            <a:fld id="{9CD8D479-8942-46E8-A226-A4E01F7A105C}" type="slidenum">
              <a:rPr lang="en-US">
                <a:solidFill>
                  <a:srgbClr val="FFFFFF"/>
                </a:solidFill>
              </a:rPr>
              <a:pPr>
                <a:spcAft>
                  <a:spcPts val="600"/>
                </a:spcAft>
              </a:pPr>
              <a:t>7</a:t>
            </a:fld>
            <a:endParaRPr lang="en-US">
              <a:solidFill>
                <a:srgbClr val="FFFFFF"/>
              </a:solidFill>
            </a:endParaRPr>
          </a:p>
        </p:txBody>
      </p:sp>
      <p:sp>
        <p:nvSpPr>
          <p:cNvPr id="37"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1244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B386E-92A7-B733-F349-FD73D6B1F098}"/>
              </a:ext>
            </a:extLst>
          </p:cNvPr>
          <p:cNvSpPr>
            <a:spLocks noGrp="1"/>
          </p:cNvSpPr>
          <p:nvPr>
            <p:ph type="title"/>
          </p:nvPr>
        </p:nvSpPr>
        <p:spPr/>
        <p:txBody>
          <a:bodyPr/>
          <a:lstStyle/>
          <a:p>
            <a:r>
              <a:rPr lang="en-US" dirty="0"/>
              <a:t>PAT Enforcement Outcomes</a:t>
            </a:r>
          </a:p>
        </p:txBody>
      </p:sp>
      <p:sp>
        <p:nvSpPr>
          <p:cNvPr id="3" name="Content Placeholder 2">
            <a:extLst>
              <a:ext uri="{FF2B5EF4-FFF2-40B4-BE49-F238E27FC236}">
                <a16:creationId xmlns:a16="http://schemas.microsoft.com/office/drawing/2014/main" id="{A0BF2802-5543-1DEB-5B5A-03477D81E80D}"/>
              </a:ext>
            </a:extLst>
          </p:cNvPr>
          <p:cNvSpPr>
            <a:spLocks noGrp="1"/>
          </p:cNvSpPr>
          <p:nvPr>
            <p:ph idx="1"/>
          </p:nvPr>
        </p:nvSpPr>
        <p:spPr>
          <a:xfrm>
            <a:off x="677334" y="1692756"/>
            <a:ext cx="8596668" cy="3880773"/>
          </a:xfrm>
        </p:spPr>
        <p:txBody>
          <a:bodyPr/>
          <a:lstStyle/>
          <a:p>
            <a:r>
              <a:rPr lang="en-US"/>
              <a:t>Evonik settlement</a:t>
            </a:r>
          </a:p>
          <a:p>
            <a:pPr lvl="1"/>
            <a:r>
              <a:rPr lang="en-US"/>
              <a:t>Facility in Reserve, LA with emissions of ethylene oxide that were contributing to the cancer risk to communities in St. John the Baptist Parish</a:t>
            </a:r>
          </a:p>
          <a:p>
            <a:pPr lvl="1"/>
            <a:r>
              <a:rPr lang="en-US"/>
              <a:t>PAT GMAP and inspection revealed excess emissions from the facility scrubber of ethylene oxide and propylene oxide</a:t>
            </a:r>
          </a:p>
          <a:p>
            <a:pPr lvl="1"/>
            <a:r>
              <a:rPr lang="en-US"/>
              <a:t>Facility committed to replacement of scrubber with thermal oxidizer to improved DRE from 95% to 99.9% resulting in a reduction </a:t>
            </a:r>
            <a:r>
              <a:rPr lang="en-US" sz="1800">
                <a:effectLst/>
                <a:latin typeface="Calibri" panose="020F0502020204030204" pitchFamily="34" charset="0"/>
                <a:ea typeface="Calibri" panose="020F0502020204030204" pitchFamily="34" charset="0"/>
                <a:cs typeface="Arial" panose="020B0604020202020204" pitchFamily="34" charset="0"/>
              </a:rPr>
              <a:t>of 5.6 tons of hazardous air pollutants (“HAPs”), including 2.16 tons of ethylene oxide, each year.</a:t>
            </a:r>
            <a:endParaRPr lang="en-US"/>
          </a:p>
          <a:p>
            <a:pPr lvl="1"/>
            <a:r>
              <a:rPr lang="en-US"/>
              <a:t>Supplemental Environmental Project valued at </a:t>
            </a:r>
            <a:r>
              <a:rPr lang="en-US" sz="1800">
                <a:effectLst/>
                <a:latin typeface="Calibri" panose="020F0502020204030204" pitchFamily="34" charset="0"/>
                <a:ea typeface="Calibri" panose="020F0502020204030204" pitchFamily="34" charset="0"/>
                <a:cs typeface="Arial" panose="020B0604020202020204" pitchFamily="34" charset="0"/>
              </a:rPr>
              <a:t>$335,000 to design, install, and operate a Vapor Recovery System, to capture VOCs which are currently permitted to release to the atmosphere during the truck loading/unloading process. </a:t>
            </a:r>
          </a:p>
          <a:p>
            <a:pPr lvl="1"/>
            <a:r>
              <a:rPr lang="en-US" sz="1800">
                <a:latin typeface="Calibri" panose="020F0502020204030204" pitchFamily="34" charset="0"/>
                <a:cs typeface="Arial" panose="020B0604020202020204" pitchFamily="34" charset="0"/>
              </a:rPr>
              <a:t>Civil penalty of $75,000</a:t>
            </a:r>
            <a:endParaRPr lang="en-US"/>
          </a:p>
        </p:txBody>
      </p:sp>
      <p:sp>
        <p:nvSpPr>
          <p:cNvPr id="6" name="Slide Number Placeholder 5">
            <a:extLst>
              <a:ext uri="{FF2B5EF4-FFF2-40B4-BE49-F238E27FC236}">
                <a16:creationId xmlns:a16="http://schemas.microsoft.com/office/drawing/2014/main" id="{E65D262E-A36F-6B85-FC4E-D6D7C1A5AE6D}"/>
              </a:ext>
            </a:extLst>
          </p:cNvPr>
          <p:cNvSpPr>
            <a:spLocks noGrp="1"/>
          </p:cNvSpPr>
          <p:nvPr>
            <p:ph type="sldNum" sz="quarter" idx="12"/>
          </p:nvPr>
        </p:nvSpPr>
        <p:spPr/>
        <p:txBody>
          <a:bodyPr/>
          <a:lstStyle/>
          <a:p>
            <a:fld id="{9CD8D479-8942-46E8-A226-A4E01F7A105C}" type="slidenum">
              <a:rPr lang="en-US" smtClean="0"/>
              <a:t>8</a:t>
            </a:fld>
            <a:endParaRPr lang="en-US"/>
          </a:p>
        </p:txBody>
      </p:sp>
      <p:pic>
        <p:nvPicPr>
          <p:cNvPr id="1026" name="Picture 13">
            <a:extLst>
              <a:ext uri="{FF2B5EF4-FFF2-40B4-BE49-F238E27FC236}">
                <a16:creationId xmlns:a16="http://schemas.microsoft.com/office/drawing/2014/main" id="{475C80DB-90E0-8784-B385-83A680935E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649" t="26798" r="26659"/>
          <a:stretch/>
        </p:blipFill>
        <p:spPr bwMode="auto">
          <a:xfrm>
            <a:off x="9502357" y="1692756"/>
            <a:ext cx="2545266" cy="388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87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AFFCB-366A-4DD6-8A59-D32F9637C9F4}"/>
              </a:ext>
            </a:extLst>
          </p:cNvPr>
          <p:cNvSpPr>
            <a:spLocks noGrp="1"/>
          </p:cNvSpPr>
          <p:nvPr>
            <p:ph type="title"/>
          </p:nvPr>
        </p:nvSpPr>
        <p:spPr>
          <a:xfrm>
            <a:off x="880533" y="327378"/>
            <a:ext cx="8393469" cy="1467554"/>
          </a:xfrm>
        </p:spPr>
        <p:txBody>
          <a:bodyPr>
            <a:noAutofit/>
          </a:bodyPr>
          <a:lstStyle/>
          <a:p>
            <a:r>
              <a:rPr lang="en-US" sz="3200" b="1" dirty="0"/>
              <a:t>DOJ Comprehensive Environmental Justice Strategy (2022)</a:t>
            </a:r>
            <a:endParaRPr lang="en-US" sz="3200" dirty="0"/>
          </a:p>
        </p:txBody>
      </p:sp>
      <p:sp>
        <p:nvSpPr>
          <p:cNvPr id="3" name="Content Placeholder 2">
            <a:extLst>
              <a:ext uri="{FF2B5EF4-FFF2-40B4-BE49-F238E27FC236}">
                <a16:creationId xmlns:a16="http://schemas.microsoft.com/office/drawing/2014/main" id="{0605C9E5-01D4-4B76-88C2-12FEE071CB18}"/>
              </a:ext>
            </a:extLst>
          </p:cNvPr>
          <p:cNvSpPr>
            <a:spLocks noGrp="1"/>
          </p:cNvSpPr>
          <p:nvPr>
            <p:ph idx="1"/>
          </p:nvPr>
        </p:nvSpPr>
        <p:spPr>
          <a:xfrm>
            <a:off x="880533" y="1495425"/>
            <a:ext cx="9330267" cy="5116720"/>
          </a:xfrm>
        </p:spPr>
        <p:txBody>
          <a:bodyPr vert="horz" lIns="45720" tIns="45720" rIns="45720" bIns="45720" rtlCol="0" anchor="t">
            <a:normAutofit/>
          </a:bodyPr>
          <a:lstStyle/>
          <a:p>
            <a:pPr marL="0" indent="0">
              <a:buNone/>
            </a:pPr>
            <a:endParaRPr lang="en-US" b="1" dirty="0"/>
          </a:p>
          <a:p>
            <a:pPr marL="0" indent="0">
              <a:buNone/>
            </a:pPr>
            <a:r>
              <a:rPr lang="en-US" sz="2400" b="1" dirty="0"/>
              <a:t>Background</a:t>
            </a:r>
          </a:p>
          <a:p>
            <a:pPr marL="264795" lvl="1"/>
            <a:r>
              <a:rPr lang="en-US" sz="2000" dirty="0"/>
              <a:t>Announced by DOJ and EPA on May 5, 2022</a:t>
            </a:r>
          </a:p>
          <a:p>
            <a:pPr marL="264795" lvl="1"/>
            <a:r>
              <a:rPr lang="en-US" sz="2000" dirty="0">
                <a:hlinkClick r:id="rId3"/>
              </a:rPr>
              <a:t>https://www.justice.gov/opa/pr/justice-department-launches-comprehensive-environmental-justice-strategy</a:t>
            </a:r>
            <a:endParaRPr lang="en-US" sz="2000" dirty="0"/>
          </a:p>
          <a:p>
            <a:pPr marL="127635" lvl="1" indent="0">
              <a:buNone/>
            </a:pPr>
            <a:endParaRPr lang="en-US" sz="2000" dirty="0"/>
          </a:p>
          <a:p>
            <a:pPr marL="0" indent="0">
              <a:buNone/>
            </a:pPr>
            <a:r>
              <a:rPr lang="en-US" sz="2400" b="1" dirty="0"/>
              <a:t>Important aspects</a:t>
            </a:r>
          </a:p>
          <a:p>
            <a:pPr marL="264795" lvl="1"/>
            <a:r>
              <a:rPr lang="en-US" sz="2000" dirty="0"/>
              <a:t>Formation of DOJ’s Office of Environmental Justice</a:t>
            </a:r>
          </a:p>
          <a:p>
            <a:pPr marL="264795" lvl="1"/>
            <a:r>
              <a:rPr lang="en-US" sz="2000" dirty="0"/>
              <a:t>Interim Final Rule Regarding Use of Supplemental Environmental Projects -May 10, 2022</a:t>
            </a:r>
            <a:endParaRPr lang="en-US" dirty="0"/>
          </a:p>
          <a:p>
            <a:pPr marL="264795" lvl="1"/>
            <a:endParaRPr lang="en-US" sz="2000" dirty="0"/>
          </a:p>
          <a:p>
            <a:pPr marL="264795" lvl="1"/>
            <a:endParaRPr lang="en-US" sz="2000" dirty="0"/>
          </a:p>
          <a:p>
            <a:pPr marL="127635" lvl="1" indent="0">
              <a:buNone/>
            </a:pPr>
            <a:endParaRPr lang="en-US" sz="2000" dirty="0"/>
          </a:p>
        </p:txBody>
      </p:sp>
      <p:sp>
        <p:nvSpPr>
          <p:cNvPr id="4" name="Slide Number Placeholder 3">
            <a:extLst>
              <a:ext uri="{FF2B5EF4-FFF2-40B4-BE49-F238E27FC236}">
                <a16:creationId xmlns:a16="http://schemas.microsoft.com/office/drawing/2014/main" id="{4B8899A3-FBBD-42EC-91D6-AE875436E877}"/>
              </a:ext>
            </a:extLst>
          </p:cNvPr>
          <p:cNvSpPr>
            <a:spLocks noGrp="1"/>
          </p:cNvSpPr>
          <p:nvPr>
            <p:ph type="sldNum" sz="quarter" idx="12"/>
          </p:nvPr>
        </p:nvSpPr>
        <p:spPr/>
        <p:txBody>
          <a:bodyPr/>
          <a:lstStyle/>
          <a:p>
            <a:pPr>
              <a:defRPr/>
            </a:pPr>
            <a:fld id="{716A1249-E357-4981-87C3-1515D9583CE6}" type="slidenum">
              <a:rPr lang="en-US" smtClean="0"/>
              <a:pPr>
                <a:defRPr/>
              </a:pPr>
              <a:t>9</a:t>
            </a:fld>
            <a:endParaRPr lang="en-US"/>
          </a:p>
        </p:txBody>
      </p:sp>
    </p:spTree>
    <p:extLst>
      <p:ext uri="{BB962C8B-B14F-4D97-AF65-F5344CB8AC3E}">
        <p14:creationId xmlns:p14="http://schemas.microsoft.com/office/powerpoint/2010/main" val="394718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9DDABCC8606C4D878F53B1F3C3D287" ma:contentTypeVersion="10" ma:contentTypeDescription="Create a new document." ma:contentTypeScope="" ma:versionID="4fe10996c475558d3a5d3bccd4e95161">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368b25c3-ea35-4ded-8aab-9283f1a8038c" xmlns:ns6="7d97e791-68f1-4c92-9aaa-fffce1cae191" targetNamespace="http://schemas.microsoft.com/office/2006/metadata/properties" ma:root="true" ma:fieldsID="3129aab7d4c81344622c649b3ea09f3c" ns1:_="" ns2:_="" ns3:_="" ns4:_="" ns5:_="" ns6:_="">
    <xsd:import namespace="http://schemas.microsoft.com/sharepoint/v3"/>
    <xsd:import namespace="4ffa91fb-a0ff-4ac5-b2db-65c790d184a4"/>
    <xsd:import namespace="http://schemas.microsoft.com/sharepoint.v3"/>
    <xsd:import namespace="http://schemas.microsoft.com/sharepoint/v3/fields"/>
    <xsd:import namespace="368b25c3-ea35-4ded-8aab-9283f1a8038c"/>
    <xsd:import namespace="7d97e791-68f1-4c92-9aaa-fffce1cae191"/>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6:SharedWithUsers" minOccurs="0"/>
                <xsd:element ref="ns6:SharedWithDetails" minOccurs="0"/>
                <xsd:element ref="ns5:lcf76f155ced4ddcb4097134ff3c332f" minOccurs="0"/>
                <xsd:element ref="ns5:MediaServiceGenerationTime" minOccurs="0"/>
                <xsd:element ref="ns5:MediaServiceEventHashCode" minOccurs="0"/>
                <xsd:element ref="ns5:MediaServiceDateTaken" minOccurs="0"/>
                <xsd:element ref="ns5: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79923937-fd0a-46f2-aac2-1b06acf0ca99}" ma:internalName="TaxCatchAllLabel" ma:readOnly="true" ma:showField="CatchAllDataLabel" ma:web="7d97e791-68f1-4c92-9aaa-fffce1cae191">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79923937-fd0a-46f2-aac2-1b06acf0ca99}" ma:internalName="TaxCatchAll" ma:showField="CatchAllData" ma:web="7d97e791-68f1-4c92-9aaa-fffce1cae19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8b25c3-ea35-4ded-8aab-9283f1a8038c"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DateTaken" ma:index="36" nillable="true" ma:displayName="MediaServiceDateTaken" ma:hidden="true" ma:indexed="true" ma:internalName="MediaServiceDateTaken"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97e791-68f1-4c92-9aaa-fffce1cae191"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lcf76f155ced4ddcb4097134ff3c332f xmlns="368b25c3-ea35-4ded-8aab-9283f1a8038c">
      <Terms xmlns="http://schemas.microsoft.com/office/infopath/2007/PartnerControls"/>
    </lcf76f155ced4ddcb4097134ff3c332f>
    <Rights xmlns="4ffa91fb-a0ff-4ac5-b2db-65c790d184a4" xsi:nil="true"/>
    <Document_x0020_Creation_x0020_Date xmlns="4ffa91fb-a0ff-4ac5-b2db-65c790d184a4">2023-07-25T12:26:34+00:00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SharedWithUsers xmlns="7d97e791-68f1-4c92-9aaa-fffce1cae191">
      <UserInfo>
        <DisplayName/>
        <AccountId xsi:nil="true"/>
        <AccountType/>
      </UserInfo>
    </SharedWithUsers>
  </documentManagement>
</p:properties>
</file>

<file path=customXml/itemProps1.xml><?xml version="1.0" encoding="utf-8"?>
<ds:datastoreItem xmlns:ds="http://schemas.openxmlformats.org/officeDocument/2006/customXml" ds:itemID="{51509912-0024-432A-9FAC-72A4DFF3F1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368b25c3-ea35-4ded-8aab-9283f1a8038c"/>
    <ds:schemaRef ds:uri="7d97e791-68f1-4c92-9aaa-fffce1cae1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8AACDD-E968-4756-ABD7-DCC9AE21933B}">
  <ds:schemaRefs>
    <ds:schemaRef ds:uri="Microsoft.SharePoint.Taxonomy.ContentTypeSync"/>
  </ds:schemaRefs>
</ds:datastoreItem>
</file>

<file path=customXml/itemProps3.xml><?xml version="1.0" encoding="utf-8"?>
<ds:datastoreItem xmlns:ds="http://schemas.openxmlformats.org/officeDocument/2006/customXml" ds:itemID="{1E4D8874-C38F-4467-B641-D2D374844A97}">
  <ds:schemaRefs>
    <ds:schemaRef ds:uri="http://schemas.microsoft.com/sharepoint/v3/contenttype/forms"/>
  </ds:schemaRefs>
</ds:datastoreItem>
</file>

<file path=customXml/itemProps4.xml><?xml version="1.0" encoding="utf-8"?>
<ds:datastoreItem xmlns:ds="http://schemas.openxmlformats.org/officeDocument/2006/customXml" ds:itemID="{1114B7A7-3B80-42E0-A6E0-7F62B085B458}">
  <ds:schemaRefs>
    <ds:schemaRef ds:uri="http://schemas.microsoft.com/sharepoint/v3"/>
    <ds:schemaRef ds:uri="http://purl.org/dc/elements/1.1/"/>
    <ds:schemaRef ds:uri="http://schemas.microsoft.com/sharepoint.v3"/>
    <ds:schemaRef ds:uri="http://purl.org/dc/terms/"/>
    <ds:schemaRef ds:uri="http://schemas.microsoft.com/office/infopath/2007/PartnerControls"/>
    <ds:schemaRef ds:uri="http://schemas.microsoft.com/office/2006/metadata/properties"/>
    <ds:schemaRef ds:uri="http://schemas.openxmlformats.org/package/2006/metadata/core-properties"/>
    <ds:schemaRef ds:uri="368b25c3-ea35-4ded-8aab-9283f1a8038c"/>
    <ds:schemaRef ds:uri="http://schemas.microsoft.com/office/2006/documentManagement/types"/>
    <ds:schemaRef ds:uri="7d97e791-68f1-4c92-9aaa-fffce1cae191"/>
    <ds:schemaRef ds:uri="http://purl.org/dc/dcmitype/"/>
    <ds:schemaRef ds:uri="http://schemas.microsoft.com/sharepoint/v3/fields"/>
    <ds:schemaRef ds:uri="4ffa91fb-a0ff-4ac5-b2db-65c790d184a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266</TotalTime>
  <Words>1770</Words>
  <Application>Microsoft Office PowerPoint</Application>
  <PresentationFormat>Widescreen</PresentationFormat>
  <Paragraphs>132</Paragraphs>
  <Slides>12</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Corbel</vt:lpstr>
      <vt:lpstr>Georgia</vt:lpstr>
      <vt:lpstr>Source Sans Pro Web</vt:lpstr>
      <vt:lpstr>Trebuchet MS</vt:lpstr>
      <vt:lpstr>Wingdings</vt:lpstr>
      <vt:lpstr>Wingdings 3</vt:lpstr>
      <vt:lpstr>Facet</vt:lpstr>
      <vt:lpstr>  EPA Enforcement and Environmental Justice</vt:lpstr>
      <vt:lpstr>Community engagement</vt:lpstr>
      <vt:lpstr>Community Engagement</vt:lpstr>
      <vt:lpstr>Community Concerns</vt:lpstr>
      <vt:lpstr>Successful Community Meetings</vt:lpstr>
      <vt:lpstr>The Pollution Accountability Team</vt:lpstr>
      <vt:lpstr>PAT Project Outcomes to Date</vt:lpstr>
      <vt:lpstr>PAT Enforcement Outcomes</vt:lpstr>
      <vt:lpstr>DOJ Comprehensive Environmental Justice Strategy (2022)</vt:lpstr>
      <vt:lpstr>Supplemental Environmental Projects (SEPs)</vt:lpstr>
      <vt:lpstr>Region 6 SEP Examples</vt:lpstr>
      <vt:lpstr>Takeaways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EPA’s Pollution Accountability Team </dc:title>
  <dc:creator>Thompson, Steve</dc:creator>
  <cp:lastModifiedBy>Keck, Hannah</cp:lastModifiedBy>
  <cp:revision>22</cp:revision>
  <dcterms:created xsi:type="dcterms:W3CDTF">2023-05-12T13:04:19Z</dcterms:created>
  <dcterms:modified xsi:type="dcterms:W3CDTF">2023-07-28T16:20:31Z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0x0101007A9DDABCC8606C4D878F53B1F3C3D287</vt:lpwstr>
  </property>
  <property fmtid="{D5CDD505-2E9C-101B-9397-08002B2CF9AE}" pid="3" name="TaxKeyword">
    <vt:lpwstr/>
  </property>
  <property fmtid="{D5CDD505-2E9C-101B-9397-08002B2CF9AE}" pid="4" name="MediaServiceImageTags">
    <vt:lpwstr/>
  </property>
  <property fmtid="{D5CDD505-2E9C-101B-9397-08002B2CF9AE}" pid="5" name="e3f09c3df709400db2417a7161762d62">
    <vt:lpwstr/>
  </property>
  <property fmtid="{D5CDD505-2E9C-101B-9397-08002B2CF9AE}" pid="6" name="EPA_x0020_Subject">
    <vt:lpwstr/>
  </property>
  <property fmtid="{D5CDD505-2E9C-101B-9397-08002B2CF9AE}" pid="7" name="Document Type">
    <vt:lpwstr/>
  </property>
  <property fmtid="{D5CDD505-2E9C-101B-9397-08002B2CF9AE}" pid="8" name="EPA Subject">
    <vt:lpwstr/>
  </property>
</Properties>
</file>