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6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1143000" y="685800"/>
            <a:ext cx="4572000" cy="3429000"/>
          </a:xfrm>
          <a:prstGeom prst="rect">
            <a:avLst/>
          </a:prstGeom>
        </p:spPr>
        <p:txBody>
          <a:bodyPr/>
          <a:lstStyle/>
          <a:p>
            <a:endParaRPr/>
          </a:p>
        </p:txBody>
      </p:sp>
      <p:sp>
        <p:nvSpPr>
          <p:cNvPr id="209" name="Shape 2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4833937" y="357185"/>
            <a:ext cx="14716127" cy="3429005"/>
          </a:xfrm>
          <a:prstGeom prst="rect">
            <a:avLst/>
          </a:prstGeom>
        </p:spPr>
        <p:txBody>
          <a:bodyPr lIns="71435" tIns="71435" rIns="71435" bIns="71435" anchor="ctr"/>
          <a:lstStyle>
            <a:lvl1pPr algn="ctr" defTabSz="821529">
              <a:lnSpc>
                <a:spcPct val="100000"/>
              </a:lnSpc>
              <a:defRPr sz="11800" b="0" spc="0">
                <a:solidFill>
                  <a:srgbClr val="FFFFFF"/>
                </a:solidFill>
                <a:latin typeface="Gill Sans"/>
                <a:ea typeface="Gill Sans"/>
                <a:cs typeface="Gill Sans"/>
                <a:sym typeface="Gill Sans"/>
              </a:defRPr>
            </a:lvl1pPr>
          </a:lstStyle>
          <a:p>
            <a:r>
              <a:t>Title Text</a:t>
            </a:r>
          </a:p>
        </p:txBody>
      </p:sp>
      <p:sp>
        <p:nvSpPr>
          <p:cNvPr id="150" name="Body Level One…"/>
          <p:cNvSpPr txBox="1">
            <a:spLocks noGrp="1"/>
          </p:cNvSpPr>
          <p:nvPr>
            <p:ph type="body" sz="half" idx="1"/>
          </p:nvPr>
        </p:nvSpPr>
        <p:spPr>
          <a:xfrm>
            <a:off x="4833937" y="3893341"/>
            <a:ext cx="14716127" cy="8036723"/>
          </a:xfrm>
          <a:prstGeom prst="rect">
            <a:avLst/>
          </a:prstGeom>
        </p:spPr>
        <p:txBody>
          <a:bodyPr lIns="71435" tIns="71435" rIns="71435" bIns="71435" anchor="ctr"/>
          <a:lstStyle>
            <a:lvl1pPr marL="1106714" indent="-789213" defTabSz="821529">
              <a:lnSpc>
                <a:spcPct val="100000"/>
              </a:lnSpc>
              <a:spcBef>
                <a:spcPts val="3300"/>
              </a:spcBef>
              <a:buSzPct val="171000"/>
              <a:defRPr sz="5800">
                <a:solidFill>
                  <a:srgbClr val="FFFFFF"/>
                </a:solidFill>
                <a:latin typeface="Gill Sans"/>
                <a:ea typeface="Gill Sans"/>
                <a:cs typeface="Gill Sans"/>
                <a:sym typeface="Gill Sans"/>
              </a:defRPr>
            </a:lvl1pPr>
            <a:lvl2pPr marL="1551214" indent="-789213" defTabSz="821529">
              <a:lnSpc>
                <a:spcPct val="100000"/>
              </a:lnSpc>
              <a:spcBef>
                <a:spcPts val="3300"/>
              </a:spcBef>
              <a:buSzPct val="171000"/>
              <a:defRPr sz="5800">
                <a:solidFill>
                  <a:srgbClr val="FFFFFF"/>
                </a:solidFill>
                <a:latin typeface="Gill Sans"/>
                <a:ea typeface="Gill Sans"/>
                <a:cs typeface="Gill Sans"/>
                <a:sym typeface="Gill Sans"/>
              </a:defRPr>
            </a:lvl2pPr>
            <a:lvl3pPr marL="1995714" indent="-789214" defTabSz="821529">
              <a:lnSpc>
                <a:spcPct val="100000"/>
              </a:lnSpc>
              <a:spcBef>
                <a:spcPts val="3300"/>
              </a:spcBef>
              <a:buSzPct val="171000"/>
              <a:defRPr sz="5800">
                <a:solidFill>
                  <a:srgbClr val="FFFFFF"/>
                </a:solidFill>
                <a:latin typeface="Gill Sans"/>
                <a:ea typeface="Gill Sans"/>
                <a:cs typeface="Gill Sans"/>
                <a:sym typeface="Gill Sans"/>
              </a:defRPr>
            </a:lvl3pPr>
            <a:lvl4pPr marL="2440214" indent="-789214" defTabSz="821529">
              <a:lnSpc>
                <a:spcPct val="100000"/>
              </a:lnSpc>
              <a:spcBef>
                <a:spcPts val="3300"/>
              </a:spcBef>
              <a:buSzPct val="171000"/>
              <a:defRPr sz="5800">
                <a:solidFill>
                  <a:srgbClr val="FFFFFF"/>
                </a:solidFill>
                <a:latin typeface="Gill Sans"/>
                <a:ea typeface="Gill Sans"/>
                <a:cs typeface="Gill Sans"/>
                <a:sym typeface="Gill Sans"/>
              </a:defRPr>
            </a:lvl4pPr>
            <a:lvl5pPr marL="2884714" indent="-789214" defTabSz="821529">
              <a:lnSpc>
                <a:spcPct val="100000"/>
              </a:lnSpc>
              <a:spcBef>
                <a:spcPts val="3300"/>
              </a:spcBef>
              <a:buSzPct val="171000"/>
              <a:defRPr sz="5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11952884" y="13019484"/>
            <a:ext cx="460373" cy="498473"/>
          </a:xfrm>
          <a:prstGeom prst="rect">
            <a:avLst/>
          </a:prstGeom>
        </p:spPr>
        <p:txBody>
          <a:bodyPr lIns="71435" tIns="71435" rIns="71435" bIns="71435" anchor="t"/>
          <a:lstStyle>
            <a:lvl1pPr defTabSz="821529">
              <a:defRPr sz="2400">
                <a:solidFill>
                  <a:srgbClr val="FFFFFF"/>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4387453" y="357185"/>
            <a:ext cx="15609094" cy="3036098"/>
          </a:xfrm>
          <a:prstGeom prst="rect">
            <a:avLst/>
          </a:prstGeom>
        </p:spPr>
        <p:txBody>
          <a:bodyPr lIns="71435" tIns="71435" rIns="71435" bIns="71435" anchor="ctr"/>
          <a:lstStyle>
            <a:lvl1pPr algn="ctr" defTabSz="821529">
              <a:lnSpc>
                <a:spcPct val="100000"/>
              </a:lnSpc>
              <a:defRPr sz="11200" b="0" spc="0">
                <a:solidFill>
                  <a:srgbClr val="FFFFFF"/>
                </a:solidFill>
                <a:latin typeface="Helvetica Neue Medium"/>
                <a:ea typeface="Helvetica Neue Medium"/>
                <a:cs typeface="Helvetica Neue Medium"/>
                <a:sym typeface="Helvetica Neue Medium"/>
              </a:defRPr>
            </a:lvl1pPr>
          </a:lstStyle>
          <a:p>
            <a:r>
              <a:t>Title Text</a:t>
            </a:r>
          </a:p>
        </p:txBody>
      </p:sp>
      <p:sp>
        <p:nvSpPr>
          <p:cNvPr id="159" name="Body Level One…"/>
          <p:cNvSpPr txBox="1">
            <a:spLocks noGrp="1"/>
          </p:cNvSpPr>
          <p:nvPr>
            <p:ph type="body" idx="1"/>
          </p:nvPr>
        </p:nvSpPr>
        <p:spPr>
          <a:xfrm>
            <a:off x="4387453" y="3643312"/>
            <a:ext cx="15609094" cy="8840394"/>
          </a:xfrm>
          <a:prstGeom prst="rect">
            <a:avLst/>
          </a:prstGeom>
        </p:spPr>
        <p:txBody>
          <a:bodyPr lIns="71435" tIns="71435" rIns="71435" bIns="71435" anchor="ctr"/>
          <a:lstStyle>
            <a:lvl1pPr marL="611187" indent="-611187" defTabSz="821529">
              <a:lnSpc>
                <a:spcPct val="100000"/>
              </a:lnSpc>
              <a:spcBef>
                <a:spcPts val="5900"/>
              </a:spcBef>
              <a:buSzPct val="145000"/>
              <a:defRPr sz="4400">
                <a:solidFill>
                  <a:srgbClr val="FFFFFF"/>
                </a:solidFill>
              </a:defRPr>
            </a:lvl1pPr>
            <a:lvl2pPr marL="1055687" indent="-611187" defTabSz="821529">
              <a:lnSpc>
                <a:spcPct val="100000"/>
              </a:lnSpc>
              <a:spcBef>
                <a:spcPts val="5900"/>
              </a:spcBef>
              <a:buSzPct val="145000"/>
              <a:defRPr sz="4400">
                <a:solidFill>
                  <a:srgbClr val="FFFFFF"/>
                </a:solidFill>
              </a:defRPr>
            </a:lvl2pPr>
            <a:lvl3pPr marL="1500187" indent="-611187" defTabSz="821529">
              <a:lnSpc>
                <a:spcPct val="100000"/>
              </a:lnSpc>
              <a:spcBef>
                <a:spcPts val="5900"/>
              </a:spcBef>
              <a:buSzPct val="145000"/>
              <a:defRPr sz="4400">
                <a:solidFill>
                  <a:srgbClr val="FFFFFF"/>
                </a:solidFill>
              </a:defRPr>
            </a:lvl3pPr>
            <a:lvl4pPr marL="1944685" indent="-611187" defTabSz="821529">
              <a:lnSpc>
                <a:spcPct val="100000"/>
              </a:lnSpc>
              <a:spcBef>
                <a:spcPts val="5900"/>
              </a:spcBef>
              <a:buSzPct val="145000"/>
              <a:defRPr sz="4400">
                <a:solidFill>
                  <a:srgbClr val="FFFFFF"/>
                </a:solidFill>
              </a:defRPr>
            </a:lvl4pPr>
            <a:lvl5pPr marL="2389185" indent="-611185" defTabSz="821529">
              <a:lnSpc>
                <a:spcPct val="100000"/>
              </a:lnSpc>
              <a:spcBef>
                <a:spcPts val="5900"/>
              </a:spcBef>
              <a:buSzPct val="145000"/>
              <a:defRPr sz="4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xfrm>
            <a:off x="11954105" y="13073062"/>
            <a:ext cx="466265" cy="477668"/>
          </a:xfrm>
          <a:prstGeom prst="rect">
            <a:avLst/>
          </a:prstGeom>
        </p:spPr>
        <p:txBody>
          <a:bodyPr lIns="71435" tIns="71435" rIns="71435" bIns="71435" anchor="t"/>
          <a:lstStyle>
            <a:lvl1pPr defTabSz="821529">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4387453" y="625077"/>
            <a:ext cx="15609094" cy="3036095"/>
          </a:xfrm>
          <a:prstGeom prst="rect">
            <a:avLst/>
          </a:prstGeom>
        </p:spPr>
        <p:txBody>
          <a:bodyPr lIns="71435" tIns="71435" rIns="71435" bIns="71435" anchor="ctr"/>
          <a:lstStyle>
            <a:lvl1pPr algn="ctr" defTabSz="821529">
              <a:lnSpc>
                <a:spcPct val="100000"/>
              </a:lnSpc>
              <a:defRPr sz="11200" b="0" spc="0">
                <a:latin typeface="Helvetica Light"/>
                <a:ea typeface="Helvetica Light"/>
                <a:cs typeface="Helvetica Light"/>
                <a:sym typeface="Helvetica Light"/>
              </a:defRPr>
            </a:lvl1pPr>
          </a:lstStyle>
          <a:p>
            <a:r>
              <a:t>Title Text</a:t>
            </a:r>
          </a:p>
        </p:txBody>
      </p:sp>
      <p:sp>
        <p:nvSpPr>
          <p:cNvPr id="168" name="Body Level One…"/>
          <p:cNvSpPr txBox="1">
            <a:spLocks noGrp="1"/>
          </p:cNvSpPr>
          <p:nvPr>
            <p:ph type="body" idx="1"/>
          </p:nvPr>
        </p:nvSpPr>
        <p:spPr>
          <a:xfrm>
            <a:off x="4387453" y="3661171"/>
            <a:ext cx="15609094" cy="8840394"/>
          </a:xfrm>
          <a:prstGeom prst="rect">
            <a:avLst/>
          </a:prstGeom>
        </p:spPr>
        <p:txBody>
          <a:bodyPr lIns="71435" tIns="71435" rIns="71435" bIns="71435" anchor="ctr"/>
          <a:lstStyle>
            <a:lvl1pPr marL="617361" indent="-617361" defTabSz="821529">
              <a:lnSpc>
                <a:spcPct val="100000"/>
              </a:lnSpc>
              <a:spcBef>
                <a:spcPts val="5900"/>
              </a:spcBef>
              <a:buSzPct val="75000"/>
              <a:defRPr sz="5000">
                <a:latin typeface="Helvetica Light"/>
                <a:ea typeface="Helvetica Light"/>
                <a:cs typeface="Helvetica Light"/>
                <a:sym typeface="Helvetica Light"/>
              </a:defRPr>
            </a:lvl1pPr>
            <a:lvl2pPr marL="1061859" indent="-617361" defTabSz="821529">
              <a:lnSpc>
                <a:spcPct val="100000"/>
              </a:lnSpc>
              <a:spcBef>
                <a:spcPts val="5900"/>
              </a:spcBef>
              <a:buSzPct val="75000"/>
              <a:defRPr sz="5000">
                <a:latin typeface="Helvetica Light"/>
                <a:ea typeface="Helvetica Light"/>
                <a:cs typeface="Helvetica Light"/>
                <a:sym typeface="Helvetica Light"/>
              </a:defRPr>
            </a:lvl2pPr>
            <a:lvl3pPr marL="1506359" indent="-617359" defTabSz="821529">
              <a:lnSpc>
                <a:spcPct val="100000"/>
              </a:lnSpc>
              <a:spcBef>
                <a:spcPts val="5900"/>
              </a:spcBef>
              <a:buSzPct val="75000"/>
              <a:defRPr sz="5000">
                <a:latin typeface="Helvetica Light"/>
                <a:ea typeface="Helvetica Light"/>
                <a:cs typeface="Helvetica Light"/>
                <a:sym typeface="Helvetica Light"/>
              </a:defRPr>
            </a:lvl3pPr>
            <a:lvl4pPr marL="1950859" indent="-617359" defTabSz="821529">
              <a:lnSpc>
                <a:spcPct val="100000"/>
              </a:lnSpc>
              <a:spcBef>
                <a:spcPts val="5900"/>
              </a:spcBef>
              <a:buSzPct val="75000"/>
              <a:defRPr sz="5000">
                <a:latin typeface="Helvetica Light"/>
                <a:ea typeface="Helvetica Light"/>
                <a:cs typeface="Helvetica Light"/>
                <a:sym typeface="Helvetica Light"/>
              </a:defRPr>
            </a:lvl4pPr>
            <a:lvl5pPr marL="2395359" indent="-617359" defTabSz="821529">
              <a:lnSpc>
                <a:spcPct val="100000"/>
              </a:lnSpc>
              <a:spcBef>
                <a:spcPts val="5900"/>
              </a:spcBef>
              <a:buSzPct val="75000"/>
              <a:defRPr sz="50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69" name="Slide Number"/>
          <p:cNvSpPr txBox="1">
            <a:spLocks noGrp="1"/>
          </p:cNvSpPr>
          <p:nvPr>
            <p:ph type="sldNum" sz="quarter" idx="2"/>
          </p:nvPr>
        </p:nvSpPr>
        <p:spPr>
          <a:xfrm>
            <a:off x="11935815" y="13010554"/>
            <a:ext cx="494511" cy="511173"/>
          </a:xfrm>
          <a:prstGeom prst="rect">
            <a:avLst/>
          </a:prstGeom>
        </p:spPr>
        <p:txBody>
          <a:bodyPr lIns="71435" tIns="71435" rIns="71435" bIns="71435" anchor="t"/>
          <a:lstStyle>
            <a:lvl1pPr defTabSz="821529">
              <a:defRPr sz="24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76" name="Body Level One…"/>
          <p:cNvSpPr txBox="1">
            <a:spLocks noGrp="1"/>
          </p:cNvSpPr>
          <p:nvPr>
            <p:ph type="body" idx="1"/>
          </p:nvPr>
        </p:nvSpPr>
        <p:spPr>
          <a:xfrm>
            <a:off x="4833937" y="1785935"/>
            <a:ext cx="14716127" cy="10144129"/>
          </a:xfrm>
          <a:prstGeom prst="rect">
            <a:avLst/>
          </a:prstGeom>
        </p:spPr>
        <p:txBody>
          <a:bodyPr lIns="71435" tIns="71435" rIns="71435" bIns="71435" anchor="ctr"/>
          <a:lstStyle>
            <a:lvl1pPr marL="0" indent="0" defTabSz="821529">
              <a:lnSpc>
                <a:spcPts val="6900"/>
              </a:lnSpc>
              <a:spcBef>
                <a:spcPts val="6700"/>
              </a:spcBef>
              <a:buSzTx/>
              <a:buNone/>
              <a:tabLst>
                <a:tab pos="1625600" algn="l"/>
              </a:tabLst>
              <a:defRPr sz="5800">
                <a:latin typeface="Gill Sans"/>
                <a:ea typeface="Gill Sans"/>
                <a:cs typeface="Gill Sans"/>
                <a:sym typeface="Gill Sans"/>
              </a:defRPr>
            </a:lvl1pPr>
            <a:lvl2pPr marL="789213" indent="-789213" defTabSz="821529">
              <a:lnSpc>
                <a:spcPts val="6900"/>
              </a:lnSpc>
              <a:spcBef>
                <a:spcPts val="6700"/>
              </a:spcBef>
              <a:buSzPct val="171000"/>
              <a:buBlip>
                <a:blip r:embed="rId2"/>
              </a:buBlip>
              <a:tabLst>
                <a:tab pos="1625600" algn="l"/>
              </a:tabLst>
              <a:defRPr sz="5800">
                <a:latin typeface="Gill Sans"/>
                <a:ea typeface="Gill Sans"/>
                <a:cs typeface="Gill Sans"/>
                <a:sym typeface="Gill Sans"/>
              </a:defRPr>
            </a:lvl2pPr>
            <a:lvl3pPr marL="1132114" indent="-789213" defTabSz="821529">
              <a:lnSpc>
                <a:spcPts val="6900"/>
              </a:lnSpc>
              <a:spcBef>
                <a:spcPts val="6700"/>
              </a:spcBef>
              <a:buSzPct val="171000"/>
              <a:buBlip>
                <a:blip r:embed="rId2"/>
              </a:buBlip>
              <a:tabLst>
                <a:tab pos="1625600" algn="l"/>
              </a:tabLst>
              <a:defRPr sz="5800">
                <a:latin typeface="Gill Sans"/>
                <a:ea typeface="Gill Sans"/>
                <a:cs typeface="Gill Sans"/>
                <a:sym typeface="Gill Sans"/>
              </a:defRPr>
            </a:lvl3pPr>
            <a:lvl4pPr marL="1475014" indent="-789213" defTabSz="821529">
              <a:lnSpc>
                <a:spcPts val="6900"/>
              </a:lnSpc>
              <a:spcBef>
                <a:spcPts val="6700"/>
              </a:spcBef>
              <a:buSzPct val="171000"/>
              <a:buBlip>
                <a:blip r:embed="rId2"/>
              </a:buBlip>
              <a:tabLst>
                <a:tab pos="1625600" algn="l"/>
              </a:tabLst>
              <a:defRPr sz="5800">
                <a:latin typeface="Gill Sans"/>
                <a:ea typeface="Gill Sans"/>
                <a:cs typeface="Gill Sans"/>
                <a:sym typeface="Gill Sans"/>
              </a:defRPr>
            </a:lvl4pPr>
            <a:lvl5pPr marL="1817914" indent="-789214" defTabSz="821529">
              <a:lnSpc>
                <a:spcPts val="6900"/>
              </a:lnSpc>
              <a:spcBef>
                <a:spcPts val="6700"/>
              </a:spcBef>
              <a:buSzPct val="171000"/>
              <a:buBlip>
                <a:blip r:embed="rId2"/>
              </a:buBlip>
              <a:tabLst>
                <a:tab pos="1625600" algn="l"/>
              </a:tabLst>
              <a:defRPr sz="58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11952884" y="13019484"/>
            <a:ext cx="460373" cy="498473"/>
          </a:xfrm>
          <a:prstGeom prst="rect">
            <a:avLst/>
          </a:prstGeom>
        </p:spPr>
        <p:txBody>
          <a:bodyPr lIns="71435" tIns="71435" rIns="71435" bIns="71435" anchor="t"/>
          <a:lstStyle>
            <a:lvl1pPr defTabSz="821529">
              <a:defRPr sz="24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84" name="Image"/>
          <p:cNvSpPr>
            <a:spLocks noGrp="1"/>
          </p:cNvSpPr>
          <p:nvPr>
            <p:ph type="pic" sz="half" idx="21"/>
          </p:nvPr>
        </p:nvSpPr>
        <p:spPr>
          <a:xfrm>
            <a:off x="9423796" y="3661171"/>
            <a:ext cx="13260588" cy="8840394"/>
          </a:xfrm>
          <a:prstGeom prst="rect">
            <a:avLst/>
          </a:prstGeom>
        </p:spPr>
        <p:txBody>
          <a:bodyPr lIns="91439" tIns="45719" rIns="91439" bIns="45719">
            <a:noAutofit/>
          </a:bodyPr>
          <a:lstStyle/>
          <a:p>
            <a:endParaRPr/>
          </a:p>
        </p:txBody>
      </p:sp>
      <p:sp>
        <p:nvSpPr>
          <p:cNvPr id="185" name="Title Text"/>
          <p:cNvSpPr txBox="1">
            <a:spLocks noGrp="1"/>
          </p:cNvSpPr>
          <p:nvPr>
            <p:ph type="title"/>
          </p:nvPr>
        </p:nvSpPr>
        <p:spPr>
          <a:xfrm>
            <a:off x="4387453" y="625077"/>
            <a:ext cx="15609094" cy="3036095"/>
          </a:xfrm>
          <a:prstGeom prst="rect">
            <a:avLst/>
          </a:prstGeom>
        </p:spPr>
        <p:txBody>
          <a:bodyPr lIns="71435" tIns="71435" rIns="71435" bIns="71435" anchor="ctr"/>
          <a:lstStyle>
            <a:lvl1pPr algn="ctr" defTabSz="821529">
              <a:lnSpc>
                <a:spcPct val="100000"/>
              </a:lnSpc>
              <a:defRPr sz="11200" b="0" spc="0">
                <a:latin typeface="Helvetica Light"/>
                <a:ea typeface="Helvetica Light"/>
                <a:cs typeface="Helvetica Light"/>
                <a:sym typeface="Helvetica Light"/>
              </a:defRPr>
            </a:lvl1pPr>
          </a:lstStyle>
          <a:p>
            <a:r>
              <a:t>Title Text</a:t>
            </a:r>
          </a:p>
        </p:txBody>
      </p:sp>
      <p:sp>
        <p:nvSpPr>
          <p:cNvPr id="186" name="Body Level One…"/>
          <p:cNvSpPr txBox="1">
            <a:spLocks noGrp="1"/>
          </p:cNvSpPr>
          <p:nvPr>
            <p:ph type="body" sz="quarter" idx="1"/>
          </p:nvPr>
        </p:nvSpPr>
        <p:spPr>
          <a:xfrm>
            <a:off x="4387453" y="3661171"/>
            <a:ext cx="7500940" cy="8840394"/>
          </a:xfrm>
          <a:prstGeom prst="rect">
            <a:avLst/>
          </a:prstGeom>
        </p:spPr>
        <p:txBody>
          <a:bodyPr lIns="71435" tIns="71435" rIns="71435" bIns="71435" anchor="ctr"/>
          <a:lstStyle>
            <a:lvl1pPr marL="465363" indent="-465363" defTabSz="821529">
              <a:lnSpc>
                <a:spcPct val="100000"/>
              </a:lnSpc>
              <a:buSzPct val="75000"/>
              <a:defRPr sz="3800">
                <a:latin typeface="Helvetica Light"/>
                <a:ea typeface="Helvetica Light"/>
                <a:cs typeface="Helvetica Light"/>
                <a:sym typeface="Helvetica Light"/>
              </a:defRPr>
            </a:lvl1pPr>
            <a:lvl2pPr marL="808263" indent="-465363" defTabSz="821529">
              <a:lnSpc>
                <a:spcPct val="100000"/>
              </a:lnSpc>
              <a:buSzPct val="75000"/>
              <a:defRPr sz="3800">
                <a:latin typeface="Helvetica Light"/>
                <a:ea typeface="Helvetica Light"/>
                <a:cs typeface="Helvetica Light"/>
                <a:sym typeface="Helvetica Light"/>
              </a:defRPr>
            </a:lvl2pPr>
            <a:lvl3pPr marL="1151164" indent="-465363" defTabSz="821529">
              <a:lnSpc>
                <a:spcPct val="100000"/>
              </a:lnSpc>
              <a:buSzPct val="75000"/>
              <a:defRPr sz="3800">
                <a:latin typeface="Helvetica Light"/>
                <a:ea typeface="Helvetica Light"/>
                <a:cs typeface="Helvetica Light"/>
                <a:sym typeface="Helvetica Light"/>
              </a:defRPr>
            </a:lvl3pPr>
            <a:lvl4pPr marL="1494064" indent="-465364" defTabSz="821529">
              <a:lnSpc>
                <a:spcPct val="100000"/>
              </a:lnSpc>
              <a:buSzPct val="75000"/>
              <a:defRPr sz="3800">
                <a:latin typeface="Helvetica Light"/>
                <a:ea typeface="Helvetica Light"/>
                <a:cs typeface="Helvetica Light"/>
                <a:sym typeface="Helvetica Light"/>
              </a:defRPr>
            </a:lvl4pPr>
            <a:lvl5pPr marL="1836964" indent="-465364" defTabSz="821529">
              <a:lnSpc>
                <a:spcPct val="100000"/>
              </a:lnSpc>
              <a:buSzPct val="75000"/>
              <a:defRPr sz="38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11935815" y="13010554"/>
            <a:ext cx="494511" cy="511173"/>
          </a:xfrm>
          <a:prstGeom prst="rect">
            <a:avLst/>
          </a:prstGeom>
        </p:spPr>
        <p:txBody>
          <a:bodyPr lIns="71435" tIns="71435" rIns="71435" bIns="71435" anchor="t"/>
          <a:lstStyle>
            <a:lvl1pPr defTabSz="821529">
              <a:defRPr sz="24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94" name="Body Level One…"/>
          <p:cNvSpPr txBox="1">
            <a:spLocks noGrp="1"/>
          </p:cNvSpPr>
          <p:nvPr>
            <p:ph type="body" idx="1"/>
          </p:nvPr>
        </p:nvSpPr>
        <p:spPr>
          <a:xfrm>
            <a:off x="4833937" y="1785935"/>
            <a:ext cx="14716127" cy="10144129"/>
          </a:xfrm>
          <a:prstGeom prst="rect">
            <a:avLst/>
          </a:prstGeom>
        </p:spPr>
        <p:txBody>
          <a:bodyPr lIns="71435" tIns="71435" rIns="71435" bIns="71435" anchor="ctr"/>
          <a:lstStyle>
            <a:lvl1pPr marL="1106714" indent="-789213" defTabSz="821529">
              <a:lnSpc>
                <a:spcPct val="100000"/>
              </a:lnSpc>
              <a:spcBef>
                <a:spcPts val="6700"/>
              </a:spcBef>
              <a:buSzPct val="171000"/>
              <a:defRPr sz="5800">
                <a:latin typeface="Gill Sans"/>
                <a:ea typeface="Gill Sans"/>
                <a:cs typeface="Gill Sans"/>
                <a:sym typeface="Gill Sans"/>
              </a:defRPr>
            </a:lvl1pPr>
            <a:lvl2pPr marL="1551214" indent="-789213" defTabSz="821529">
              <a:lnSpc>
                <a:spcPct val="100000"/>
              </a:lnSpc>
              <a:spcBef>
                <a:spcPts val="6700"/>
              </a:spcBef>
              <a:buSzPct val="171000"/>
              <a:defRPr sz="5800">
                <a:latin typeface="Gill Sans"/>
                <a:ea typeface="Gill Sans"/>
                <a:cs typeface="Gill Sans"/>
                <a:sym typeface="Gill Sans"/>
              </a:defRPr>
            </a:lvl2pPr>
            <a:lvl3pPr marL="1995714" indent="-789214" defTabSz="821529">
              <a:lnSpc>
                <a:spcPct val="100000"/>
              </a:lnSpc>
              <a:spcBef>
                <a:spcPts val="6700"/>
              </a:spcBef>
              <a:buSzPct val="171000"/>
              <a:defRPr sz="5800">
                <a:latin typeface="Gill Sans"/>
                <a:ea typeface="Gill Sans"/>
                <a:cs typeface="Gill Sans"/>
                <a:sym typeface="Gill Sans"/>
              </a:defRPr>
            </a:lvl3pPr>
            <a:lvl4pPr marL="2440214" indent="-789214" defTabSz="821529">
              <a:lnSpc>
                <a:spcPct val="100000"/>
              </a:lnSpc>
              <a:spcBef>
                <a:spcPts val="6700"/>
              </a:spcBef>
              <a:buSzPct val="171000"/>
              <a:defRPr sz="5800">
                <a:latin typeface="Gill Sans"/>
                <a:ea typeface="Gill Sans"/>
                <a:cs typeface="Gill Sans"/>
                <a:sym typeface="Gill Sans"/>
              </a:defRPr>
            </a:lvl4pPr>
            <a:lvl5pPr marL="2884714" indent="-789214" defTabSz="821529">
              <a:lnSpc>
                <a:spcPct val="100000"/>
              </a:lnSpc>
              <a:spcBef>
                <a:spcPts val="6700"/>
              </a:spcBef>
              <a:buSzPct val="171000"/>
              <a:defRPr sz="58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5" name="Slide Number"/>
          <p:cNvSpPr txBox="1">
            <a:spLocks noGrp="1"/>
          </p:cNvSpPr>
          <p:nvPr>
            <p:ph type="sldNum" sz="quarter" idx="2"/>
          </p:nvPr>
        </p:nvSpPr>
        <p:spPr>
          <a:xfrm>
            <a:off x="11952884" y="13019484"/>
            <a:ext cx="460373" cy="498473"/>
          </a:xfrm>
          <a:prstGeom prst="rect">
            <a:avLst/>
          </a:prstGeom>
        </p:spPr>
        <p:txBody>
          <a:bodyPr lIns="71435" tIns="71435" rIns="71435" bIns="71435" anchor="t"/>
          <a:lstStyle>
            <a:lvl1pPr defTabSz="821529">
              <a:defRPr sz="24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20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2.xml"/><Relationship Id="rId1" Type="http://schemas.openxmlformats.org/officeDocument/2006/relationships/video" Target="https://www.youtube.com/embed/9DlBcS70EEk?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2.xml"/><Relationship Id="rId5" Type="http://schemas.openxmlformats.org/officeDocument/2006/relationships/image" Target="../media/image51.pn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 descr="Image"/>
          <p:cNvPicPr>
            <a:picLocks noChangeAspect="1"/>
          </p:cNvPicPr>
          <p:nvPr/>
        </p:nvPicPr>
        <p:blipFill>
          <a:blip r:embed="rId2"/>
          <a:stretch>
            <a:fillRect/>
          </a:stretch>
        </p:blipFill>
        <p:spPr>
          <a:xfrm>
            <a:off x="-289283" y="0"/>
            <a:ext cx="24673284" cy="16448854"/>
          </a:xfrm>
          <a:prstGeom prst="rect">
            <a:avLst/>
          </a:prstGeom>
          <a:ln w="12700">
            <a:miter lim="400000"/>
          </a:ln>
        </p:spPr>
      </p:pic>
      <p:sp>
        <p:nvSpPr>
          <p:cNvPr id="212" name="Supreme Court Year in Review…"/>
          <p:cNvSpPr txBox="1"/>
          <p:nvPr/>
        </p:nvSpPr>
        <p:spPr>
          <a:xfrm>
            <a:off x="6064490" y="525234"/>
            <a:ext cx="12255020" cy="3700884"/>
          </a:xfrm>
          <a:prstGeom prst="rect">
            <a:avLst/>
          </a:prstGeom>
          <a:solidFill>
            <a:srgbClr val="FFFFFF"/>
          </a:solidFill>
          <a:ln w="12700">
            <a:solidFill>
              <a:srgbClr val="000000"/>
            </a:solidFill>
            <a:miter lim="400000"/>
          </a:ln>
          <a:effectLst>
            <a:outerShdw blurRad="177800" dist="101600" dir="27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5" tIns="53575" rIns="53575" bIns="53575" anchor="ctr">
            <a:spAutoFit/>
          </a:bodyPr>
          <a:lstStyle/>
          <a:p>
            <a:pPr defTabSz="821529">
              <a:defRPr sz="6500" b="1">
                <a:solidFill>
                  <a:srgbClr val="000000"/>
                </a:solidFill>
              </a:defRPr>
            </a:pPr>
            <a:r>
              <a:t>The U.S. Supreme Court and </a:t>
            </a:r>
          </a:p>
          <a:p>
            <a:pPr defTabSz="821529">
              <a:defRPr sz="6500" b="1">
                <a:solidFill>
                  <a:srgbClr val="000000"/>
                </a:solidFill>
              </a:defRPr>
            </a:pPr>
            <a:r>
              <a:t>Environmental Law: An Update</a:t>
            </a:r>
          </a:p>
          <a:p>
            <a:pPr defTabSz="821529">
              <a:defRPr sz="5000" b="1" i="1">
                <a:solidFill>
                  <a:srgbClr val="000000"/>
                </a:solidFill>
              </a:defRPr>
            </a:pPr>
            <a:r>
              <a:t>John Cruden &amp; Robert V. Percival</a:t>
            </a:r>
          </a:p>
          <a:p>
            <a:pPr defTabSz="821529">
              <a:defRPr sz="5000" b="1" i="1">
                <a:solidFill>
                  <a:srgbClr val="000000"/>
                </a:solidFill>
              </a:defRPr>
            </a:pPr>
            <a:r>
              <a:t>August 5, 2022</a:t>
            </a:r>
          </a:p>
          <a:p>
            <a:pPr defTabSz="821529">
              <a:defRPr sz="100" b="1">
                <a:solidFill>
                  <a:srgbClr val="000000"/>
                </a:solidFill>
              </a:defRPr>
            </a:pPr>
            <a:endParaRPr/>
          </a:p>
          <a:p>
            <a:pPr defTabSz="821529">
              <a:defRPr sz="4700" b="1">
                <a:solidFill>
                  <a:srgbClr val="000000"/>
                </a:solidFill>
              </a:defRPr>
            </a:pPr>
            <a:r>
              <a:rPr sz="100"/>
              <a:t>August 5, 2022</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Image" descr="Image"/>
          <p:cNvPicPr>
            <a:picLocks noChangeAspect="1"/>
          </p:cNvPicPr>
          <p:nvPr/>
        </p:nvPicPr>
        <p:blipFill>
          <a:blip r:embed="rId2"/>
          <a:stretch>
            <a:fillRect/>
          </a:stretch>
        </p:blipFill>
        <p:spPr>
          <a:xfrm>
            <a:off x="-23671" y="-1285829"/>
            <a:ext cx="24431484" cy="16287658"/>
          </a:xfrm>
          <a:prstGeom prst="rect">
            <a:avLst/>
          </a:prstGeom>
          <a:ln w="12700">
            <a:miter lim="400000"/>
          </a:ln>
        </p:spPr>
      </p:pic>
      <p:sp>
        <p:nvSpPr>
          <p:cNvPr id="235" name="Case to Be Argued in…"/>
          <p:cNvSpPr txBox="1"/>
          <p:nvPr/>
        </p:nvSpPr>
        <p:spPr>
          <a:xfrm>
            <a:off x="5756490" y="383021"/>
            <a:ext cx="12871020" cy="2555873"/>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5" tIns="71435" rIns="71435" bIns="71435" anchor="ctr">
            <a:spAutoFit/>
          </a:bodyPr>
          <a:lstStyle/>
          <a:p>
            <a:pPr defTabSz="821529">
              <a:defRPr sz="7400" b="1">
                <a:solidFill>
                  <a:srgbClr val="FFFBDF"/>
                </a:solidFill>
                <a:latin typeface="Hoefler Text"/>
                <a:ea typeface="Hoefler Text"/>
                <a:cs typeface="Hoefler Text"/>
                <a:sym typeface="Hoefler Text"/>
              </a:defRPr>
            </a:pPr>
            <a:r>
              <a:t>Case Decided in </a:t>
            </a:r>
          </a:p>
          <a:p>
            <a:pPr defTabSz="821529">
              <a:defRPr sz="7400" b="1">
                <a:solidFill>
                  <a:srgbClr val="FFFBDF"/>
                </a:solidFill>
                <a:latin typeface="Hoefler Text"/>
                <a:ea typeface="Hoefler Text"/>
                <a:cs typeface="Hoefler Text"/>
                <a:sym typeface="Hoefler Text"/>
              </a:defRPr>
            </a:pPr>
            <a:r>
              <a:t>2021-2022 Term</a:t>
            </a:r>
            <a:r>
              <a:rPr sz="8400"/>
              <a:t> </a:t>
            </a:r>
          </a:p>
        </p:txBody>
      </p:sp>
    </p:spTree>
  </p:cSld>
  <p:clrMapOvr>
    <a:masterClrMapping/>
  </p:clrMapOvr>
  <mc:AlternateContent xmlns:mc="http://schemas.openxmlformats.org/markup-compatibility/2006" xmlns:p14="http://schemas.microsoft.com/office/powerpoint/2010/main">
    <mc:Choice Requires="p14">
      <p:transition spd="med">
        <p:circle/>
      </p:transition>
    </mc:Choice>
    <mc:Fallback xmlns:a14="http://schemas.microsoft.com/office/drawing/2010/main" xmlns:m="http://schemas.openxmlformats.org/officeDocument/2006/math" xmlns="">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7" name="MISSISSIPPI v.…"/>
          <p:cNvSpPr txBox="1">
            <a:spLocks noGrp="1"/>
          </p:cNvSpPr>
          <p:nvPr>
            <p:ph type="title"/>
          </p:nvPr>
        </p:nvSpPr>
        <p:spPr>
          <a:xfrm>
            <a:off x="4387453" y="232170"/>
            <a:ext cx="15609094" cy="4210282"/>
          </a:xfrm>
          <a:prstGeom prst="rect">
            <a:avLst/>
          </a:prstGeom>
        </p:spPr>
        <p:txBody>
          <a:bodyPr/>
          <a:lstStyle/>
          <a:p>
            <a:pPr>
              <a:defRPr sz="10800" b="1">
                <a:latin typeface="Helvetica"/>
                <a:ea typeface="Helvetica"/>
                <a:cs typeface="Helvetica"/>
                <a:sym typeface="Helvetica"/>
              </a:defRPr>
            </a:pPr>
            <a:r>
              <a:t>MISSISSIPPI v. </a:t>
            </a:r>
          </a:p>
          <a:p>
            <a:pPr>
              <a:defRPr sz="10800" b="1">
                <a:latin typeface="Helvetica"/>
                <a:ea typeface="Helvetica"/>
                <a:cs typeface="Helvetica"/>
                <a:sym typeface="Helvetica"/>
              </a:defRPr>
            </a:pPr>
            <a:r>
              <a:t>TENNESSEE</a:t>
            </a:r>
          </a:p>
        </p:txBody>
      </p:sp>
      <p:sp>
        <p:nvSpPr>
          <p:cNvPr id="238" name="Original No. 143…"/>
          <p:cNvSpPr txBox="1">
            <a:spLocks noGrp="1"/>
          </p:cNvSpPr>
          <p:nvPr>
            <p:ph type="body" idx="1"/>
          </p:nvPr>
        </p:nvSpPr>
        <p:spPr>
          <a:xfrm>
            <a:off x="4135465" y="4090326"/>
            <a:ext cx="16571756" cy="8840396"/>
          </a:xfrm>
          <a:prstGeom prst="rect">
            <a:avLst/>
          </a:prstGeom>
        </p:spPr>
        <p:txBody>
          <a:bodyPr/>
          <a:lstStyle/>
          <a:p>
            <a:pPr marL="0" marR="642937" indent="0" defTabSz="642937">
              <a:lnSpc>
                <a:spcPct val="120000"/>
              </a:lnSpc>
              <a:spcBef>
                <a:spcPts val="0"/>
              </a:spcBef>
              <a:buSzTx/>
              <a:buNone/>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3800" b="1">
                <a:solidFill>
                  <a:srgbClr val="030303"/>
                </a:solidFill>
                <a:latin typeface="Verdana"/>
                <a:ea typeface="Verdana"/>
                <a:cs typeface="Verdana"/>
                <a:sym typeface="Verdana"/>
              </a:defRPr>
            </a:pPr>
            <a:r>
              <a:t>Original No. 143</a:t>
            </a:r>
          </a:p>
          <a:p>
            <a:pPr marL="0" marR="642937" indent="0" defTabSz="642937">
              <a:lnSpc>
                <a:spcPct val="120000"/>
              </a:lnSpc>
              <a:spcBef>
                <a:spcPts val="0"/>
              </a:spcBef>
              <a:buSzTx/>
              <a:buNone/>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3200" b="1">
                <a:solidFill>
                  <a:srgbClr val="030303"/>
                </a:solidFill>
                <a:latin typeface="Verdana"/>
                <a:ea typeface="Verdana"/>
                <a:cs typeface="Verdana"/>
                <a:sym typeface="Verdana"/>
              </a:defRPr>
            </a:pPr>
            <a:r>
              <a:t>Case will be the first to be argued on October 4, 2021 when the Court opens its 2021 Term.</a:t>
            </a:r>
          </a:p>
          <a:p>
            <a:pPr marL="0" marR="642937" indent="0" defTabSz="642937">
              <a:lnSpc>
                <a:spcPct val="120000"/>
              </a:lnSpc>
              <a:spcBef>
                <a:spcPts val="0"/>
              </a:spcBef>
              <a:buSzTx/>
              <a:buNone/>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3200" b="1">
                <a:solidFill>
                  <a:srgbClr val="030303"/>
                </a:solidFill>
                <a:latin typeface="Verdana"/>
                <a:ea typeface="Verdana"/>
                <a:cs typeface="Verdana"/>
                <a:sym typeface="Verdana"/>
              </a:defRPr>
            </a:pPr>
            <a:endParaRPr/>
          </a:p>
          <a:p>
            <a:pPr marL="0" marR="642937" indent="0" defTabSz="642937">
              <a:lnSpc>
                <a:spcPct val="120000"/>
              </a:lnSpc>
              <a:spcBef>
                <a:spcPts val="0"/>
              </a:spcBef>
              <a:buSzTx/>
              <a:buNone/>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3200">
                <a:solidFill>
                  <a:srgbClr val="030303"/>
                </a:solidFill>
                <a:latin typeface="Verdana"/>
                <a:ea typeface="Verdana"/>
                <a:cs typeface="Verdana"/>
                <a:sym typeface="Verdana"/>
              </a:defRPr>
            </a:pPr>
            <a:r>
              <a:t>This is the latest chapter in a decade-long legal battle in which Mississippi claims that the city of Memphis, Tennessee is stealing its groundwater.  Mississippi filed a 300-page motion in 2014 asking the Court’s permission to file a new complaint seeking $615 million in damages.  Mississippi claims that the city of Memphis, by pumping 140 million gallons of water a day from wells has created a “cone of depression” in the water table that sucks water across state lines into Tennessee.  Mississippi estimates that 252 billion gallons of water belonging to it has been sucked into Tennessee. Special master ruled that an equitable apportionment of water rights, which Mississippi does not seek, is a precondition for any possible recovery.</a:t>
            </a:r>
          </a:p>
        </p:txBody>
      </p:sp>
      <p:pic>
        <p:nvPicPr>
          <p:cNvPr id="239" name="Image" descr="Image"/>
          <p:cNvPicPr>
            <a:picLocks noChangeAspect="1"/>
          </p:cNvPicPr>
          <p:nvPr/>
        </p:nvPicPr>
        <p:blipFill>
          <a:blip r:embed="rId2"/>
          <a:stretch>
            <a:fillRect/>
          </a:stretch>
        </p:blipFill>
        <p:spPr>
          <a:xfrm>
            <a:off x="2554772" y="560303"/>
            <a:ext cx="4536285" cy="3554018"/>
          </a:xfrm>
          <a:prstGeom prst="rect">
            <a:avLst/>
          </a:prstGeom>
          <a:ln w="12700">
            <a:miter lim="400000"/>
          </a:ln>
        </p:spPr>
      </p:pic>
      <p:pic>
        <p:nvPicPr>
          <p:cNvPr id="240" name="Screen Shot 2015-09-18 at 11.04.43 AM.png" descr="Screen Shot 2015-09-18 at 11.04.43 AM.png"/>
          <p:cNvPicPr>
            <a:picLocks noChangeAspect="1"/>
          </p:cNvPicPr>
          <p:nvPr/>
        </p:nvPicPr>
        <p:blipFill>
          <a:blip r:embed="rId3"/>
          <a:stretch>
            <a:fillRect/>
          </a:stretch>
        </p:blipFill>
        <p:spPr>
          <a:xfrm>
            <a:off x="17291898" y="847892"/>
            <a:ext cx="4014104" cy="2978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Screen Shot 2018-11-14 at 3.37.33 PM.png" descr="Screen Shot 2018-11-14 at 3.37.33 PM.png"/>
          <p:cNvPicPr>
            <a:picLocks noChangeAspect="1"/>
          </p:cNvPicPr>
          <p:nvPr/>
        </p:nvPicPr>
        <p:blipFill>
          <a:blip r:embed="rId2"/>
          <a:stretch>
            <a:fillRect/>
          </a:stretch>
        </p:blipFill>
        <p:spPr>
          <a:xfrm>
            <a:off x="-476887" y="4900000"/>
            <a:ext cx="16387583" cy="8606126"/>
          </a:xfrm>
          <a:prstGeom prst="rect">
            <a:avLst/>
          </a:prstGeom>
          <a:ln w="12700">
            <a:miter lim="400000"/>
          </a:ln>
        </p:spPr>
      </p:pic>
      <p:pic>
        <p:nvPicPr>
          <p:cNvPr id="243" name="Screen Shot 2018-11-14 at 3.40.20 PM.png" descr="Screen Shot 2018-11-14 at 3.40.20 PM.png"/>
          <p:cNvPicPr>
            <a:picLocks noChangeAspect="1"/>
          </p:cNvPicPr>
          <p:nvPr/>
        </p:nvPicPr>
        <p:blipFill>
          <a:blip r:embed="rId3"/>
          <a:stretch>
            <a:fillRect/>
          </a:stretch>
        </p:blipFill>
        <p:spPr>
          <a:xfrm>
            <a:off x="14073482" y="70815"/>
            <a:ext cx="9250317" cy="14327937"/>
          </a:xfrm>
          <a:prstGeom prst="rect">
            <a:avLst/>
          </a:prstGeom>
          <a:ln w="12700">
            <a:miter lim="400000"/>
          </a:ln>
        </p:spPr>
      </p:pic>
      <p:pic>
        <p:nvPicPr>
          <p:cNvPr id="244" name="Screen Shot 2018-11-14 at 3.36.57 PM.png" descr="Screen Shot 2018-11-14 at 3.36.57 PM.png"/>
          <p:cNvPicPr>
            <a:picLocks noChangeAspect="1"/>
          </p:cNvPicPr>
          <p:nvPr/>
        </p:nvPicPr>
        <p:blipFill>
          <a:blip r:embed="rId4"/>
          <a:stretch>
            <a:fillRect/>
          </a:stretch>
        </p:blipFill>
        <p:spPr>
          <a:xfrm>
            <a:off x="933936" y="-532268"/>
            <a:ext cx="12170455" cy="6783283"/>
          </a:xfrm>
          <a:prstGeom prst="rect">
            <a:avLst/>
          </a:prstGeom>
          <a:ln w="12700">
            <a:miter lim="400000"/>
          </a:ln>
        </p:spPr>
      </p:pic>
      <p:sp>
        <p:nvSpPr>
          <p:cNvPr id="245" name="Mississippi v.…"/>
          <p:cNvSpPr txBox="1">
            <a:spLocks noGrp="1"/>
          </p:cNvSpPr>
          <p:nvPr>
            <p:ph type="title" idx="4294967295"/>
          </p:nvPr>
        </p:nvSpPr>
        <p:spPr>
          <a:xfrm>
            <a:off x="2591010" y="3578763"/>
            <a:ext cx="8856306" cy="4568479"/>
          </a:xfrm>
          <a:prstGeom prst="rect">
            <a:avLst/>
          </a:prstGeom>
          <a:solidFill>
            <a:srgbClr val="94D9F6"/>
          </a:solidFill>
          <a:ln w="38100">
            <a:solidFill>
              <a:srgbClr val="000000"/>
            </a:solidFill>
          </a:ln>
          <a:effectLst>
            <a:outerShdw blurRad="177800" dist="101600" dir="2700000" rotWithShape="0">
              <a:srgbClr val="000000">
                <a:alpha val="75000"/>
              </a:srgbClr>
            </a:outerShdw>
          </a:effectLst>
        </p:spPr>
        <p:txBody>
          <a:bodyPr lIns="71435" tIns="71435" rIns="71435" bIns="71435" anchor="ctr">
            <a:normAutofit fontScale="90000"/>
          </a:bodyPr>
          <a:lstStyle/>
          <a:p>
            <a:pPr algn="ctr" defTabSz="487988">
              <a:lnSpc>
                <a:spcPct val="100000"/>
              </a:lnSpc>
              <a:defRPr sz="5643" spc="0">
                <a:latin typeface="Helvetica"/>
                <a:ea typeface="Helvetica"/>
                <a:cs typeface="Helvetica"/>
                <a:sym typeface="Helvetica"/>
              </a:defRPr>
            </a:pPr>
            <a:r>
              <a:rPr dirty="0"/>
              <a:t>Mississippi v. Tennessee,</a:t>
            </a:r>
          </a:p>
          <a:p>
            <a:pPr algn="ctr" defTabSz="487988">
              <a:lnSpc>
                <a:spcPct val="100000"/>
              </a:lnSpc>
              <a:defRPr sz="5643" spc="0">
                <a:latin typeface="Helvetica"/>
                <a:ea typeface="Helvetica"/>
                <a:cs typeface="Helvetica"/>
                <a:sym typeface="Helvetica"/>
              </a:defRPr>
            </a:pPr>
            <a:r>
              <a:rPr dirty="0"/>
              <a:t>Orig. No. 143</a:t>
            </a:r>
          </a:p>
          <a:p>
            <a:pPr algn="ctr" defTabSz="487988">
              <a:lnSpc>
                <a:spcPct val="100000"/>
              </a:lnSpc>
              <a:defRPr sz="5643" spc="0">
                <a:latin typeface="Helvetica"/>
                <a:ea typeface="Helvetica"/>
                <a:cs typeface="Helvetica"/>
                <a:sym typeface="Helvetica"/>
              </a:defRPr>
            </a:pPr>
            <a:r>
              <a:rPr dirty="0"/>
              <a:t>(dispute over use of interstate aquifer)</a:t>
            </a:r>
            <a:br>
              <a:rPr dirty="0"/>
            </a:br>
            <a:r>
              <a:rPr dirty="0"/>
              <a:t>Decided Nov. 22, 202</a:t>
            </a:r>
            <a:r>
              <a:rPr lang="en-US" dirty="0"/>
              <a:t>1</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FT_14.05.30_Coal-plant-emissions.jpg" descr="FT_14.05.30_Coal-plant-emissions.jpg"/>
          <p:cNvPicPr>
            <a:picLocks noChangeAspect="1"/>
          </p:cNvPicPr>
          <p:nvPr/>
        </p:nvPicPr>
        <p:blipFill>
          <a:blip r:embed="rId2"/>
          <a:stretch>
            <a:fillRect/>
          </a:stretch>
        </p:blipFill>
        <p:spPr>
          <a:xfrm>
            <a:off x="-91891" y="-92998"/>
            <a:ext cx="24885627" cy="14425886"/>
          </a:xfrm>
          <a:prstGeom prst="rect">
            <a:avLst/>
          </a:prstGeom>
          <a:ln w="12700">
            <a:miter lim="400000"/>
          </a:ln>
        </p:spPr>
      </p:pic>
      <p:grpSp>
        <p:nvGrpSpPr>
          <p:cNvPr id="250" name="Walker and MM.jpg"/>
          <p:cNvGrpSpPr/>
          <p:nvPr/>
        </p:nvGrpSpPr>
        <p:grpSpPr>
          <a:xfrm>
            <a:off x="17386379" y="1801173"/>
            <a:ext cx="6885785" cy="7634686"/>
            <a:chOff x="-1" y="0"/>
            <a:chExt cx="6885784" cy="7634685"/>
          </a:xfrm>
        </p:grpSpPr>
        <p:pic>
          <p:nvPicPr>
            <p:cNvPr id="248" name="Walker and MM.jpg" descr="Walker and MM.jpg"/>
            <p:cNvPicPr>
              <a:picLocks noChangeAspect="1"/>
            </p:cNvPicPr>
            <p:nvPr/>
          </p:nvPicPr>
          <p:blipFill>
            <a:blip r:embed="rId3"/>
            <a:stretch>
              <a:fillRect/>
            </a:stretch>
          </p:blipFill>
          <p:spPr>
            <a:xfrm>
              <a:off x="215898" y="139700"/>
              <a:ext cx="6453985" cy="7075886"/>
            </a:xfrm>
            <a:prstGeom prst="rect">
              <a:avLst/>
            </a:prstGeom>
            <a:ln w="12700" cap="flat">
              <a:noFill/>
              <a:miter lim="400000"/>
            </a:ln>
            <a:effectLst/>
          </p:spPr>
        </p:pic>
        <p:pic>
          <p:nvPicPr>
            <p:cNvPr id="249" name="Walker and MM.jpg" descr="Walker and MM.jpg"/>
            <p:cNvPicPr>
              <a:picLocks noChangeAspect="1"/>
            </p:cNvPicPr>
            <p:nvPr/>
          </p:nvPicPr>
          <p:blipFill>
            <a:blip r:embed="rId4"/>
            <a:stretch>
              <a:fillRect/>
            </a:stretch>
          </p:blipFill>
          <p:spPr>
            <a:xfrm>
              <a:off x="-2" y="0"/>
              <a:ext cx="6885786" cy="7634686"/>
            </a:xfrm>
            <a:prstGeom prst="rect">
              <a:avLst/>
            </a:prstGeom>
            <a:ln w="12700" cap="flat">
              <a:noFill/>
              <a:miter lim="400000"/>
            </a:ln>
            <a:effectLst/>
          </p:spPr>
        </p:pic>
      </p:grpSp>
      <p:sp>
        <p:nvSpPr>
          <p:cNvPr id="251" name="DC Circuit Judge…"/>
          <p:cNvSpPr txBox="1"/>
          <p:nvPr/>
        </p:nvSpPr>
        <p:spPr>
          <a:xfrm>
            <a:off x="20122713" y="6551233"/>
            <a:ext cx="3814954" cy="212144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2438337">
              <a:defRPr sz="3300" b="1">
                <a:solidFill>
                  <a:srgbClr val="FFFFFF"/>
                </a:solidFill>
              </a:defRPr>
            </a:pPr>
            <a:r>
              <a:t>DC Circuit Judge</a:t>
            </a:r>
          </a:p>
          <a:p>
            <a:pPr defTabSz="2438337">
              <a:defRPr sz="3300" b="1">
                <a:solidFill>
                  <a:srgbClr val="FFFFFF"/>
                </a:solidFill>
              </a:defRPr>
            </a:pPr>
            <a:r>
              <a:t>Justin Walker,</a:t>
            </a:r>
          </a:p>
          <a:p>
            <a:pPr defTabSz="2438337">
              <a:defRPr sz="3300" b="1">
                <a:solidFill>
                  <a:srgbClr val="FFFFFF"/>
                </a:solidFill>
              </a:defRPr>
            </a:pPr>
            <a:r>
              <a:t>Dissenter below in</a:t>
            </a:r>
          </a:p>
          <a:p>
            <a:pPr defTabSz="2438337">
              <a:defRPr sz="3300" b="1" i="1">
                <a:solidFill>
                  <a:srgbClr val="FFFFFF"/>
                </a:solidFill>
              </a:defRPr>
            </a:pPr>
            <a:r>
              <a:t>American Lung</a:t>
            </a:r>
          </a:p>
        </p:txBody>
      </p:sp>
      <p:sp>
        <p:nvSpPr>
          <p:cNvPr id="252" name="Cert petitions seeking review of DC Circuit’s American Lung Ass’n decision striking down repeal of Clean Power Plan and replacement with Affordable Clean Energy Rule"/>
          <p:cNvSpPr txBox="1"/>
          <p:nvPr/>
        </p:nvSpPr>
        <p:spPr>
          <a:xfrm>
            <a:off x="1565830" y="751126"/>
            <a:ext cx="7776374" cy="174725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spcBef>
                <a:spcPts val="1100"/>
              </a:spcBef>
              <a:tabLst>
                <a:tab pos="584200" algn="l"/>
              </a:tabLst>
              <a:defRPr sz="4900" b="1" spc="146">
                <a:solidFill>
                  <a:srgbClr val="FFFFFF"/>
                </a:solidFill>
              </a:defRPr>
            </a:pPr>
            <a:r>
              <a:t>West Virginia v. EPA</a:t>
            </a:r>
          </a:p>
          <a:p>
            <a:pPr defTabSz="584200">
              <a:spcBef>
                <a:spcPts val="1100"/>
              </a:spcBef>
              <a:tabLst>
                <a:tab pos="584200" algn="l"/>
              </a:tabLst>
              <a:defRPr sz="4900" b="1" spc="146">
                <a:solidFill>
                  <a:srgbClr val="FFFFFF"/>
                </a:solidFill>
              </a:defRPr>
            </a:pPr>
            <a:r>
              <a:t>Decided June 30, 2022</a:t>
            </a:r>
          </a:p>
        </p:txBody>
      </p:sp>
      <p:sp>
        <p:nvSpPr>
          <p:cNvPr id="253" name="No. 20-1530, West Virginia v. EPA…"/>
          <p:cNvSpPr txBox="1"/>
          <p:nvPr/>
        </p:nvSpPr>
        <p:spPr>
          <a:xfrm>
            <a:off x="5817456" y="10680875"/>
            <a:ext cx="8307503" cy="160755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2438337">
              <a:defRPr sz="4900" b="1">
                <a:solidFill>
                  <a:srgbClr val="FFFFFF"/>
                </a:solidFill>
              </a:defRPr>
            </a:pPr>
            <a:r>
              <a:t>The Court Embraces the </a:t>
            </a:r>
          </a:p>
          <a:p>
            <a:pPr defTabSz="2438337">
              <a:defRPr sz="4900" b="1">
                <a:solidFill>
                  <a:srgbClr val="FFFFFF"/>
                </a:solidFill>
              </a:defRPr>
            </a:pPr>
            <a:r>
              <a:t>“Major Questions Doctrine”</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Image" descr="Image"/>
          <p:cNvPicPr>
            <a:picLocks noChangeAspect="1"/>
          </p:cNvPicPr>
          <p:nvPr/>
        </p:nvPicPr>
        <p:blipFill>
          <a:blip r:embed="rId2"/>
          <a:stretch>
            <a:fillRect/>
          </a:stretch>
        </p:blipFill>
        <p:spPr>
          <a:xfrm>
            <a:off x="-23742" y="-519710"/>
            <a:ext cx="24431484" cy="16287658"/>
          </a:xfrm>
          <a:prstGeom prst="rect">
            <a:avLst/>
          </a:prstGeom>
          <a:ln w="12700">
            <a:miter lim="400000"/>
          </a:ln>
        </p:spPr>
      </p:pic>
      <p:sp>
        <p:nvSpPr>
          <p:cNvPr id="256" name="Case to Be Argued in…"/>
          <p:cNvSpPr txBox="1"/>
          <p:nvPr/>
        </p:nvSpPr>
        <p:spPr>
          <a:xfrm>
            <a:off x="6247523" y="804460"/>
            <a:ext cx="11888954" cy="2403473"/>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5" tIns="71435" rIns="71435" bIns="71435" anchor="ctr">
            <a:spAutoFit/>
          </a:bodyPr>
          <a:lstStyle/>
          <a:p>
            <a:pPr defTabSz="821529">
              <a:defRPr sz="7400" b="1">
                <a:solidFill>
                  <a:srgbClr val="FFFBDF"/>
                </a:solidFill>
                <a:latin typeface="Hoefler Text"/>
                <a:ea typeface="Hoefler Text"/>
                <a:cs typeface="Hoefler Text"/>
                <a:sym typeface="Hoefler Text"/>
              </a:defRPr>
            </a:pPr>
            <a:r>
              <a:t>Granted Cases to Be Argued in 2022</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GetStoredImage.jpeg" descr="GetStoredImage.jpeg"/>
          <p:cNvPicPr>
            <a:picLocks noChangeAspect="1"/>
          </p:cNvPicPr>
          <p:nvPr/>
        </p:nvPicPr>
        <p:blipFill>
          <a:blip r:embed="rId2"/>
          <a:stretch>
            <a:fillRect/>
          </a:stretch>
        </p:blipFill>
        <p:spPr>
          <a:xfrm>
            <a:off x="-9913" y="27552"/>
            <a:ext cx="15529959" cy="11647470"/>
          </a:xfrm>
          <a:prstGeom prst="rect">
            <a:avLst/>
          </a:prstGeom>
          <a:ln w="12700">
            <a:miter lim="400000"/>
          </a:ln>
        </p:spPr>
      </p:pic>
      <p:pic>
        <p:nvPicPr>
          <p:cNvPr id="259" name="Screen Shot 2022-02-01 at 11.34.10 AM.png" descr="Screen Shot 2022-02-01 at 11.34.10 AM.png"/>
          <p:cNvPicPr>
            <a:picLocks noChangeAspect="1"/>
          </p:cNvPicPr>
          <p:nvPr/>
        </p:nvPicPr>
        <p:blipFill>
          <a:blip r:embed="rId3"/>
          <a:stretch>
            <a:fillRect/>
          </a:stretch>
        </p:blipFill>
        <p:spPr>
          <a:xfrm>
            <a:off x="13348796" y="-37987"/>
            <a:ext cx="10985190" cy="6859440"/>
          </a:xfrm>
          <a:prstGeom prst="rect">
            <a:avLst/>
          </a:prstGeom>
          <a:ln w="12700">
            <a:miter lim="400000"/>
          </a:ln>
        </p:spPr>
      </p:pic>
      <p:pic>
        <p:nvPicPr>
          <p:cNvPr id="260" name="sackett.jpg.jpeg" descr="sackett.jpg.jpeg"/>
          <p:cNvPicPr>
            <a:picLocks noChangeAspect="1"/>
          </p:cNvPicPr>
          <p:nvPr/>
        </p:nvPicPr>
        <p:blipFill>
          <a:blip r:embed="rId4"/>
          <a:stretch>
            <a:fillRect/>
          </a:stretch>
        </p:blipFill>
        <p:spPr>
          <a:xfrm>
            <a:off x="13340041" y="6810598"/>
            <a:ext cx="11286367" cy="7072791"/>
          </a:xfrm>
          <a:prstGeom prst="rect">
            <a:avLst/>
          </a:prstGeom>
          <a:ln w="12700">
            <a:solidFill>
              <a:srgbClr val="000000"/>
            </a:solidFill>
            <a:miter lim="400000"/>
          </a:ln>
          <a:effectLst>
            <a:outerShdw blurRad="63500" dist="25400" dir="5400000" rotWithShape="0">
              <a:srgbClr val="000000">
                <a:alpha val="50000"/>
              </a:srgbClr>
            </a:outerShdw>
          </a:effectLst>
        </p:spPr>
      </p:pic>
      <p:sp>
        <p:nvSpPr>
          <p:cNvPr id="261" name="No. 21-454, SACKETT v. EPA…"/>
          <p:cNvSpPr txBox="1"/>
          <p:nvPr/>
        </p:nvSpPr>
        <p:spPr>
          <a:xfrm>
            <a:off x="308097" y="11705370"/>
            <a:ext cx="12361533" cy="1958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100" b="1">
                <a:solidFill>
                  <a:srgbClr val="000000"/>
                </a:solidFill>
              </a:defRPr>
            </a:pPr>
            <a:r>
              <a:t>No. 21-454, SACKETT v. EPA</a:t>
            </a:r>
          </a:p>
          <a:p>
            <a:pPr>
              <a:defRPr sz="6100" b="1">
                <a:solidFill>
                  <a:srgbClr val="000000"/>
                </a:solidFill>
              </a:defRPr>
            </a:pPr>
            <a:r>
              <a:t>Set for argument October 3, 2022</a:t>
            </a:r>
          </a:p>
        </p:txBody>
      </p:sp>
    </p:spTree>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a14="http://schemas.microsoft.com/office/drawing/2010/main" xmlns:m="http://schemas.openxmlformats.org/officeDocument/2006/math"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 name="Table 1"/>
          <p:cNvGraphicFramePr/>
          <p:nvPr/>
        </p:nvGraphicFramePr>
        <p:xfrm>
          <a:off x="406749" y="6877074"/>
          <a:ext cx="1270001" cy="1759299"/>
        </p:xfrm>
        <a:graphic>
          <a:graphicData uri="http://schemas.openxmlformats.org/drawingml/2006/table">
            <a:tbl>
              <a:tblPr firstRow="1" firstCol="1">
                <a:tableStyleId>{4C3C2611-4C71-4FC5-86AE-919BDF0F9419}</a:tableStyleId>
              </a:tblPr>
              <a:tblGrid>
                <a:gridCol w="79629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tblGrid>
              <a:tr h="845820">
                <a:tc gridSpan="2">
                  <a:txBody>
                    <a:bodyPr/>
                    <a:lstStyle/>
                    <a:p>
                      <a:pPr defTabSz="825500">
                        <a:defRPr b="0"/>
                      </a:pPr>
                      <a:r>
                        <a:rPr sz="5000"/>
                        <a:t>Table 1</a:t>
                      </a:r>
                    </a:p>
                  </a:txBody>
                  <a:tcPr marL="50800" marR="50800" marT="50800" marB="50800" anchor="ctr" horzOverflow="overflow">
                    <a:lnL/>
                    <a:lnR/>
                    <a:lnT/>
                    <a:lnB w="12700">
                      <a:solidFill>
                        <a:srgbClr val="000000"/>
                      </a:solidFill>
                      <a:miter lim="400000"/>
                    </a:lnB>
                    <a:solidFill>
                      <a:srgbClr val="000000">
                        <a:alpha val="0"/>
                      </a:srgbClr>
                    </a:solidFill>
                  </a:tcPr>
                </a:tc>
                <a:tc hMerge="1">
                  <a:txBody>
                    <a:bodyPr/>
                    <a:lstStyle/>
                    <a:p>
                      <a:endParaRPr lang="en-US"/>
                    </a:p>
                  </a:txBody>
                  <a:tcPr/>
                </a:tc>
                <a:extLst>
                  <a:ext uri="{0D108BD9-81ED-4DB2-BD59-A6C34878D82A}">
                    <a16:rowId xmlns:a16="http://schemas.microsoft.com/office/drawing/2014/main" val="10000"/>
                  </a:ext>
                </a:extLst>
              </a:tr>
              <a:tr h="586432">
                <a:tc>
                  <a:txBody>
                    <a:bodyPr/>
                    <a:lstStyle/>
                    <a:p>
                      <a:pPr defTabSz="914400">
                        <a:tabLst>
                          <a:tab pos="1663700" algn="l"/>
                        </a:tabLst>
                        <a:defRPr b="0"/>
                      </a:pPr>
                      <a:r>
                        <a:rPr sz="3200" b="1"/>
                        <a:t>National Pork Producers Council v. Ross</a:t>
                      </a:r>
                    </a:p>
                  </a:txBody>
                  <a:tcPr marL="50800" marR="50800" marT="50800" marB="50800" anchor="ctr" horzOverflow="overflow">
                    <a:lnR w="12700">
                      <a:solidFill>
                        <a:srgbClr val="000000"/>
                      </a:solidFill>
                      <a:miter lim="400000"/>
                    </a:lnR>
                    <a:lnT w="12700">
                      <a:solidFill>
                        <a:srgbClr val="000000"/>
                      </a:solidFill>
                      <a:miter lim="400000"/>
                    </a:lnT>
                    <a:lnB w="38100">
                      <a:solidFill>
                        <a:srgbClr val="000000"/>
                      </a:solidFill>
                      <a:miter lim="400000"/>
                    </a:lnB>
                  </a:tcPr>
                </a:tc>
                <a:tc>
                  <a:txBody>
                    <a:bodyPr/>
                    <a:lstStyle/>
                    <a:p>
                      <a:pPr defTabSz="914400">
                        <a:tabLst>
                          <a:tab pos="1663700" algn="l"/>
                        </a:tabLst>
                      </a:pPr>
                      <a:r>
                        <a:rPr sz="3200" b="1"/>
                        <a:t>No. 21-468</a:t>
                      </a:r>
                    </a:p>
                  </a:txBody>
                  <a:tcPr marL="50800" marR="50800" marT="50800" marB="50800" anchor="ctr" horzOverflow="overflow">
                    <a:lnL w="12700">
                      <a:solidFill>
                        <a:srgbClr val="000000"/>
                      </a:solidFill>
                      <a:miter lim="400000"/>
                    </a:lnL>
                    <a:lnT w="12700">
                      <a:solidFill>
                        <a:srgbClr val="000000"/>
                      </a:solidFill>
                      <a:miter lim="400000"/>
                    </a:lnT>
                    <a:lnB w="38100">
                      <a:solidFill>
                        <a:srgbClr val="000000"/>
                      </a:solidFill>
                      <a:miter lim="400000"/>
                    </a:lnB>
                  </a:tcPr>
                </a:tc>
                <a:extLst>
                  <a:ext uri="{0D108BD9-81ED-4DB2-BD59-A6C34878D82A}">
                    <a16:rowId xmlns:a16="http://schemas.microsoft.com/office/drawing/2014/main" val="10001"/>
                  </a:ext>
                </a:extLst>
              </a:tr>
              <a:tr h="586432">
                <a:tc>
                  <a:txBody>
                    <a:bodyPr/>
                    <a:lstStyle/>
                    <a:p>
                      <a:pPr defTabSz="914400">
                        <a:tabLst>
                          <a:tab pos="1663700" algn="l"/>
                        </a:tabLst>
                        <a:defRPr b="0"/>
                      </a:pPr>
                      <a:r>
                        <a:rPr sz="3200" b="1"/>
                        <a:t>Cert granted January 24</a:t>
                      </a:r>
                    </a:p>
                  </a:txBody>
                  <a:tcPr marL="50800" marR="50800" marT="50800" marB="50800" anchor="ctr" horzOverflow="overflow">
                    <a:lnT w="38100">
                      <a:solidFill>
                        <a:srgbClr val="000000"/>
                      </a:solidFill>
                      <a:miter lim="400000"/>
                    </a:lnT>
                  </a:tcPr>
                </a:tc>
                <a:tc>
                  <a:txBody>
                    <a:bodyPr/>
                    <a:lstStyle/>
                    <a:p>
                      <a:pPr defTabSz="914400"/>
                      <a:r>
                        <a:rPr sz="3200"/>
                        <a:t>2022</a:t>
                      </a:r>
                    </a:p>
                  </a:txBody>
                  <a:tcPr marL="50800" marR="50800" marT="50800" marB="50800" anchor="ctr" horzOverflow="overflow">
                    <a:lnT w="38100">
                      <a:solidFill>
                        <a:srgbClr val="000000"/>
                      </a:solidFill>
                      <a:miter lim="400000"/>
                    </a:lnT>
                  </a:tcPr>
                </a:tc>
                <a:extLst>
                  <a:ext uri="{0D108BD9-81ED-4DB2-BD59-A6C34878D82A}">
                    <a16:rowId xmlns:a16="http://schemas.microsoft.com/office/drawing/2014/main" val="10002"/>
                  </a:ext>
                </a:extLst>
              </a:tr>
              <a:tr h="586432">
                <a:tc>
                  <a:txBody>
                    <a:bodyPr/>
                    <a:lstStyle/>
                    <a:p>
                      <a:pPr defTabSz="914400">
                        <a:tabLst>
                          <a:tab pos="1663700" algn="l"/>
                        </a:tabLst>
                        <a:defRPr b="0"/>
                      </a:pPr>
                      <a:r>
                        <a:rPr sz="3200" b="1"/>
                        <a:t>Set for Argument on October 11</a:t>
                      </a:r>
                    </a:p>
                  </a:txBody>
                  <a:tcPr marL="50800" marR="50800" marT="50800" marB="50800" anchor="ctr" horzOverflow="overflow"/>
                </a:tc>
                <a:tc>
                  <a:txBody>
                    <a:bodyPr/>
                    <a:lstStyle/>
                    <a:p>
                      <a:pPr defTabSz="914400"/>
                      <a:r>
                        <a:rPr sz="3200"/>
                        <a:t>2022</a:t>
                      </a:r>
                    </a:p>
                  </a:txBody>
                  <a:tcPr marL="50800" marR="50800" marT="50800" marB="50800" anchor="ctr" horzOverflow="overflow"/>
                </a:tc>
                <a:extLst>
                  <a:ext uri="{0D108BD9-81ED-4DB2-BD59-A6C34878D82A}">
                    <a16:rowId xmlns:a16="http://schemas.microsoft.com/office/drawing/2014/main" val="10003"/>
                  </a:ext>
                </a:extLst>
              </a:tr>
            </a:tbl>
          </a:graphicData>
        </a:graphic>
      </p:graphicFrame>
      <p:sp>
        <p:nvSpPr>
          <p:cNvPr id="264" name="NATIONAL PORK…"/>
          <p:cNvSpPr txBox="1"/>
          <p:nvPr/>
        </p:nvSpPr>
        <p:spPr>
          <a:xfrm>
            <a:off x="10659945" y="649373"/>
            <a:ext cx="10833089" cy="5283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700" b="1">
                <a:solidFill>
                  <a:srgbClr val="FFFFFF"/>
                </a:solidFill>
              </a:defRPr>
            </a:pPr>
            <a:r>
              <a:t>NATIONAL PORK </a:t>
            </a:r>
          </a:p>
          <a:p>
            <a:pPr>
              <a:defRPr sz="6700" b="1">
                <a:solidFill>
                  <a:srgbClr val="FFFFFF"/>
                </a:solidFill>
              </a:defRPr>
            </a:pPr>
            <a:r>
              <a:t>PRODUCERS COUNCIL v. </a:t>
            </a:r>
          </a:p>
          <a:p>
            <a:pPr>
              <a:defRPr sz="6700" b="1">
                <a:solidFill>
                  <a:srgbClr val="FFFFFF"/>
                </a:solidFill>
              </a:defRPr>
            </a:pPr>
            <a:r>
              <a:t>ROSS, No. 21-468</a:t>
            </a:r>
          </a:p>
          <a:p>
            <a:pPr>
              <a:defRPr sz="6700" b="1">
                <a:solidFill>
                  <a:srgbClr val="FFFFFF"/>
                </a:solidFill>
              </a:defRPr>
            </a:pPr>
            <a:r>
              <a:t>Set for argument on </a:t>
            </a:r>
          </a:p>
          <a:p>
            <a:pPr>
              <a:defRPr sz="6700" b="1">
                <a:solidFill>
                  <a:srgbClr val="FFFFFF"/>
                </a:solidFill>
              </a:defRPr>
            </a:pPr>
            <a:r>
              <a:t>October 11, 2022</a:t>
            </a:r>
          </a:p>
        </p:txBody>
      </p:sp>
      <p:pic>
        <p:nvPicPr>
          <p:cNvPr id="265" name="2-1.jpg" descr="2-1.jpg"/>
          <p:cNvPicPr>
            <a:picLocks noChangeAspect="1"/>
          </p:cNvPicPr>
          <p:nvPr/>
        </p:nvPicPr>
        <p:blipFill>
          <a:blip r:embed="rId2"/>
          <a:stretch>
            <a:fillRect/>
          </a:stretch>
        </p:blipFill>
        <p:spPr>
          <a:xfrm>
            <a:off x="12277204" y="6502467"/>
            <a:ext cx="12275925" cy="6902653"/>
          </a:xfrm>
          <a:prstGeom prst="rect">
            <a:avLst/>
          </a:prstGeom>
          <a:ln w="12700">
            <a:miter lim="400000"/>
          </a:ln>
        </p:spPr>
      </p:pic>
      <p:pic>
        <p:nvPicPr>
          <p:cNvPr id="266" name="Yeson12-banner.png" descr="Yeson12-banner.png"/>
          <p:cNvPicPr>
            <a:picLocks noChangeAspect="1"/>
          </p:cNvPicPr>
          <p:nvPr/>
        </p:nvPicPr>
        <p:blipFill>
          <a:blip r:embed="rId3"/>
          <a:stretch>
            <a:fillRect/>
          </a:stretch>
        </p:blipFill>
        <p:spPr>
          <a:xfrm>
            <a:off x="-213270" y="6458849"/>
            <a:ext cx="12624731" cy="6989889"/>
          </a:xfrm>
          <a:prstGeom prst="rect">
            <a:avLst/>
          </a:prstGeom>
          <a:ln w="12700">
            <a:miter lim="400000"/>
          </a:ln>
        </p:spPr>
      </p:pic>
      <p:pic>
        <p:nvPicPr>
          <p:cNvPr id="267" name="00005_NPPC_WPX_logo_4c_HI_Rez_.jpg" descr="00005_NPPC_WPX_logo_4c_HI_Rez_.jpg"/>
          <p:cNvPicPr>
            <a:picLocks noChangeAspect="1"/>
          </p:cNvPicPr>
          <p:nvPr/>
        </p:nvPicPr>
        <p:blipFill>
          <a:blip r:embed="rId4"/>
          <a:stretch>
            <a:fillRect/>
          </a:stretch>
        </p:blipFill>
        <p:spPr>
          <a:xfrm>
            <a:off x="2237356" y="395028"/>
            <a:ext cx="7723478" cy="579260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900">
        <p14:ripple/>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Double-click to edit"/>
          <p:cNvSpPr txBox="1">
            <a:spLocks noGrp="1"/>
          </p:cNvSpPr>
          <p:nvPr>
            <p:ph type="body" idx="1"/>
          </p:nvPr>
        </p:nvSpPr>
        <p:spPr>
          <a:prstGeom prst="rect">
            <a:avLst/>
          </a:prstGeom>
        </p:spPr>
        <p:txBody>
          <a:bodyPr/>
          <a:lstStyle/>
          <a:p>
            <a:endParaRPr/>
          </a:p>
        </p:txBody>
      </p:sp>
      <p:pic>
        <p:nvPicPr>
          <p:cNvPr id="270" name="Image" descr="Image"/>
          <p:cNvPicPr>
            <a:picLocks noChangeAspect="1"/>
          </p:cNvPicPr>
          <p:nvPr/>
        </p:nvPicPr>
        <p:blipFill>
          <a:blip r:embed="rId2"/>
          <a:stretch>
            <a:fillRect/>
          </a:stretch>
        </p:blipFill>
        <p:spPr>
          <a:xfrm>
            <a:off x="-163378" y="-2296738"/>
            <a:ext cx="24710754" cy="18626747"/>
          </a:xfrm>
          <a:prstGeom prst="rect">
            <a:avLst/>
          </a:prstGeom>
          <a:ln w="12700">
            <a:miter lim="400000"/>
          </a:ln>
        </p:spPr>
      </p:pic>
      <p:sp>
        <p:nvSpPr>
          <p:cNvPr id="271" name="Cases on the Horizon"/>
          <p:cNvSpPr txBox="1">
            <a:spLocks noGrp="1"/>
          </p:cNvSpPr>
          <p:nvPr>
            <p:ph type="title"/>
          </p:nvPr>
        </p:nvSpPr>
        <p:spPr>
          <a:xfrm>
            <a:off x="5077593" y="3394197"/>
            <a:ext cx="14228814" cy="2058426"/>
          </a:xfrm>
          <a:prstGeom prst="rect">
            <a:avLst/>
          </a:prstGeom>
          <a:solidFill>
            <a:srgbClr val="000000"/>
          </a:solidFill>
        </p:spPr>
        <p:txBody>
          <a:bodyPr/>
          <a:lstStyle>
            <a:lvl1pPr defTabSz="788914">
              <a:defRPr sz="10670"/>
            </a:lvl1pPr>
          </a:lstStyle>
          <a:p>
            <a:r>
              <a:t>Pending Cert Petitions</a:t>
            </a:r>
          </a:p>
        </p:txBody>
      </p:sp>
    </p:spTree>
  </p:cSld>
  <p:clrMapOvr>
    <a:masterClrMapping/>
  </p:clrMapOvr>
  <mc:AlternateContent xmlns:mc="http://schemas.openxmlformats.org/markup-compatibility/2006" xmlns:p14="http://schemas.microsoft.com/office/powerpoint/2010/main">
    <mc:Choice Requires="p14">
      <p:transition spd="slow" p14:dur="800">
        <p14:doors dir="vert"/>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Screen Shot 2021-07-27 at 10.52.35 AM.png" descr="Screen Shot 2021-07-27 at 10.52.35 AM.png"/>
          <p:cNvPicPr>
            <a:picLocks noChangeAspect="1"/>
          </p:cNvPicPr>
          <p:nvPr/>
        </p:nvPicPr>
        <p:blipFill>
          <a:blip r:embed="rId2"/>
          <a:stretch>
            <a:fillRect/>
          </a:stretch>
        </p:blipFill>
        <p:spPr>
          <a:xfrm>
            <a:off x="128603" y="9429799"/>
            <a:ext cx="9933067" cy="3560665"/>
          </a:xfrm>
          <a:prstGeom prst="rect">
            <a:avLst/>
          </a:prstGeom>
          <a:ln w="12700">
            <a:solidFill>
              <a:srgbClr val="000000"/>
            </a:solidFill>
            <a:miter lim="400000"/>
          </a:ln>
          <a:effectLst>
            <a:outerShdw blurRad="88900" dist="25400" dir="5400000" rotWithShape="0">
              <a:srgbClr val="000000">
                <a:alpha val="50000"/>
              </a:srgbClr>
            </a:outerShdw>
          </a:effectLst>
        </p:spPr>
      </p:pic>
      <p:pic>
        <p:nvPicPr>
          <p:cNvPr id="274" name="Screen Shot 2022-07-23 at 12.43.41 PM.png" descr="Screen Shot 2022-07-23 at 12.43.41 PM.png"/>
          <p:cNvPicPr>
            <a:picLocks noChangeAspect="1"/>
          </p:cNvPicPr>
          <p:nvPr/>
        </p:nvPicPr>
        <p:blipFill>
          <a:blip r:embed="rId3"/>
          <a:stretch>
            <a:fillRect/>
          </a:stretch>
        </p:blipFill>
        <p:spPr>
          <a:xfrm>
            <a:off x="203012" y="331723"/>
            <a:ext cx="6353294" cy="8764082"/>
          </a:xfrm>
          <a:prstGeom prst="rect">
            <a:avLst/>
          </a:prstGeom>
          <a:ln w="12700">
            <a:solidFill>
              <a:srgbClr val="000000"/>
            </a:solidFill>
            <a:miter lim="400000"/>
          </a:ln>
        </p:spPr>
      </p:pic>
      <p:sp>
        <p:nvSpPr>
          <p:cNvPr id="275" name="Suncor Energy v. Board of…"/>
          <p:cNvSpPr txBox="1"/>
          <p:nvPr/>
        </p:nvSpPr>
        <p:spPr>
          <a:xfrm>
            <a:off x="6924230" y="618730"/>
            <a:ext cx="11135869" cy="3049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400" b="1">
                <a:solidFill>
                  <a:srgbClr val="000000"/>
                </a:solidFill>
              </a:defRPr>
            </a:pPr>
            <a:r>
              <a:t>Suncor Energy v. Board of</a:t>
            </a:r>
          </a:p>
          <a:p>
            <a:pPr>
              <a:defRPr sz="6400" b="1">
                <a:solidFill>
                  <a:srgbClr val="000000"/>
                </a:solidFill>
              </a:defRPr>
            </a:pPr>
            <a:r>
              <a:t>County Commissioners of</a:t>
            </a:r>
          </a:p>
          <a:p>
            <a:pPr>
              <a:defRPr sz="6400" b="1">
                <a:solidFill>
                  <a:srgbClr val="000000"/>
                </a:solidFill>
              </a:defRPr>
            </a:pPr>
            <a:r>
              <a:t>Boulder County, No. 21-1550</a:t>
            </a:r>
          </a:p>
        </p:txBody>
      </p:sp>
      <p:pic>
        <p:nvPicPr>
          <p:cNvPr id="276" name="2560px-Suncor_Energy.svg.png" descr="2560px-Suncor_Energy.svg.png"/>
          <p:cNvPicPr>
            <a:picLocks noChangeAspect="1"/>
          </p:cNvPicPr>
          <p:nvPr/>
        </p:nvPicPr>
        <p:blipFill>
          <a:blip r:embed="rId4"/>
          <a:stretch>
            <a:fillRect/>
          </a:stretch>
        </p:blipFill>
        <p:spPr>
          <a:xfrm>
            <a:off x="12020347" y="2764879"/>
            <a:ext cx="11347969" cy="4760828"/>
          </a:xfrm>
          <a:prstGeom prst="rect">
            <a:avLst/>
          </a:prstGeom>
          <a:ln w="12700">
            <a:miter lim="400000"/>
          </a:ln>
        </p:spPr>
      </p:pic>
      <p:pic>
        <p:nvPicPr>
          <p:cNvPr id="277" name="logo_boco_retina3.png" descr="logo_boco_retina3.png"/>
          <p:cNvPicPr>
            <a:picLocks noChangeAspect="1"/>
          </p:cNvPicPr>
          <p:nvPr/>
        </p:nvPicPr>
        <p:blipFill>
          <a:blip r:embed="rId5"/>
          <a:stretch>
            <a:fillRect/>
          </a:stretch>
        </p:blipFill>
        <p:spPr>
          <a:xfrm>
            <a:off x="18235493" y="7855310"/>
            <a:ext cx="4838026" cy="4838025"/>
          </a:xfrm>
          <a:prstGeom prst="rect">
            <a:avLst/>
          </a:prstGeom>
          <a:ln w="12700">
            <a:miter lim="400000"/>
          </a:ln>
        </p:spPr>
      </p:pic>
      <p:pic>
        <p:nvPicPr>
          <p:cNvPr id="278" name="mission.gif" descr="mission.gif"/>
          <p:cNvPicPr>
            <a:picLocks noChangeAspect="1"/>
          </p:cNvPicPr>
          <p:nvPr/>
        </p:nvPicPr>
        <p:blipFill>
          <a:blip r:embed="rId6"/>
          <a:stretch>
            <a:fillRect/>
          </a:stretch>
        </p:blipFill>
        <p:spPr>
          <a:xfrm>
            <a:off x="11298982" y="8446312"/>
            <a:ext cx="6541704" cy="48540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Unknown.png" descr="Unknown.png"/>
          <p:cNvPicPr>
            <a:picLocks noChangeAspect="1"/>
          </p:cNvPicPr>
          <p:nvPr/>
        </p:nvPicPr>
        <p:blipFill>
          <a:blip r:embed="rId2"/>
          <a:stretch>
            <a:fillRect/>
          </a:stretch>
        </p:blipFill>
        <p:spPr>
          <a:xfrm>
            <a:off x="2194670" y="9867251"/>
            <a:ext cx="5152554" cy="3428790"/>
          </a:xfrm>
          <a:prstGeom prst="rect">
            <a:avLst/>
          </a:prstGeom>
          <a:ln w="12700">
            <a:miter lim="400000"/>
          </a:ln>
        </p:spPr>
      </p:pic>
      <p:pic>
        <p:nvPicPr>
          <p:cNvPr id="281" name="logo.png" descr="logo.png"/>
          <p:cNvPicPr>
            <a:picLocks noChangeAspect="1"/>
          </p:cNvPicPr>
          <p:nvPr/>
        </p:nvPicPr>
        <p:blipFill>
          <a:blip r:embed="rId3"/>
          <a:stretch>
            <a:fillRect/>
          </a:stretch>
        </p:blipFill>
        <p:spPr>
          <a:xfrm>
            <a:off x="2316119" y="4479921"/>
            <a:ext cx="4909656" cy="4909657"/>
          </a:xfrm>
          <a:prstGeom prst="rect">
            <a:avLst/>
          </a:prstGeom>
          <a:ln w="12700">
            <a:miter lim="400000"/>
          </a:ln>
        </p:spPr>
      </p:pic>
      <p:pic>
        <p:nvPicPr>
          <p:cNvPr id="282" name="images.jpeg" descr="images.jpeg"/>
          <p:cNvPicPr>
            <a:picLocks noChangeAspect="1"/>
          </p:cNvPicPr>
          <p:nvPr/>
        </p:nvPicPr>
        <p:blipFill>
          <a:blip r:embed="rId4"/>
          <a:stretch>
            <a:fillRect/>
          </a:stretch>
        </p:blipFill>
        <p:spPr>
          <a:xfrm>
            <a:off x="10069048" y="9214939"/>
            <a:ext cx="11916385" cy="4368271"/>
          </a:xfrm>
          <a:prstGeom prst="rect">
            <a:avLst/>
          </a:prstGeom>
          <a:ln w="12700">
            <a:miter lim="400000"/>
          </a:ln>
        </p:spPr>
      </p:pic>
      <p:sp>
        <p:nvSpPr>
          <p:cNvPr id="283" name="DEPARTMENT OF INTERIOR v.…"/>
          <p:cNvSpPr txBox="1"/>
          <p:nvPr/>
        </p:nvSpPr>
        <p:spPr>
          <a:xfrm>
            <a:off x="4501686" y="460815"/>
            <a:ext cx="15910332" cy="3431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200" b="1">
                <a:solidFill>
                  <a:srgbClr val="FFFFFF"/>
                </a:solidFill>
              </a:defRPr>
            </a:pPr>
            <a:r>
              <a:t>DEPARTMENT OF INTERIOR v. </a:t>
            </a:r>
          </a:p>
          <a:p>
            <a:pPr>
              <a:defRPr sz="6200" b="1">
                <a:solidFill>
                  <a:srgbClr val="FFFFFF"/>
                </a:solidFill>
              </a:defRPr>
            </a:pPr>
            <a:r>
              <a:t>NAVAJO NATION, No. 22-51</a:t>
            </a:r>
            <a:endParaRPr sz="3200"/>
          </a:p>
          <a:p>
            <a:pPr>
              <a:defRPr sz="3200" b="1">
                <a:solidFill>
                  <a:srgbClr val="FFFFFF"/>
                </a:solidFill>
              </a:defRPr>
            </a:pPr>
            <a:endParaRPr sz="3200"/>
          </a:p>
          <a:p>
            <a:pPr>
              <a:defRPr sz="6200" b="1">
                <a:solidFill>
                  <a:srgbClr val="FFFFFF"/>
                </a:solidFill>
              </a:defRPr>
            </a:pPr>
            <a:r>
              <a:t>ARIZONA v. NAVAJO NATION, No. 21-1484</a:t>
            </a:r>
          </a:p>
        </p:txBody>
      </p:sp>
      <p:pic>
        <p:nvPicPr>
          <p:cNvPr id="284" name="gilariver.jpg" descr="gilariver.jpg"/>
          <p:cNvPicPr>
            <a:picLocks noChangeAspect="1"/>
          </p:cNvPicPr>
          <p:nvPr/>
        </p:nvPicPr>
        <p:blipFill>
          <a:blip r:embed="rId5"/>
          <a:stretch>
            <a:fillRect/>
          </a:stretch>
        </p:blipFill>
        <p:spPr>
          <a:xfrm>
            <a:off x="9951261" y="4150160"/>
            <a:ext cx="12151959" cy="47756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900">
        <p:dissolv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Apollo 13: Re-entry while mission" descr="Apollo 13: Re-entry while mission"/>
          <p:cNvPicPr>
            <a:picLocks/>
          </p:cNvPicPr>
          <p:nvPr>
            <a:videoFile r:link="rId1"/>
          </p:nvPr>
        </p:nvPicPr>
        <p:blipFill>
          <a:blip r:embed="rId3"/>
          <a:stretch>
            <a:fillRect/>
          </a:stretch>
        </p:blipFill>
        <p:spPr>
          <a:xfrm>
            <a:off x="-307059" y="-95984"/>
            <a:ext cx="24998118" cy="140614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rippl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4"/>
                </p:tgtEl>
              </p:cMediaNode>
            </p:video>
            <p:seq concurrent="1" prevAc="none" nextAc="seek">
              <p:cTn id="8" restart="whenNotActive" fill="hold" evtFilter="cancelBubble" nodeType="interactiveSeq">
                <p:stCondLst>
                  <p:cond evt="onClick" delay="0">
                    <p:tgtEl>
                      <p:spTgt spid="2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4"/>
                                        </p:tgtEl>
                                      </p:cBhvr>
                                    </p:cmd>
                                  </p:childTnLst>
                                </p:cTn>
                              </p:par>
                            </p:childTnLst>
                          </p:cTn>
                        </p:par>
                      </p:childTnLst>
                    </p:cTn>
                  </p:par>
                </p:childTnLst>
              </p:cTn>
              <p:nextCondLst>
                <p:cond evt="onClick" delay="0">
                  <p:tgtEl>
                    <p:spTgt spid="21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Reconsider…"/>
          <p:cNvSpPr txBox="1"/>
          <p:nvPr/>
        </p:nvSpPr>
        <p:spPr>
          <a:xfrm>
            <a:off x="691235" y="4478518"/>
            <a:ext cx="8491143" cy="4351521"/>
          </a:xfrm>
          <a:prstGeom prst="rect">
            <a:avLst/>
          </a:prstGeom>
          <a:solidFill>
            <a:schemeClr val="accent4">
              <a:hueOff val="222477"/>
              <a:satOff val="-4338"/>
            </a:schemeClr>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defTabSz="821531">
              <a:defRPr sz="9000" b="1">
                <a:solidFill>
                  <a:srgbClr val="000000"/>
                </a:solidFill>
              </a:defRPr>
            </a:pPr>
            <a:r>
              <a:t>Reconsider</a:t>
            </a:r>
          </a:p>
          <a:p>
            <a:pPr defTabSz="821531">
              <a:defRPr sz="9000" b="1" i="1">
                <a:solidFill>
                  <a:srgbClr val="000000"/>
                </a:solidFill>
              </a:defRPr>
            </a:pPr>
            <a:r>
              <a:t>Chevron</a:t>
            </a:r>
          </a:p>
          <a:p>
            <a:pPr defTabSz="821531">
              <a:defRPr sz="9000" b="1" i="1">
                <a:solidFill>
                  <a:srgbClr val="000000"/>
                </a:solidFill>
              </a:defRPr>
            </a:pPr>
            <a:r>
              <a:t>Deference?</a:t>
            </a:r>
          </a:p>
        </p:txBody>
      </p:sp>
      <p:pic>
        <p:nvPicPr>
          <p:cNvPr id="287" name="Screen Shot 2018-09-30 at 9.21.57 PM.png" descr="Screen Shot 2018-09-30 at 9.21.57 PM.png"/>
          <p:cNvPicPr>
            <a:picLocks noChangeAspect="1"/>
          </p:cNvPicPr>
          <p:nvPr/>
        </p:nvPicPr>
        <p:blipFill>
          <a:blip r:embed="rId2"/>
          <a:stretch>
            <a:fillRect/>
          </a:stretch>
        </p:blipFill>
        <p:spPr>
          <a:xfrm>
            <a:off x="9212676" y="9532998"/>
            <a:ext cx="14367225" cy="3802654"/>
          </a:xfrm>
          <a:prstGeom prst="rect">
            <a:avLst/>
          </a:prstGeom>
          <a:ln w="12700">
            <a:miter lim="400000"/>
          </a:ln>
        </p:spPr>
      </p:pic>
      <p:sp>
        <p:nvSpPr>
          <p:cNvPr id="288" name="Blackmun notes on what Stevens said at initial conference on Chevron v. NRDC (1984):…"/>
          <p:cNvSpPr txBox="1"/>
          <p:nvPr/>
        </p:nvSpPr>
        <p:spPr>
          <a:xfrm>
            <a:off x="10399999" y="4743248"/>
            <a:ext cx="10350638" cy="42295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821531">
              <a:defRPr sz="4200" b="1">
                <a:solidFill>
                  <a:srgbClr val="000000"/>
                </a:solidFill>
              </a:defRPr>
            </a:pPr>
            <a:r>
              <a:t>Blackmun notes on what Stevens said at initial conference on </a:t>
            </a:r>
            <a:r>
              <a:rPr i="1"/>
              <a:t>Chevron v. NRDC (1984):</a:t>
            </a:r>
            <a:endParaRPr sz="1400" i="1"/>
          </a:p>
          <a:p>
            <a:pPr algn="l" defTabSz="821531">
              <a:defRPr sz="1400" b="1">
                <a:solidFill>
                  <a:srgbClr val="000000"/>
                </a:solidFill>
              </a:defRPr>
            </a:pPr>
            <a:endParaRPr i="1"/>
          </a:p>
          <a:p>
            <a:pPr algn="l" defTabSz="821531">
              <a:defRPr sz="4200" b="1">
                <a:solidFill>
                  <a:srgbClr val="000000"/>
                </a:solidFill>
              </a:defRPr>
            </a:pPr>
            <a:r>
              <a:rPr i="1"/>
              <a:t>“House Committee reports confusing. When I am so confused I go with the agency.”</a:t>
            </a:r>
          </a:p>
        </p:txBody>
      </p:sp>
      <p:pic>
        <p:nvPicPr>
          <p:cNvPr id="289" name="Screen Shot 2018-09-30 at 9.28.03 PM.png" descr="Screen Shot 2018-09-30 at 9.28.03 PM.png"/>
          <p:cNvPicPr>
            <a:picLocks noChangeAspect="1"/>
          </p:cNvPicPr>
          <p:nvPr/>
        </p:nvPicPr>
        <p:blipFill>
          <a:blip r:embed="rId3"/>
          <a:stretch>
            <a:fillRect/>
          </a:stretch>
        </p:blipFill>
        <p:spPr>
          <a:xfrm>
            <a:off x="20751034" y="5020145"/>
            <a:ext cx="2428876" cy="3268266"/>
          </a:xfrm>
          <a:prstGeom prst="rect">
            <a:avLst/>
          </a:prstGeom>
          <a:ln w="12700">
            <a:solidFill>
              <a:srgbClr val="000000"/>
            </a:solidFill>
            <a:miter lim="400000"/>
          </a:ln>
          <a:effectLst>
            <a:outerShdw blurRad="177800" dist="101600" dir="2700000" rotWithShape="0">
              <a:srgbClr val="000000">
                <a:alpha val="75000"/>
              </a:srgbClr>
            </a:outerShdw>
          </a:effectLst>
        </p:spPr>
      </p:pic>
      <p:pic>
        <p:nvPicPr>
          <p:cNvPr id="290" name="Logo_Chevron.jpg" descr="Logo_Chevron.jpg"/>
          <p:cNvPicPr>
            <a:picLocks noChangeAspect="1"/>
          </p:cNvPicPr>
          <p:nvPr/>
        </p:nvPicPr>
        <p:blipFill>
          <a:blip r:embed="rId4"/>
          <a:stretch>
            <a:fillRect/>
          </a:stretch>
        </p:blipFill>
        <p:spPr>
          <a:xfrm>
            <a:off x="3133512" y="9608138"/>
            <a:ext cx="3606588" cy="3652375"/>
          </a:xfrm>
          <a:prstGeom prst="rect">
            <a:avLst/>
          </a:prstGeom>
          <a:ln w="25400">
            <a:solidFill>
              <a:srgbClr val="000000"/>
            </a:solidFill>
            <a:miter lim="400000"/>
          </a:ln>
          <a:effectLst>
            <a:outerShdw blurRad="25400" dist="25400" dir="2700000" rotWithShape="0">
              <a:srgbClr val="FFFFFF">
                <a:alpha val="75000"/>
              </a:srgbClr>
            </a:outerShdw>
          </a:effectLst>
        </p:spPr>
      </p:pic>
      <p:sp>
        <p:nvSpPr>
          <p:cNvPr id="291" name="BUFFINGTON v.…"/>
          <p:cNvSpPr txBox="1"/>
          <p:nvPr/>
        </p:nvSpPr>
        <p:spPr>
          <a:xfrm>
            <a:off x="5278392" y="743029"/>
            <a:ext cx="13827215" cy="4244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700" b="1">
                <a:solidFill>
                  <a:srgbClr val="000000"/>
                </a:solidFill>
              </a:defRPr>
            </a:pPr>
            <a:r>
              <a:t>BUFFINGTON v. </a:t>
            </a:r>
          </a:p>
          <a:p>
            <a:pPr>
              <a:defRPr sz="8700" b="1">
                <a:solidFill>
                  <a:srgbClr val="000000"/>
                </a:solidFill>
              </a:defRPr>
            </a:pPr>
            <a:r>
              <a:t>McDONOUGH, No. 21-972</a:t>
            </a:r>
            <a:endParaRPr sz="3200"/>
          </a:p>
          <a:p>
            <a:pPr>
              <a:defRPr sz="3200" b="1">
                <a:solidFill>
                  <a:srgbClr val="000000"/>
                </a:solidFill>
              </a:defRPr>
            </a:pPr>
            <a:endParaRPr sz="3200"/>
          </a:p>
        </p:txBody>
      </p:sp>
    </p:spTree>
  </p:cSld>
  <p:clrMapOvr>
    <a:masterClrMapping/>
  </p:clrMapOvr>
  <mc:AlternateContent xmlns:mc="http://schemas.openxmlformats.org/markup-compatibility/2006" xmlns:p14="http://schemas.microsoft.com/office/powerpoint/2010/main">
    <mc:Choice Requires="p14">
      <p:transition spd="slow" p14:dur="900">
        <p:dissolve/>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Double-click to edit"/>
          <p:cNvSpPr txBox="1">
            <a:spLocks noGrp="1"/>
          </p:cNvSpPr>
          <p:nvPr>
            <p:ph type="body" idx="1"/>
          </p:nvPr>
        </p:nvSpPr>
        <p:spPr>
          <a:prstGeom prst="rect">
            <a:avLst/>
          </a:prstGeom>
        </p:spPr>
        <p:txBody>
          <a:bodyPr/>
          <a:lstStyle/>
          <a:p>
            <a:endParaRPr/>
          </a:p>
        </p:txBody>
      </p:sp>
      <p:pic>
        <p:nvPicPr>
          <p:cNvPr id="294" name="Image" descr="Image"/>
          <p:cNvPicPr>
            <a:picLocks noChangeAspect="1"/>
          </p:cNvPicPr>
          <p:nvPr/>
        </p:nvPicPr>
        <p:blipFill>
          <a:blip r:embed="rId2"/>
          <a:stretch>
            <a:fillRect/>
          </a:stretch>
        </p:blipFill>
        <p:spPr>
          <a:xfrm>
            <a:off x="-163378" y="-2296738"/>
            <a:ext cx="24710754" cy="18626747"/>
          </a:xfrm>
          <a:prstGeom prst="rect">
            <a:avLst/>
          </a:prstGeom>
          <a:ln w="12700">
            <a:miter lim="400000"/>
          </a:ln>
        </p:spPr>
      </p:pic>
      <p:sp>
        <p:nvSpPr>
          <p:cNvPr id="295" name="Cases on the Horizon"/>
          <p:cNvSpPr txBox="1">
            <a:spLocks noGrp="1"/>
          </p:cNvSpPr>
          <p:nvPr>
            <p:ph type="title"/>
          </p:nvPr>
        </p:nvSpPr>
        <p:spPr>
          <a:xfrm>
            <a:off x="5077593" y="3394197"/>
            <a:ext cx="14228814" cy="2114211"/>
          </a:xfrm>
          <a:prstGeom prst="rect">
            <a:avLst/>
          </a:prstGeom>
          <a:solidFill>
            <a:srgbClr val="000000"/>
          </a:solidFill>
        </p:spPr>
        <p:txBody>
          <a:bodyPr/>
          <a:lstStyle>
            <a:lvl1pPr defTabSz="813314">
              <a:defRPr sz="11000"/>
            </a:lvl1pPr>
          </a:lstStyle>
          <a:p>
            <a:r>
              <a:t>Cases on the Horizon</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Screen Shot 2022-07-23 at 1.07.59 PM.png" descr="Screen Shot 2022-07-23 at 1.07.59 PM.png"/>
          <p:cNvPicPr>
            <a:picLocks noChangeAspect="1"/>
          </p:cNvPicPr>
          <p:nvPr/>
        </p:nvPicPr>
        <p:blipFill>
          <a:blip r:embed="rId2"/>
          <a:stretch>
            <a:fillRect/>
          </a:stretch>
        </p:blipFill>
        <p:spPr>
          <a:xfrm>
            <a:off x="2339859" y="307124"/>
            <a:ext cx="6985001" cy="9334501"/>
          </a:xfrm>
          <a:prstGeom prst="rect">
            <a:avLst/>
          </a:prstGeom>
          <a:ln w="12700">
            <a:miter lim="400000"/>
          </a:ln>
        </p:spPr>
      </p:pic>
      <p:pic>
        <p:nvPicPr>
          <p:cNvPr id="298" name="1238709063.0.jpg.jpeg" descr="1238709063.0.jpg.jpeg"/>
          <p:cNvPicPr>
            <a:picLocks noChangeAspect="1"/>
          </p:cNvPicPr>
          <p:nvPr/>
        </p:nvPicPr>
        <p:blipFill>
          <a:blip r:embed="rId3"/>
          <a:stretch>
            <a:fillRect/>
          </a:stretch>
        </p:blipFill>
        <p:spPr>
          <a:xfrm>
            <a:off x="12678346" y="6561412"/>
            <a:ext cx="11658029" cy="7769463"/>
          </a:xfrm>
          <a:prstGeom prst="rect">
            <a:avLst/>
          </a:prstGeom>
          <a:ln w="12700">
            <a:miter lim="400000"/>
          </a:ln>
        </p:spPr>
      </p:pic>
      <p:pic>
        <p:nvPicPr>
          <p:cNvPr id="299" name="Screen Shot 2022-07-23 at 1.07.43 PM.png" descr="Screen Shot 2022-07-23 at 1.07.43 PM.png"/>
          <p:cNvPicPr>
            <a:picLocks noChangeAspect="1"/>
          </p:cNvPicPr>
          <p:nvPr/>
        </p:nvPicPr>
        <p:blipFill>
          <a:blip r:embed="rId4"/>
          <a:stretch>
            <a:fillRect/>
          </a:stretch>
        </p:blipFill>
        <p:spPr>
          <a:xfrm>
            <a:off x="328244" y="9864238"/>
            <a:ext cx="15163267" cy="3506507"/>
          </a:xfrm>
          <a:prstGeom prst="rect">
            <a:avLst/>
          </a:prstGeom>
          <a:ln w="12700">
            <a:miter lim="400000"/>
          </a:ln>
        </p:spPr>
      </p:pic>
      <p:sp>
        <p:nvSpPr>
          <p:cNvPr id="300" name="JARKESY v.…"/>
          <p:cNvSpPr txBox="1"/>
          <p:nvPr/>
        </p:nvSpPr>
        <p:spPr>
          <a:xfrm>
            <a:off x="10553678" y="569488"/>
            <a:ext cx="13305689" cy="49492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7900" b="1">
                <a:solidFill>
                  <a:srgbClr val="FFFFFF"/>
                </a:solidFill>
              </a:defRPr>
            </a:pPr>
            <a:r>
              <a:t>JARKESY v. </a:t>
            </a:r>
          </a:p>
          <a:p>
            <a:pPr>
              <a:defRPr sz="7900" b="1">
                <a:solidFill>
                  <a:srgbClr val="FFFFFF"/>
                </a:solidFill>
              </a:defRPr>
            </a:pPr>
            <a:r>
              <a:t>SECURITIES &amp; EXCHANGE </a:t>
            </a:r>
          </a:p>
          <a:p>
            <a:pPr>
              <a:defRPr sz="7900" b="1">
                <a:solidFill>
                  <a:srgbClr val="FFFFFF"/>
                </a:solidFill>
              </a:defRPr>
            </a:pPr>
            <a:r>
              <a:t>COMMISSION</a:t>
            </a:r>
          </a:p>
          <a:p>
            <a:pPr>
              <a:defRPr sz="7900" b="1">
                <a:solidFill>
                  <a:srgbClr val="FFFFFF"/>
                </a:solidFill>
              </a:defRPr>
            </a:pPr>
            <a:r>
              <a:t>(5th Cir. May 18, 2022)</a:t>
            </a:r>
          </a:p>
        </p:txBody>
      </p:sp>
    </p:spTree>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U.S. v. ERR, LLC (5th Cir. 2022)…"/>
          <p:cNvSpPr txBox="1"/>
          <p:nvPr/>
        </p:nvSpPr>
        <p:spPr>
          <a:xfrm>
            <a:off x="2219974" y="328422"/>
            <a:ext cx="20860171" cy="2747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700" b="1">
                <a:solidFill>
                  <a:srgbClr val="FFFFFF"/>
                </a:solidFill>
              </a:defRPr>
            </a:pPr>
            <a:r>
              <a:t>U.S. v. ERR, LLC (5th Cir. 2022)</a:t>
            </a:r>
          </a:p>
          <a:p>
            <a:pPr>
              <a:defRPr sz="5700" b="1">
                <a:solidFill>
                  <a:srgbClr val="FFFFFF"/>
                </a:solidFill>
              </a:defRPr>
            </a:pPr>
            <a:r>
              <a:t>Does the 7th Amendment Provide a Right to a Jury Trial in Civil Enforcement Action under the Oil Pollution Act?</a:t>
            </a:r>
          </a:p>
        </p:txBody>
      </p:sp>
      <p:pic>
        <p:nvPicPr>
          <p:cNvPr id="303" name="90.jpeg" descr="90.jpeg"/>
          <p:cNvPicPr>
            <a:picLocks noChangeAspect="1"/>
          </p:cNvPicPr>
          <p:nvPr/>
        </p:nvPicPr>
        <p:blipFill>
          <a:blip r:embed="rId2"/>
          <a:stretch>
            <a:fillRect/>
          </a:stretch>
        </p:blipFill>
        <p:spPr>
          <a:xfrm>
            <a:off x="-52612" y="7083698"/>
            <a:ext cx="13308108" cy="6654055"/>
          </a:xfrm>
          <a:prstGeom prst="rect">
            <a:avLst/>
          </a:prstGeom>
          <a:ln w="12700">
            <a:miter lim="400000"/>
          </a:ln>
        </p:spPr>
      </p:pic>
      <p:pic>
        <p:nvPicPr>
          <p:cNvPr id="304" name="5d14ce3f7e0ad.image.jpg" descr="5d14ce3f7e0ad.image.jpg"/>
          <p:cNvPicPr>
            <a:picLocks noChangeAspect="1"/>
          </p:cNvPicPr>
          <p:nvPr/>
        </p:nvPicPr>
        <p:blipFill>
          <a:blip r:embed="rId3"/>
          <a:stretch>
            <a:fillRect/>
          </a:stretch>
        </p:blipFill>
        <p:spPr>
          <a:xfrm>
            <a:off x="12754100" y="3605819"/>
            <a:ext cx="17056101" cy="10198101"/>
          </a:xfrm>
          <a:prstGeom prst="rect">
            <a:avLst/>
          </a:prstGeom>
          <a:ln w="12700">
            <a:miter lim="400000"/>
          </a:ln>
        </p:spPr>
      </p:pic>
      <p:pic>
        <p:nvPicPr>
          <p:cNvPr id="305" name="Screen Shot 2022-07-23 at 1.13.08 PM.png" descr="Screen Shot 2022-07-23 at 1.13.08 PM.png"/>
          <p:cNvPicPr>
            <a:picLocks noChangeAspect="1"/>
          </p:cNvPicPr>
          <p:nvPr/>
        </p:nvPicPr>
        <p:blipFill>
          <a:blip r:embed="rId4"/>
          <a:stretch>
            <a:fillRect/>
          </a:stretch>
        </p:blipFill>
        <p:spPr>
          <a:xfrm>
            <a:off x="835652" y="4028639"/>
            <a:ext cx="19648278" cy="176834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900">
        <p14:doors dir="vert"/>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Image" descr="Image"/>
          <p:cNvPicPr>
            <a:picLocks noChangeAspect="1"/>
          </p:cNvPicPr>
          <p:nvPr/>
        </p:nvPicPr>
        <p:blipFill>
          <a:blip r:embed="rId2"/>
          <a:stretch>
            <a:fillRect/>
          </a:stretch>
        </p:blipFill>
        <p:spPr>
          <a:xfrm>
            <a:off x="-23742" y="-519710"/>
            <a:ext cx="24431484" cy="16287658"/>
          </a:xfrm>
          <a:prstGeom prst="rect">
            <a:avLst/>
          </a:prstGeom>
          <a:ln w="12700">
            <a:miter lim="400000"/>
          </a:ln>
        </p:spPr>
      </p:pic>
      <p:sp>
        <p:nvSpPr>
          <p:cNvPr id="308" name="Case to Be Argued in…"/>
          <p:cNvSpPr txBox="1"/>
          <p:nvPr/>
        </p:nvSpPr>
        <p:spPr>
          <a:xfrm>
            <a:off x="6247523" y="239310"/>
            <a:ext cx="11888954" cy="3533773"/>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5" tIns="71435" rIns="71435" bIns="71435" anchor="ctr">
            <a:spAutoFit/>
          </a:bodyPr>
          <a:lstStyle/>
          <a:p>
            <a:pPr defTabSz="821529">
              <a:defRPr sz="7400" b="1">
                <a:solidFill>
                  <a:srgbClr val="FFFBDF"/>
                </a:solidFill>
                <a:latin typeface="Hoefler Text"/>
                <a:ea typeface="Hoefler Text"/>
                <a:cs typeface="Hoefler Text"/>
                <a:sym typeface="Hoefler Text"/>
              </a:defRPr>
            </a:pPr>
            <a:r>
              <a:t>Environmental Cases in</a:t>
            </a:r>
          </a:p>
          <a:p>
            <a:pPr defTabSz="821529">
              <a:defRPr sz="7400" b="1">
                <a:solidFill>
                  <a:srgbClr val="FFFBDF"/>
                </a:solidFill>
                <a:latin typeface="Hoefler Text"/>
                <a:ea typeface="Hoefler Text"/>
                <a:cs typeface="Hoefler Text"/>
                <a:sym typeface="Hoefler Text"/>
              </a:defRPr>
            </a:pPr>
            <a:r>
              <a:t>Which Court Declined Review in 2022</a:t>
            </a:r>
          </a:p>
        </p:txBody>
      </p:sp>
    </p:spTree>
  </p:cSld>
  <p:clrMapOvr>
    <a:masterClrMapping/>
  </p:clrMapOvr>
  <mc:AlternateContent xmlns:mc="http://schemas.openxmlformats.org/markup-compatibility/2006" xmlns:p14="http://schemas.microsoft.com/office/powerpoint/2010/main">
    <mc:Choice Requires="p14">
      <p:transition spd="slow" p14:dur="900">
        <p14:doors dir="vert"/>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MAP_USA_Dakota_Acess_Pipeline-1.png.jpeg" descr="MAP_USA_Dakota_Acess_Pipeline-1.png.jpeg"/>
          <p:cNvPicPr>
            <a:picLocks noChangeAspect="1"/>
          </p:cNvPicPr>
          <p:nvPr/>
        </p:nvPicPr>
        <p:blipFill>
          <a:blip r:embed="rId2"/>
          <a:stretch>
            <a:fillRect/>
          </a:stretch>
        </p:blipFill>
        <p:spPr>
          <a:xfrm>
            <a:off x="28159" y="15839"/>
            <a:ext cx="24327682" cy="13684321"/>
          </a:xfrm>
          <a:prstGeom prst="rect">
            <a:avLst/>
          </a:prstGeom>
          <a:ln w="12700">
            <a:miter lim="400000"/>
          </a:ln>
        </p:spPr>
      </p:pic>
      <p:sp>
        <p:nvSpPr>
          <p:cNvPr id="311" name="Dakota Access, LLC v. Standing Rock…"/>
          <p:cNvSpPr txBox="1"/>
          <p:nvPr/>
        </p:nvSpPr>
        <p:spPr>
          <a:xfrm>
            <a:off x="1287416" y="272911"/>
            <a:ext cx="22468948" cy="1834531"/>
          </a:xfrm>
          <a:prstGeom prst="rect">
            <a:avLst/>
          </a:prstGeom>
          <a:solidFill>
            <a:schemeClr val="accent4">
              <a:hueOff val="222477"/>
              <a:satOff val="-4338"/>
            </a:schemeClr>
          </a:solidFill>
          <a:ln w="12700">
            <a:solidFill>
              <a:srgbClr val="000000"/>
            </a:solidFill>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228600" defTabSz="457200">
              <a:defRPr sz="6000" b="1" i="1">
                <a:solidFill>
                  <a:srgbClr val="000000"/>
                </a:solidFill>
                <a:latin typeface="Times New Roman"/>
                <a:ea typeface="Times New Roman"/>
                <a:cs typeface="Times New Roman"/>
                <a:sym typeface="Times New Roman"/>
              </a:defRPr>
            </a:pPr>
            <a:r>
              <a:t>Dakota Access, LLC v. Standing Rock </a:t>
            </a:r>
          </a:p>
          <a:p>
            <a:pPr indent="228600" defTabSz="457200">
              <a:defRPr sz="6000" b="1" i="1">
                <a:solidFill>
                  <a:srgbClr val="000000"/>
                </a:solidFill>
                <a:latin typeface="Times New Roman"/>
                <a:ea typeface="Times New Roman"/>
                <a:cs typeface="Times New Roman"/>
                <a:sym typeface="Times New Roman"/>
              </a:defRPr>
            </a:pPr>
            <a:r>
              <a:t>Sioux Tribe, No. 21-560, cert denied February 22, 2022</a:t>
            </a:r>
          </a:p>
        </p:txBody>
      </p:sp>
      <p:pic>
        <p:nvPicPr>
          <p:cNvPr id="312" name="Screen Shot 2021-03-18 at 10.11.03 AM.png" descr="Screen Shot 2021-03-18 at 10.11.03 AM.png"/>
          <p:cNvPicPr>
            <a:picLocks noChangeAspect="1"/>
          </p:cNvPicPr>
          <p:nvPr/>
        </p:nvPicPr>
        <p:blipFill>
          <a:blip r:embed="rId3"/>
          <a:stretch>
            <a:fillRect/>
          </a:stretch>
        </p:blipFill>
        <p:spPr>
          <a:xfrm>
            <a:off x="1387313" y="8297937"/>
            <a:ext cx="4058881" cy="5239469"/>
          </a:xfrm>
          <a:prstGeom prst="rect">
            <a:avLst/>
          </a:prstGeom>
          <a:ln w="12700">
            <a:solidFill>
              <a:srgbClr val="000000"/>
            </a:solidFill>
            <a:miter lim="400000"/>
          </a:ln>
          <a:effectLst>
            <a:outerShdw blurRad="63500" dist="25400" dir="5400000" rotWithShape="0">
              <a:srgbClr val="000000">
                <a:alpha val="50000"/>
              </a:srgbClr>
            </a:outerShdw>
          </a:effectLst>
        </p:spPr>
      </p:pic>
      <p:pic>
        <p:nvPicPr>
          <p:cNvPr id="313" name="Screen Shot 2021-03-18 at 10.10.41 AM.png" descr="Screen Shot 2021-03-18 at 10.10.41 AM.png"/>
          <p:cNvPicPr>
            <a:picLocks noChangeAspect="1"/>
          </p:cNvPicPr>
          <p:nvPr/>
        </p:nvPicPr>
        <p:blipFill>
          <a:blip r:embed="rId4"/>
          <a:stretch>
            <a:fillRect/>
          </a:stretch>
        </p:blipFill>
        <p:spPr>
          <a:xfrm>
            <a:off x="5449407" y="8355772"/>
            <a:ext cx="4647167" cy="5123799"/>
          </a:xfrm>
          <a:prstGeom prst="rect">
            <a:avLst/>
          </a:prstGeom>
          <a:ln w="12700">
            <a:solidFill>
              <a:srgbClr val="000000"/>
            </a:solidFill>
            <a:miter lim="400000"/>
          </a:ln>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a14="http://schemas.microsoft.com/office/drawing/2010/main" xmlns:m="http://schemas.openxmlformats.org/officeDocument/2006/math"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Roundup.jpg" descr="Roundup.jpg"/>
          <p:cNvPicPr>
            <a:picLocks noChangeAspect="1"/>
          </p:cNvPicPr>
          <p:nvPr/>
        </p:nvPicPr>
        <p:blipFill>
          <a:blip r:embed="rId2"/>
          <a:stretch>
            <a:fillRect/>
          </a:stretch>
        </p:blipFill>
        <p:spPr>
          <a:xfrm>
            <a:off x="-843151" y="30062"/>
            <a:ext cx="26070304" cy="13655875"/>
          </a:xfrm>
          <a:prstGeom prst="rect">
            <a:avLst/>
          </a:prstGeom>
          <a:ln w="12700">
            <a:miter lim="400000"/>
          </a:ln>
        </p:spPr>
      </p:pic>
      <p:sp>
        <p:nvSpPr>
          <p:cNvPr id="316" name="No. 21-241, Monsanto Co. v. Hardeman"/>
          <p:cNvSpPr txBox="1">
            <a:spLocks noGrp="1"/>
          </p:cNvSpPr>
          <p:nvPr>
            <p:ph type="title"/>
          </p:nvPr>
        </p:nvSpPr>
        <p:spPr>
          <a:xfrm>
            <a:off x="382676" y="9714462"/>
            <a:ext cx="16097441" cy="2733012"/>
          </a:xfrm>
          <a:prstGeom prst="rect">
            <a:avLst/>
          </a:prstGeom>
          <a:solidFill>
            <a:srgbClr val="000000"/>
          </a:solidFill>
        </p:spPr>
        <p:txBody>
          <a:bodyPr>
            <a:normAutofit fontScale="90000"/>
          </a:bodyPr>
          <a:lstStyle>
            <a:lvl1pPr defTabSz="624363">
              <a:defRPr sz="8000"/>
            </a:lvl1pPr>
          </a:lstStyle>
          <a:p>
            <a:r>
              <a:t>No. 21-241, Monsanto Co. v. Hardeman, Cert. Denied June 21, 2022</a:t>
            </a:r>
          </a:p>
        </p:txBody>
      </p:sp>
    </p:spTree>
  </p:cSld>
  <p:clrMapOvr>
    <a:masterClrMapping/>
  </p:clrMapOvr>
  <mc:AlternateContent xmlns:mc="http://schemas.openxmlformats.org/markup-compatibility/2006" xmlns:p14="http://schemas.microsoft.com/office/powerpoint/2010/main">
    <mc:Choice Requires="p14">
      <p:transition spd="slow" p14:dur="900">
        <p14:doors dir="vert"/>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Unknown.png" descr="Unknown.png"/>
          <p:cNvPicPr>
            <a:picLocks noChangeAspect="1"/>
          </p:cNvPicPr>
          <p:nvPr/>
        </p:nvPicPr>
        <p:blipFill>
          <a:blip r:embed="rId2"/>
          <a:stretch>
            <a:fillRect/>
          </a:stretch>
        </p:blipFill>
        <p:spPr>
          <a:xfrm>
            <a:off x="12127649" y="8387144"/>
            <a:ext cx="8129474" cy="4877685"/>
          </a:xfrm>
          <a:prstGeom prst="rect">
            <a:avLst/>
          </a:prstGeom>
          <a:ln w="25400">
            <a:solidFill>
              <a:srgbClr val="000000"/>
            </a:solidFill>
            <a:miter lim="400000"/>
          </a:ln>
        </p:spPr>
      </p:pic>
      <p:pic>
        <p:nvPicPr>
          <p:cNvPr id="319" name="Screen Shot 2022-07-23 at 1.20.28 PM.png" descr="Screen Shot 2022-07-23 at 1.20.28 PM.png"/>
          <p:cNvPicPr>
            <a:picLocks noChangeAspect="1"/>
          </p:cNvPicPr>
          <p:nvPr/>
        </p:nvPicPr>
        <p:blipFill>
          <a:blip r:embed="rId3"/>
          <a:stretch>
            <a:fillRect/>
          </a:stretch>
        </p:blipFill>
        <p:spPr>
          <a:xfrm>
            <a:off x="9200785" y="3769675"/>
            <a:ext cx="13983202" cy="4165210"/>
          </a:xfrm>
          <a:prstGeom prst="rect">
            <a:avLst/>
          </a:prstGeom>
          <a:ln w="12700">
            <a:miter lim="400000"/>
          </a:ln>
        </p:spPr>
      </p:pic>
      <p:sp>
        <p:nvSpPr>
          <p:cNvPr id="320" name="KELLY v. ANIMAL LEGAL DEFENSE FUND…"/>
          <p:cNvSpPr txBox="1"/>
          <p:nvPr/>
        </p:nvSpPr>
        <p:spPr>
          <a:xfrm>
            <a:off x="4176255" y="1055919"/>
            <a:ext cx="16031490" cy="2034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300" b="1">
                <a:solidFill>
                  <a:srgbClr val="FFFFFF"/>
                </a:solidFill>
              </a:defRPr>
            </a:pPr>
            <a:r>
              <a:t>KELLY v. ANIMAL LEGAL DEFENSE FUND</a:t>
            </a:r>
          </a:p>
          <a:p>
            <a:pPr>
              <a:defRPr sz="6300" b="1">
                <a:solidFill>
                  <a:srgbClr val="FFFFFF"/>
                </a:solidFill>
              </a:defRPr>
            </a:pPr>
            <a:r>
              <a:t>Cert Denied April 25, 2022</a:t>
            </a:r>
          </a:p>
        </p:txBody>
      </p:sp>
      <p:grpSp>
        <p:nvGrpSpPr>
          <p:cNvPr id="323" name="1200px-Laura_Kelly_official_photo.jpg"/>
          <p:cNvGrpSpPr/>
          <p:nvPr/>
        </p:nvGrpSpPr>
        <p:grpSpPr>
          <a:xfrm>
            <a:off x="842085" y="3647632"/>
            <a:ext cx="6951953" cy="9143668"/>
            <a:chOff x="0" y="0"/>
            <a:chExt cx="6951952" cy="9143666"/>
          </a:xfrm>
        </p:grpSpPr>
        <p:pic>
          <p:nvPicPr>
            <p:cNvPr id="322" name="1200px-Laura_Kelly_official_photo.jpg" descr="1200px-Laura_Kelly_official_photo.jpg"/>
            <p:cNvPicPr>
              <a:picLocks noChangeAspect="1"/>
            </p:cNvPicPr>
            <p:nvPr/>
          </p:nvPicPr>
          <p:blipFill>
            <a:blip r:embed="rId4"/>
            <a:stretch>
              <a:fillRect/>
            </a:stretch>
          </p:blipFill>
          <p:spPr>
            <a:xfrm>
              <a:off x="215899" y="139699"/>
              <a:ext cx="6520154" cy="8584868"/>
            </a:xfrm>
            <a:prstGeom prst="rect">
              <a:avLst/>
            </a:prstGeom>
            <a:ln>
              <a:noFill/>
            </a:ln>
            <a:effectLst/>
          </p:spPr>
        </p:pic>
        <p:pic>
          <p:nvPicPr>
            <p:cNvPr id="321" name="1200px-Laura_Kelly_official_photo.jpg" descr="1200px-Laura_Kelly_official_photo.jpg"/>
            <p:cNvPicPr>
              <a:picLocks/>
            </p:cNvPicPr>
            <p:nvPr/>
          </p:nvPicPr>
          <p:blipFill>
            <a:blip r:embed="rId5"/>
            <a:stretch>
              <a:fillRect/>
            </a:stretch>
          </p:blipFill>
          <p:spPr>
            <a:xfrm>
              <a:off x="-1" y="-1"/>
              <a:ext cx="6951954" cy="9143668"/>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imrs.php.jpeg" descr="imrs.php.jpeg"/>
          <p:cNvPicPr>
            <a:picLocks noChangeAspect="1"/>
          </p:cNvPicPr>
          <p:nvPr/>
        </p:nvPicPr>
        <p:blipFill>
          <a:blip r:embed="rId2"/>
          <a:stretch>
            <a:fillRect/>
          </a:stretch>
        </p:blipFill>
        <p:spPr>
          <a:xfrm>
            <a:off x="25321" y="3153070"/>
            <a:ext cx="16112066" cy="10747241"/>
          </a:xfrm>
          <a:prstGeom prst="rect">
            <a:avLst/>
          </a:prstGeom>
          <a:ln w="12700">
            <a:miter lim="400000"/>
          </a:ln>
        </p:spPr>
      </p:pic>
      <p:pic>
        <p:nvPicPr>
          <p:cNvPr id="326" name="Screen Shot 2021-10-04 at 7.07.25 AM.png" descr="Screen Shot 2021-10-04 at 7.07.25 AM.png"/>
          <p:cNvPicPr>
            <a:picLocks noChangeAspect="1"/>
          </p:cNvPicPr>
          <p:nvPr/>
        </p:nvPicPr>
        <p:blipFill>
          <a:blip r:embed="rId3"/>
          <a:stretch>
            <a:fillRect/>
          </a:stretch>
        </p:blipFill>
        <p:spPr>
          <a:xfrm>
            <a:off x="87637" y="218094"/>
            <a:ext cx="15987435" cy="3025452"/>
          </a:xfrm>
          <a:prstGeom prst="rect">
            <a:avLst/>
          </a:prstGeom>
          <a:ln w="12700">
            <a:miter lim="400000"/>
          </a:ln>
        </p:spPr>
      </p:pic>
      <p:sp>
        <p:nvSpPr>
          <p:cNvPr id="327" name="“The catchy and sinister term ‘shadow docket’ has been used to portray the court as having been captured by a dangerous cabal that resorts to sneaky and improper methods to get its ways. And this portrayal feeds unprecedented efforts to intimidate the co"/>
          <p:cNvSpPr txBox="1"/>
          <p:nvPr/>
        </p:nvSpPr>
        <p:spPr>
          <a:xfrm>
            <a:off x="16975140" y="520700"/>
            <a:ext cx="6685619" cy="126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4800" b="1">
                <a:solidFill>
                  <a:srgbClr val="FFFFFF"/>
                </a:solidFill>
                <a:latin typeface="Georgia"/>
                <a:ea typeface="Georgia"/>
                <a:cs typeface="Georgia"/>
                <a:sym typeface="Georgia"/>
              </a:defRPr>
            </a:pPr>
            <a:endParaRPr/>
          </a:p>
          <a:p>
            <a:pPr algn="l" defTabSz="457200">
              <a:defRPr sz="4800" b="1">
                <a:solidFill>
                  <a:srgbClr val="FFFFFF"/>
                </a:solidFill>
                <a:latin typeface="Georgia"/>
                <a:ea typeface="Georgia"/>
                <a:cs typeface="Georgia"/>
                <a:sym typeface="Georgia"/>
              </a:defRPr>
            </a:pPr>
            <a:r>
              <a:t>“The catchy and sinister term ‘shadow docket’ has been used to portray the court as having been captured by a dangerous cabal that resorts to sneaky and improper methods to get its ways. And this portrayal feeds unprecedented efforts to intimidate the court or damage it as an independent institution.”</a:t>
            </a:r>
          </a:p>
        </p:txBody>
      </p:sp>
      <p:sp>
        <p:nvSpPr>
          <p:cNvPr id="328" name="CONTROVERSY OVER…"/>
          <p:cNvSpPr txBox="1"/>
          <p:nvPr/>
        </p:nvSpPr>
        <p:spPr>
          <a:xfrm>
            <a:off x="551339" y="10493130"/>
            <a:ext cx="15060029" cy="2222482"/>
          </a:xfrm>
          <a:prstGeom prst="rect">
            <a:avLst/>
          </a:prstGeom>
          <a:solidFill>
            <a:srgbClr val="000000"/>
          </a:solidFill>
          <a:ln w="12700">
            <a:solidFill>
              <a:srgbClr val="000000"/>
            </a:solidFill>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2438337">
              <a:defRPr sz="6900" b="1">
                <a:solidFill>
                  <a:srgbClr val="FFFFFF"/>
                </a:solidFill>
              </a:defRPr>
            </a:pPr>
            <a:r>
              <a:t>CONTROVERSY OVER</a:t>
            </a:r>
          </a:p>
          <a:p>
            <a:pPr defTabSz="2438337">
              <a:defRPr sz="6900" b="1">
                <a:solidFill>
                  <a:srgbClr val="FFFFFF"/>
                </a:solidFill>
              </a:defRPr>
            </a:pPr>
            <a:r>
              <a:t>THE COURT’S “SHADOW DOCKET”</a:t>
            </a:r>
          </a:p>
        </p:txBody>
      </p:sp>
    </p:spTree>
  </p:cSld>
  <p:clrMapOvr>
    <a:masterClrMapping/>
  </p:clrMapOvr>
  <mc:AlternateContent xmlns:mc="http://schemas.openxmlformats.org/markup-compatibility/2006" xmlns:p14="http://schemas.microsoft.com/office/powerpoint/2010/main">
    <mc:Choice Requires="p14">
      <p:transition spd="slow" p14:dur="900">
        <p14:doors dir="vert"/>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Screen Shot 2022-02-01 at 11.27.50 AM.png" descr="Screen Shot 2022-02-01 at 11.27.50 AM.png"/>
          <p:cNvPicPr>
            <a:picLocks noChangeAspect="1"/>
          </p:cNvPicPr>
          <p:nvPr/>
        </p:nvPicPr>
        <p:blipFill>
          <a:blip r:embed="rId2"/>
          <a:stretch>
            <a:fillRect/>
          </a:stretch>
        </p:blipFill>
        <p:spPr>
          <a:xfrm>
            <a:off x="1320248" y="692083"/>
            <a:ext cx="11712257" cy="13002591"/>
          </a:xfrm>
          <a:prstGeom prst="rect">
            <a:avLst/>
          </a:prstGeom>
          <a:ln w="12700">
            <a:miter lim="400000"/>
          </a:ln>
        </p:spPr>
      </p:pic>
      <p:pic>
        <p:nvPicPr>
          <p:cNvPr id="331" name="Screen Shot 2022-02-01 at 11.28.09 AM.png" descr="Screen Shot 2022-02-01 at 11.28.09 AM.png"/>
          <p:cNvPicPr>
            <a:picLocks noChangeAspect="1"/>
          </p:cNvPicPr>
          <p:nvPr/>
        </p:nvPicPr>
        <p:blipFill>
          <a:blip r:embed="rId3"/>
          <a:stretch>
            <a:fillRect/>
          </a:stretch>
        </p:blipFill>
        <p:spPr>
          <a:xfrm>
            <a:off x="13498940" y="-136717"/>
            <a:ext cx="9886820" cy="13716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899">
        <p14:doors dir="vert"/>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2021_Roberts_Court_Formal_131209_Web2.jpg" descr="2021_Roberts_Court_Formal_131209_Web2.jpg"/>
          <p:cNvPicPr>
            <a:picLocks noChangeAspect="1"/>
          </p:cNvPicPr>
          <p:nvPr/>
        </p:nvPicPr>
        <p:blipFill>
          <a:blip r:embed="rId2"/>
          <a:stretch>
            <a:fillRect/>
          </a:stretch>
        </p:blipFill>
        <p:spPr>
          <a:xfrm>
            <a:off x="97026" y="-2283199"/>
            <a:ext cx="24189947" cy="161266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900">
        <p14:prism/>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image.png" descr="image.png"/>
          <p:cNvPicPr>
            <a:picLocks noChangeAspect="1"/>
          </p:cNvPicPr>
          <p:nvPr/>
        </p:nvPicPr>
        <p:blipFill>
          <a:blip r:embed="rId4"/>
          <a:stretch>
            <a:fillRect/>
          </a:stretch>
        </p:blipFill>
        <p:spPr>
          <a:xfrm>
            <a:off x="6264257" y="1328478"/>
            <a:ext cx="11855486" cy="11059045"/>
          </a:xfrm>
          <a:prstGeom prst="rect">
            <a:avLst/>
          </a:prstGeom>
          <a:ln w="12700">
            <a:miter lim="400000"/>
          </a:ln>
          <a:effectLst>
            <a:outerShdw blurRad="177800" dist="101600" dir="2700000" rotWithShape="0">
              <a:srgbClr val="000000">
                <a:alpha val="75000"/>
              </a:srgbClr>
            </a:outerShdw>
          </a:effectLst>
        </p:spPr>
      </p:pic>
      <p:pic>
        <p:nvPicPr>
          <p:cNvPr id="334" name="Svarstykles1-35.mov" descr="Svarstykles1-35.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8308695" y="2974694"/>
            <a:ext cx="7766610" cy="77666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899">
        <p14:doors dir="vert"/>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6" fill="hold"/>
                                        <p:tgtEl>
                                          <p:spTgt spid="334"/>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334"/>
                </p:tgtEl>
              </p:cMediaNode>
            </p:video>
            <p:seq concurrent="1" prevAc="none" nextAc="seek">
              <p:cTn id="12" restart="whenNotActive" fill="hold" evtFilter="cancelBubble" nodeType="interactiveSeq">
                <p:stCondLst>
                  <p:cond evt="onClick" delay="0">
                    <p:tgtEl>
                      <p:spTgt spid="33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34"/>
                                        </p:tgtEl>
                                      </p:cBhvr>
                                    </p:cmd>
                                  </p:childTnLst>
                                </p:cTn>
                              </p:par>
                            </p:childTnLst>
                          </p:cTn>
                        </p:par>
                      </p:childTnLst>
                    </p:cTn>
                  </p:par>
                </p:childTnLst>
              </p:cTn>
              <p:nextCondLst>
                <p:cond evt="onClick" delay="0">
                  <p:tgtEl>
                    <p:spTgt spid="33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Screen Shot 2022-07-23 at 10.47.45 AM.png" descr="Screen Shot 2022-07-23 at 10.47.45 AM.png"/>
          <p:cNvPicPr>
            <a:picLocks noChangeAspect="1"/>
          </p:cNvPicPr>
          <p:nvPr/>
        </p:nvPicPr>
        <p:blipFill>
          <a:blip r:embed="rId2"/>
          <a:stretch>
            <a:fillRect/>
          </a:stretch>
        </p:blipFill>
        <p:spPr>
          <a:xfrm>
            <a:off x="2024105" y="-97293"/>
            <a:ext cx="20335790" cy="13716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ripple/>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FREQUENCY IN THE MAJORITY…"/>
          <p:cNvSpPr txBox="1"/>
          <p:nvPr/>
        </p:nvSpPr>
        <p:spPr>
          <a:xfrm>
            <a:off x="6164319" y="458758"/>
            <a:ext cx="12607037" cy="2059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2438337">
              <a:defRPr sz="6400" b="1"/>
            </a:pPr>
            <a:r>
              <a:t>FREQUENCY IN THE MAJORITY</a:t>
            </a:r>
          </a:p>
          <a:p>
            <a:pPr defTabSz="2438337">
              <a:defRPr sz="6400" b="1"/>
            </a:pPr>
            <a:r>
              <a:t>DURING OT 2021</a:t>
            </a:r>
          </a:p>
        </p:txBody>
      </p:sp>
      <p:pic>
        <p:nvPicPr>
          <p:cNvPr id="221" name="Screen Shot 2022-07-23 at 10.50.02 AM.png" descr="Screen Shot 2022-07-23 at 10.50.02 AM.png"/>
          <p:cNvPicPr>
            <a:picLocks noChangeAspect="1"/>
          </p:cNvPicPr>
          <p:nvPr/>
        </p:nvPicPr>
        <p:blipFill>
          <a:blip r:embed="rId2"/>
          <a:stretch>
            <a:fillRect/>
          </a:stretch>
        </p:blipFill>
        <p:spPr>
          <a:xfrm>
            <a:off x="3152819" y="2865188"/>
            <a:ext cx="19860403" cy="11001389"/>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900">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900">
        <p:wipe dir="l"/>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Screen Shot 2022-07-23 at 10.56.19 AM.png" descr="Screen Shot 2022-07-23 at 10.56.19 AM.png"/>
          <p:cNvPicPr>
            <a:picLocks noChangeAspect="1"/>
          </p:cNvPicPr>
          <p:nvPr/>
        </p:nvPicPr>
        <p:blipFill>
          <a:blip r:embed="rId2"/>
          <a:stretch>
            <a:fillRect/>
          </a:stretch>
        </p:blipFill>
        <p:spPr>
          <a:xfrm>
            <a:off x="12491122" y="3155421"/>
            <a:ext cx="11761495" cy="8414510"/>
          </a:xfrm>
          <a:prstGeom prst="rect">
            <a:avLst/>
          </a:prstGeom>
          <a:ln w="12700">
            <a:miter lim="400000"/>
          </a:ln>
        </p:spPr>
      </p:pic>
      <p:pic>
        <p:nvPicPr>
          <p:cNvPr id="224" name="hypatia-h_f328e72c6019c7275d5b90591ab5ad9f-h_5ef2792e0d93885aecd549aabe5e8d45-300-scaled.jpg" descr="hypatia-h_f328e72c6019c7275d5b90591ab5ad9f-h_5ef2792e0d93885aecd549aabe5e8d45-300-scaled.jpg"/>
          <p:cNvPicPr>
            <a:picLocks noChangeAspect="1"/>
          </p:cNvPicPr>
          <p:nvPr/>
        </p:nvPicPr>
        <p:blipFill>
          <a:blip r:embed="rId3"/>
          <a:stretch>
            <a:fillRect/>
          </a:stretch>
        </p:blipFill>
        <p:spPr>
          <a:xfrm>
            <a:off x="-486033" y="3157698"/>
            <a:ext cx="12612469" cy="840995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wipe/>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Screen Shot 2022-07-23 at 1.27.26 PM.png" descr="Screen Shot 2022-07-23 at 1.27.26 PM.png"/>
          <p:cNvPicPr>
            <a:picLocks noChangeAspect="1"/>
          </p:cNvPicPr>
          <p:nvPr/>
        </p:nvPicPr>
        <p:blipFill>
          <a:blip r:embed="rId2"/>
          <a:stretch>
            <a:fillRect/>
          </a:stretch>
        </p:blipFill>
        <p:spPr>
          <a:xfrm>
            <a:off x="255868" y="1039135"/>
            <a:ext cx="23872264" cy="1163773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a14="http://schemas.microsoft.com/office/drawing/2010/main" xmlns:m="http://schemas.openxmlformats.org/officeDocument/2006/math"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8" name="Table"/>
          <p:cNvGraphicFramePr/>
          <p:nvPr/>
        </p:nvGraphicFramePr>
        <p:xfrm>
          <a:off x="1125605" y="1444799"/>
          <a:ext cx="22636693" cy="12159143"/>
        </p:xfrm>
        <a:graphic>
          <a:graphicData uri="http://schemas.openxmlformats.org/drawingml/2006/table">
            <a:tbl>
              <a:tblPr firstRow="1" firstCol="1">
                <a:tableStyleId>{4C3C2611-4C71-4FC5-86AE-919BDF0F9419}</a:tableStyleId>
              </a:tblPr>
              <a:tblGrid>
                <a:gridCol w="3298317">
                  <a:extLst>
                    <a:ext uri="{9D8B030D-6E8A-4147-A177-3AD203B41FA5}">
                      <a16:colId xmlns:a16="http://schemas.microsoft.com/office/drawing/2014/main" val="20000"/>
                    </a:ext>
                  </a:extLst>
                </a:gridCol>
                <a:gridCol w="2195097">
                  <a:extLst>
                    <a:ext uri="{9D8B030D-6E8A-4147-A177-3AD203B41FA5}">
                      <a16:colId xmlns:a16="http://schemas.microsoft.com/office/drawing/2014/main" val="20001"/>
                    </a:ext>
                  </a:extLst>
                </a:gridCol>
                <a:gridCol w="3393058">
                  <a:extLst>
                    <a:ext uri="{9D8B030D-6E8A-4147-A177-3AD203B41FA5}">
                      <a16:colId xmlns:a16="http://schemas.microsoft.com/office/drawing/2014/main" val="20002"/>
                    </a:ext>
                  </a:extLst>
                </a:gridCol>
                <a:gridCol w="3767861">
                  <a:extLst>
                    <a:ext uri="{9D8B030D-6E8A-4147-A177-3AD203B41FA5}">
                      <a16:colId xmlns:a16="http://schemas.microsoft.com/office/drawing/2014/main" val="20003"/>
                    </a:ext>
                  </a:extLst>
                </a:gridCol>
                <a:gridCol w="4337840">
                  <a:extLst>
                    <a:ext uri="{9D8B030D-6E8A-4147-A177-3AD203B41FA5}">
                      <a16:colId xmlns:a16="http://schemas.microsoft.com/office/drawing/2014/main" val="20004"/>
                    </a:ext>
                  </a:extLst>
                </a:gridCol>
                <a:gridCol w="2577515">
                  <a:extLst>
                    <a:ext uri="{9D8B030D-6E8A-4147-A177-3AD203B41FA5}">
                      <a16:colId xmlns:a16="http://schemas.microsoft.com/office/drawing/2014/main" val="20005"/>
                    </a:ext>
                  </a:extLst>
                </a:gridCol>
                <a:gridCol w="3067003">
                  <a:extLst>
                    <a:ext uri="{9D8B030D-6E8A-4147-A177-3AD203B41FA5}">
                      <a16:colId xmlns:a16="http://schemas.microsoft.com/office/drawing/2014/main" val="20006"/>
                    </a:ext>
                  </a:extLst>
                </a:gridCol>
              </a:tblGrid>
              <a:tr h="1215914">
                <a:tc>
                  <a:txBody>
                    <a:bodyPr/>
                    <a:lstStyle/>
                    <a:p>
                      <a:pPr defTabSz="914400">
                        <a:defRPr b="0"/>
                      </a:pPr>
                      <a:r>
                        <a:rPr sz="3800" b="1">
                          <a:solidFill>
                            <a:srgbClr val="FFFFFF"/>
                          </a:solidFill>
                          <a:latin typeface="Helvetica"/>
                          <a:ea typeface="Helvetica"/>
                          <a:cs typeface="Helvetica"/>
                          <a:sym typeface="Helvetica"/>
                        </a:rPr>
                        <a:t>JUSTICE</a:t>
                      </a:r>
                    </a:p>
                  </a:txBody>
                  <a:tcPr marL="50800" marR="50800" marT="50800" marB="50800" anchor="ctr" horzOverflow="overflow">
                    <a:lnL w="12700">
                      <a:solidFill>
                        <a:srgbClr val="D6D6D6"/>
                      </a:solidFill>
                      <a:miter lim="400000"/>
                    </a:lnL>
                    <a:lnR w="12700">
                      <a:solidFill>
                        <a:srgbClr val="D6D7D6"/>
                      </a:solidFill>
                      <a:miter lim="400000"/>
                    </a:lnR>
                    <a:lnT w="12700">
                      <a:solidFill>
                        <a:srgbClr val="D6D6D6"/>
                      </a:solidFill>
                      <a:miter lim="400000"/>
                    </a:lnT>
                    <a:lnB w="25400">
                      <a:solidFill>
                        <a:srgbClr val="D6D7D6"/>
                      </a:solidFill>
                      <a:miter lim="400000"/>
                    </a:lnB>
                    <a:solidFill>
                      <a:srgbClr val="0065C1"/>
                    </a:solidFill>
                  </a:tcPr>
                </a:tc>
                <a:tc>
                  <a:txBody>
                    <a:bodyPr/>
                    <a:lstStyle/>
                    <a:p>
                      <a:pPr defTabSz="914400">
                        <a:defRPr b="0"/>
                      </a:pPr>
                      <a:r>
                        <a:rPr sz="3600" b="1">
                          <a:solidFill>
                            <a:srgbClr val="FFFFFF"/>
                          </a:solidFill>
                          <a:latin typeface="Helvetica"/>
                          <a:ea typeface="Helvetica"/>
                          <a:cs typeface="Helvetica"/>
                          <a:sym typeface="Helvetica"/>
                        </a:rPr>
                        <a:t>Age</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6D6"/>
                      </a:solidFill>
                      <a:miter lim="400000"/>
                    </a:lnT>
                    <a:lnB w="25400">
                      <a:solidFill>
                        <a:srgbClr val="D6D7D6"/>
                      </a:solidFill>
                      <a:miter lim="400000"/>
                    </a:lnB>
                    <a:solidFill>
                      <a:srgbClr val="0065C1"/>
                    </a:solidFill>
                  </a:tcPr>
                </a:tc>
                <a:tc>
                  <a:txBody>
                    <a:bodyPr/>
                    <a:lstStyle/>
                    <a:p>
                      <a:pPr defTabSz="914400">
                        <a:defRPr b="0"/>
                      </a:pPr>
                      <a:r>
                        <a:rPr sz="3600" b="1">
                          <a:solidFill>
                            <a:srgbClr val="FFFFFF"/>
                          </a:solidFill>
                          <a:latin typeface="Helvetica"/>
                          <a:ea typeface="Helvetica"/>
                          <a:cs typeface="Helvetica"/>
                          <a:sym typeface="Helvetica"/>
                        </a:rPr>
                        <a:t>Year Confirmed</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6D6"/>
                      </a:solidFill>
                      <a:miter lim="400000"/>
                    </a:lnT>
                    <a:lnB w="25400">
                      <a:solidFill>
                        <a:srgbClr val="D6D7D6"/>
                      </a:solidFill>
                      <a:miter lim="400000"/>
                    </a:lnB>
                    <a:solidFill>
                      <a:srgbClr val="0065C1"/>
                    </a:solidFill>
                  </a:tcPr>
                </a:tc>
                <a:tc>
                  <a:txBody>
                    <a:bodyPr/>
                    <a:lstStyle/>
                    <a:p>
                      <a:pPr defTabSz="914400">
                        <a:defRPr b="0"/>
                      </a:pPr>
                      <a:r>
                        <a:rPr sz="3400" b="1">
                          <a:solidFill>
                            <a:srgbClr val="FFFFFF"/>
                          </a:solidFill>
                          <a:latin typeface="Helvetica"/>
                          <a:ea typeface="Helvetica"/>
                          <a:cs typeface="Helvetica"/>
                          <a:sym typeface="Helvetica"/>
                        </a:rPr>
                        <a:t>Years on Court</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6D6"/>
                      </a:solidFill>
                      <a:miter lim="400000"/>
                    </a:lnT>
                    <a:lnB w="25400">
                      <a:solidFill>
                        <a:srgbClr val="D6D7D6"/>
                      </a:solidFill>
                      <a:miter lim="400000"/>
                    </a:lnB>
                    <a:solidFill>
                      <a:srgbClr val="0065C1"/>
                    </a:solidFill>
                  </a:tcPr>
                </a:tc>
                <a:tc>
                  <a:txBody>
                    <a:bodyPr/>
                    <a:lstStyle/>
                    <a:p>
                      <a:pPr defTabSz="914400">
                        <a:defRPr b="0"/>
                      </a:pPr>
                      <a:r>
                        <a:rPr sz="3400" b="1">
                          <a:solidFill>
                            <a:srgbClr val="FFFFFF"/>
                          </a:solidFill>
                          <a:latin typeface="Helvetica"/>
                          <a:ea typeface="Helvetica"/>
                          <a:cs typeface="Helvetica"/>
                          <a:sym typeface="Helvetica"/>
                        </a:rPr>
                        <a:t>Appointed by</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6D6"/>
                      </a:solidFill>
                      <a:miter lim="400000"/>
                    </a:lnT>
                    <a:lnB w="25400">
                      <a:solidFill>
                        <a:srgbClr val="D6D7D6"/>
                      </a:solidFill>
                      <a:miter lim="400000"/>
                    </a:lnB>
                    <a:solidFill>
                      <a:srgbClr val="0065C1"/>
                    </a:solidFill>
                  </a:tcPr>
                </a:tc>
                <a:tc>
                  <a:txBody>
                    <a:bodyPr/>
                    <a:lstStyle/>
                    <a:p>
                      <a:pPr defTabSz="914400">
                        <a:defRPr sz="2900">
                          <a:solidFill>
                            <a:srgbClr val="FFFFFF"/>
                          </a:solidFill>
                          <a:latin typeface="Helvetica"/>
                          <a:ea typeface="Helvetica"/>
                          <a:cs typeface="Helvetica"/>
                          <a:sym typeface="Helvetica"/>
                        </a:defRPr>
                      </a:pPr>
                      <a:r>
                        <a:t>Days to</a:t>
                      </a:r>
                    </a:p>
                    <a:p>
                      <a:pPr defTabSz="914400">
                        <a:defRPr sz="2900">
                          <a:solidFill>
                            <a:srgbClr val="FFFFFF"/>
                          </a:solidFill>
                          <a:latin typeface="Helvetica"/>
                          <a:ea typeface="Helvetica"/>
                          <a:cs typeface="Helvetica"/>
                          <a:sym typeface="Helvetica"/>
                        </a:defRPr>
                      </a:pPr>
                      <a:r>
                        <a:t>Confirmation</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6D6"/>
                      </a:solidFill>
                      <a:miter lim="400000"/>
                    </a:lnT>
                    <a:lnB w="25400">
                      <a:solidFill>
                        <a:srgbClr val="D6D7D6"/>
                      </a:solidFill>
                      <a:miter lim="400000"/>
                    </a:lnB>
                    <a:solidFill>
                      <a:srgbClr val="0065C1"/>
                    </a:solidFill>
                  </a:tcPr>
                </a:tc>
                <a:tc>
                  <a:txBody>
                    <a:bodyPr/>
                    <a:lstStyle/>
                    <a:p>
                      <a:pPr defTabSz="914400">
                        <a:defRPr b="0"/>
                      </a:pPr>
                      <a:r>
                        <a:rPr sz="4100" b="1">
                          <a:solidFill>
                            <a:srgbClr val="FFFFFF"/>
                          </a:solidFill>
                          <a:latin typeface="Helvetica"/>
                          <a:ea typeface="Helvetica"/>
                          <a:cs typeface="Helvetica"/>
                          <a:sym typeface="Helvetica"/>
                        </a:rPr>
                        <a:t>Vote</a:t>
                      </a:r>
                    </a:p>
                  </a:txBody>
                  <a:tcPr marL="50800" marR="50800" marT="50800" marB="50800" anchor="ctr" horzOverflow="overflow">
                    <a:lnL w="12700">
                      <a:solidFill>
                        <a:srgbClr val="D6D7D6"/>
                      </a:solidFill>
                      <a:miter lim="400000"/>
                    </a:lnL>
                    <a:lnR w="12700">
                      <a:solidFill>
                        <a:srgbClr val="D6D6D6"/>
                      </a:solidFill>
                      <a:miter lim="400000"/>
                    </a:lnR>
                    <a:lnT w="12700">
                      <a:solidFill>
                        <a:srgbClr val="D6D6D6"/>
                      </a:solidFill>
                      <a:miter lim="400000"/>
                    </a:lnT>
                    <a:lnB w="25400">
                      <a:solidFill>
                        <a:srgbClr val="D6D7D6"/>
                      </a:solidFill>
                      <a:miter lim="400000"/>
                    </a:lnB>
                    <a:solidFill>
                      <a:srgbClr val="0065C1"/>
                    </a:solidFill>
                  </a:tcPr>
                </a:tc>
                <a:extLst>
                  <a:ext uri="{0D108BD9-81ED-4DB2-BD59-A6C34878D82A}">
                    <a16:rowId xmlns:a16="http://schemas.microsoft.com/office/drawing/2014/main" val="10000"/>
                  </a:ext>
                </a:extLst>
              </a:tr>
              <a:tr h="1215914">
                <a:tc>
                  <a:txBody>
                    <a:bodyPr/>
                    <a:lstStyle/>
                    <a:p>
                      <a:pPr defTabSz="914400">
                        <a:defRPr b="0"/>
                      </a:pPr>
                      <a:r>
                        <a:rPr sz="3800" b="1">
                          <a:solidFill>
                            <a:srgbClr val="FFFFFF"/>
                          </a:solidFill>
                          <a:latin typeface="Helvetica"/>
                          <a:ea typeface="Helvetica"/>
                          <a:cs typeface="Helvetica"/>
                          <a:sym typeface="Helvetica"/>
                        </a:rPr>
                        <a:t>THOMAS</a:t>
                      </a:r>
                    </a:p>
                  </a:txBody>
                  <a:tcPr marL="50800" marR="50800" marT="50800" marB="50800" anchor="ctr" horzOverflow="overflow">
                    <a:lnL w="12700">
                      <a:solidFill>
                        <a:srgbClr val="D6D6D6"/>
                      </a:solidFill>
                      <a:miter lim="400000"/>
                    </a:lnL>
                    <a:lnR w="25400">
                      <a:solidFill>
                        <a:srgbClr val="D6D7D6"/>
                      </a:solidFill>
                      <a:miter lim="400000"/>
                    </a:lnR>
                    <a:lnT w="25400">
                      <a:solidFill>
                        <a:srgbClr val="D6D7D6"/>
                      </a:solidFill>
                      <a:miter lim="400000"/>
                    </a:lnT>
                    <a:lnB w="12700">
                      <a:solidFill>
                        <a:srgbClr val="D6D7D6"/>
                      </a:solidFill>
                      <a:miter lim="400000"/>
                    </a:lnB>
                    <a:solidFill>
                      <a:srgbClr val="1497FC"/>
                    </a:solidFill>
                  </a:tcPr>
                </a:tc>
                <a:tc>
                  <a:txBody>
                    <a:bodyPr/>
                    <a:lstStyle/>
                    <a:p>
                      <a:pPr defTabSz="914400"/>
                      <a:r>
                        <a:rPr sz="5600" b="1">
                          <a:latin typeface="Helvetica"/>
                          <a:ea typeface="Helvetica"/>
                          <a:cs typeface="Helvetica"/>
                          <a:sym typeface="Helvetica"/>
                        </a:rPr>
                        <a:t>74</a:t>
                      </a:r>
                    </a:p>
                  </a:txBody>
                  <a:tcPr marL="50800" marR="50800" marT="50800" marB="50800" anchor="ctr" horzOverflow="overflow">
                    <a:lnL w="25400">
                      <a:solidFill>
                        <a:srgbClr val="D6D7D6"/>
                      </a:solidFill>
                      <a:miter lim="400000"/>
                    </a:lnL>
                    <a:lnR w="12700">
                      <a:solidFill>
                        <a:srgbClr val="D6D7D6"/>
                      </a:solidFill>
                      <a:miter lim="400000"/>
                    </a:lnR>
                    <a:lnT w="25400">
                      <a:solidFill>
                        <a:srgbClr val="D6D7D6"/>
                      </a:solidFill>
                      <a:miter lim="400000"/>
                    </a:lnT>
                    <a:lnB w="12700">
                      <a:solidFill>
                        <a:srgbClr val="D6D7D6"/>
                      </a:solidFill>
                      <a:miter lim="400000"/>
                    </a:lnB>
                  </a:tcPr>
                </a:tc>
                <a:tc>
                  <a:txBody>
                    <a:bodyPr/>
                    <a:lstStyle/>
                    <a:p>
                      <a:pPr defTabSz="914400"/>
                      <a:r>
                        <a:rPr sz="5000" b="1">
                          <a:solidFill>
                            <a:srgbClr val="0065C1"/>
                          </a:solidFill>
                          <a:latin typeface="Helvetica"/>
                          <a:ea typeface="Helvetica"/>
                          <a:cs typeface="Helvetica"/>
                          <a:sym typeface="Helvetica"/>
                        </a:rPr>
                        <a:t>1991</a:t>
                      </a:r>
                    </a:p>
                  </a:txBody>
                  <a:tcPr marL="50800" marR="50800" marT="50800" marB="50800" anchor="ctr" horzOverflow="overflow">
                    <a:lnL w="12700">
                      <a:solidFill>
                        <a:srgbClr val="D6D7D6"/>
                      </a:solidFill>
                      <a:miter lim="400000"/>
                    </a:lnL>
                    <a:lnR w="12700">
                      <a:solidFill>
                        <a:srgbClr val="D6D7D6"/>
                      </a:solidFill>
                      <a:miter lim="400000"/>
                    </a:lnR>
                    <a:lnT w="254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30</a:t>
                      </a:r>
                    </a:p>
                  </a:txBody>
                  <a:tcPr marL="50800" marR="50800" marT="50800" marB="50800" anchor="ctr" horzOverflow="overflow">
                    <a:lnL w="12700">
                      <a:solidFill>
                        <a:srgbClr val="D6D7D6"/>
                      </a:solidFill>
                      <a:miter lim="400000"/>
                    </a:lnL>
                    <a:lnR w="12700">
                      <a:solidFill>
                        <a:srgbClr val="D6D7D6"/>
                      </a:solidFill>
                      <a:miter lim="400000"/>
                    </a:lnR>
                    <a:lnT w="254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H.W. Bush</a:t>
                      </a:r>
                    </a:p>
                  </a:txBody>
                  <a:tcPr marL="50800" marR="50800" marT="50800" marB="50800" anchor="ctr" horzOverflow="overflow">
                    <a:lnL w="12700">
                      <a:solidFill>
                        <a:srgbClr val="D6D7D6"/>
                      </a:solidFill>
                      <a:miter lim="400000"/>
                    </a:lnL>
                    <a:lnR w="12700">
                      <a:solidFill>
                        <a:srgbClr val="D6D7D6"/>
                      </a:solidFill>
                      <a:miter lim="400000"/>
                    </a:lnR>
                    <a:lnT w="254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99</a:t>
                      </a:r>
                    </a:p>
                  </a:txBody>
                  <a:tcPr marL="50800" marR="50800" marT="50800" marB="50800" anchor="ctr" horzOverflow="overflow">
                    <a:lnL w="12700">
                      <a:solidFill>
                        <a:srgbClr val="D6D7D6"/>
                      </a:solidFill>
                      <a:miter lim="400000"/>
                    </a:lnL>
                    <a:lnR w="12700">
                      <a:solidFill>
                        <a:srgbClr val="D6D7D6"/>
                      </a:solidFill>
                      <a:miter lim="400000"/>
                    </a:lnR>
                    <a:lnT w="254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52-48</a:t>
                      </a:r>
                    </a:p>
                  </a:txBody>
                  <a:tcPr marL="50800" marR="50800" marT="50800" marB="50800" anchor="ctr" horzOverflow="overflow">
                    <a:lnL w="12700">
                      <a:solidFill>
                        <a:srgbClr val="D6D7D6"/>
                      </a:solidFill>
                      <a:miter lim="400000"/>
                    </a:lnL>
                    <a:lnR w="12700">
                      <a:solidFill>
                        <a:srgbClr val="D6D6D6"/>
                      </a:solidFill>
                      <a:miter lim="400000"/>
                    </a:lnR>
                    <a:lnT w="25400">
                      <a:solidFill>
                        <a:srgbClr val="D6D7D6"/>
                      </a:solidFill>
                      <a:miter lim="400000"/>
                    </a:lnT>
                    <a:lnB w="12700">
                      <a:solidFill>
                        <a:srgbClr val="D6D7D6"/>
                      </a:solidFill>
                      <a:miter lim="400000"/>
                    </a:lnB>
                  </a:tcPr>
                </a:tc>
                <a:extLst>
                  <a:ext uri="{0D108BD9-81ED-4DB2-BD59-A6C34878D82A}">
                    <a16:rowId xmlns:a16="http://schemas.microsoft.com/office/drawing/2014/main" val="10001"/>
                  </a:ext>
                </a:extLst>
              </a:tr>
              <a:tr h="1215914">
                <a:tc>
                  <a:txBody>
                    <a:bodyPr/>
                    <a:lstStyle/>
                    <a:p>
                      <a:pPr defTabSz="914400">
                        <a:defRPr b="0"/>
                      </a:pPr>
                      <a:r>
                        <a:rPr sz="3800" b="1">
                          <a:solidFill>
                            <a:srgbClr val="FFFFFF"/>
                          </a:solidFill>
                          <a:latin typeface="Helvetica"/>
                          <a:ea typeface="Helvetica"/>
                          <a:cs typeface="Helvetica"/>
                          <a:sym typeface="Helvetica"/>
                        </a:rPr>
                        <a:t>CJ ROBERTS</a:t>
                      </a:r>
                    </a:p>
                  </a:txBody>
                  <a:tcPr marL="50800" marR="50800" marT="50800" marB="50800" anchor="ctr" horzOverflow="overflow">
                    <a:lnL w="12700">
                      <a:solidFill>
                        <a:srgbClr val="D6D6D6"/>
                      </a:solidFill>
                      <a:miter lim="400000"/>
                    </a:lnL>
                    <a:lnR w="25400">
                      <a:solidFill>
                        <a:srgbClr val="D6D7D6"/>
                      </a:solidFill>
                      <a:miter lim="400000"/>
                    </a:lnR>
                    <a:lnT w="12700">
                      <a:solidFill>
                        <a:srgbClr val="D6D7D6"/>
                      </a:solidFill>
                      <a:miter lim="400000"/>
                    </a:lnT>
                    <a:lnB w="12700">
                      <a:solidFill>
                        <a:srgbClr val="D6D7D6"/>
                      </a:solidFill>
                      <a:miter lim="400000"/>
                    </a:lnB>
                    <a:solidFill>
                      <a:srgbClr val="1497FC"/>
                    </a:solidFill>
                  </a:tcPr>
                </a:tc>
                <a:tc>
                  <a:txBody>
                    <a:bodyPr/>
                    <a:lstStyle/>
                    <a:p>
                      <a:pPr defTabSz="914400"/>
                      <a:r>
                        <a:rPr sz="5600" b="1">
                          <a:latin typeface="Helvetica"/>
                          <a:ea typeface="Helvetica"/>
                          <a:cs typeface="Helvetica"/>
                          <a:sym typeface="Helvetica"/>
                        </a:rPr>
                        <a:t>67</a:t>
                      </a:r>
                    </a:p>
                  </a:txBody>
                  <a:tcPr marL="50800" marR="50800" marT="50800" marB="50800" anchor="ctr" horzOverflow="overflow">
                    <a:lnL w="254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000" b="1">
                          <a:solidFill>
                            <a:srgbClr val="0065C1"/>
                          </a:solidFill>
                          <a:latin typeface="Helvetica"/>
                          <a:ea typeface="Helvetica"/>
                          <a:cs typeface="Helvetica"/>
                          <a:sym typeface="Helvetica"/>
                        </a:rPr>
                        <a:t>2005</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16</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W. Bush</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62</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78-22</a:t>
                      </a:r>
                    </a:p>
                  </a:txBody>
                  <a:tcPr marL="50800" marR="50800" marT="50800" marB="50800" anchor="ctr" horzOverflow="overflow">
                    <a:lnL w="12700">
                      <a:solidFill>
                        <a:srgbClr val="D6D7D6"/>
                      </a:solidFill>
                      <a:miter lim="400000"/>
                    </a:lnL>
                    <a:lnR w="12700">
                      <a:solidFill>
                        <a:srgbClr val="D6D6D6"/>
                      </a:solidFill>
                      <a:miter lim="400000"/>
                    </a:lnR>
                    <a:lnT w="12700">
                      <a:solidFill>
                        <a:srgbClr val="D6D7D6"/>
                      </a:solidFill>
                      <a:miter lim="400000"/>
                    </a:lnT>
                    <a:lnB w="12700">
                      <a:solidFill>
                        <a:srgbClr val="D6D7D6"/>
                      </a:solidFill>
                      <a:miter lim="400000"/>
                    </a:lnB>
                  </a:tcPr>
                </a:tc>
                <a:extLst>
                  <a:ext uri="{0D108BD9-81ED-4DB2-BD59-A6C34878D82A}">
                    <a16:rowId xmlns:a16="http://schemas.microsoft.com/office/drawing/2014/main" val="10002"/>
                  </a:ext>
                </a:extLst>
              </a:tr>
              <a:tr h="1215914">
                <a:tc>
                  <a:txBody>
                    <a:bodyPr/>
                    <a:lstStyle/>
                    <a:p>
                      <a:pPr defTabSz="914400">
                        <a:defRPr b="0"/>
                      </a:pPr>
                      <a:r>
                        <a:rPr sz="3800" b="1">
                          <a:solidFill>
                            <a:srgbClr val="FFFFFF"/>
                          </a:solidFill>
                          <a:latin typeface="Helvetica"/>
                          <a:ea typeface="Helvetica"/>
                          <a:cs typeface="Helvetica"/>
                          <a:sym typeface="Helvetica"/>
                        </a:rPr>
                        <a:t>ALITO</a:t>
                      </a:r>
                    </a:p>
                  </a:txBody>
                  <a:tcPr marL="50800" marR="50800" marT="50800" marB="50800" anchor="ctr" horzOverflow="overflow">
                    <a:lnL w="12700">
                      <a:solidFill>
                        <a:srgbClr val="D6D6D6"/>
                      </a:solidFill>
                      <a:miter lim="400000"/>
                    </a:lnL>
                    <a:lnR w="25400">
                      <a:solidFill>
                        <a:srgbClr val="D6D7D6"/>
                      </a:solidFill>
                      <a:miter lim="400000"/>
                    </a:lnR>
                    <a:lnT w="12700">
                      <a:solidFill>
                        <a:srgbClr val="D6D7D6"/>
                      </a:solidFill>
                      <a:miter lim="400000"/>
                    </a:lnT>
                    <a:lnB w="12700">
                      <a:solidFill>
                        <a:srgbClr val="D6D7D6"/>
                      </a:solidFill>
                      <a:miter lim="400000"/>
                    </a:lnB>
                    <a:solidFill>
                      <a:srgbClr val="1497FC"/>
                    </a:solidFill>
                  </a:tcPr>
                </a:tc>
                <a:tc>
                  <a:txBody>
                    <a:bodyPr/>
                    <a:lstStyle/>
                    <a:p>
                      <a:pPr defTabSz="914400"/>
                      <a:r>
                        <a:rPr sz="5600" b="1">
                          <a:latin typeface="Helvetica"/>
                          <a:ea typeface="Helvetica"/>
                          <a:cs typeface="Helvetica"/>
                          <a:sym typeface="Helvetica"/>
                        </a:rPr>
                        <a:t>72</a:t>
                      </a:r>
                    </a:p>
                  </a:txBody>
                  <a:tcPr marL="50800" marR="50800" marT="50800" marB="50800" anchor="ctr" horzOverflow="overflow">
                    <a:lnL w="254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000" b="1">
                          <a:solidFill>
                            <a:srgbClr val="0065C1"/>
                          </a:solidFill>
                          <a:latin typeface="Helvetica"/>
                          <a:ea typeface="Helvetica"/>
                          <a:cs typeface="Helvetica"/>
                          <a:sym typeface="Helvetica"/>
                        </a:rPr>
                        <a:t>2006</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16</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W. Bush</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82</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58-42</a:t>
                      </a:r>
                    </a:p>
                  </a:txBody>
                  <a:tcPr marL="50800" marR="50800" marT="50800" marB="50800" anchor="ctr" horzOverflow="overflow">
                    <a:lnL w="12700">
                      <a:solidFill>
                        <a:srgbClr val="D6D7D6"/>
                      </a:solidFill>
                      <a:miter lim="400000"/>
                    </a:lnL>
                    <a:lnR w="12700">
                      <a:solidFill>
                        <a:srgbClr val="D6D6D6"/>
                      </a:solidFill>
                      <a:miter lim="400000"/>
                    </a:lnR>
                    <a:lnT w="12700">
                      <a:solidFill>
                        <a:srgbClr val="D6D7D6"/>
                      </a:solidFill>
                      <a:miter lim="400000"/>
                    </a:lnT>
                    <a:lnB w="12700">
                      <a:solidFill>
                        <a:srgbClr val="D6D7D6"/>
                      </a:solidFill>
                      <a:miter lim="400000"/>
                    </a:lnB>
                  </a:tcPr>
                </a:tc>
                <a:extLst>
                  <a:ext uri="{0D108BD9-81ED-4DB2-BD59-A6C34878D82A}">
                    <a16:rowId xmlns:a16="http://schemas.microsoft.com/office/drawing/2014/main" val="10003"/>
                  </a:ext>
                </a:extLst>
              </a:tr>
              <a:tr h="1215914">
                <a:tc>
                  <a:txBody>
                    <a:bodyPr/>
                    <a:lstStyle/>
                    <a:p>
                      <a:pPr defTabSz="914400">
                        <a:defRPr b="0"/>
                      </a:pPr>
                      <a:r>
                        <a:rPr sz="3800" b="1">
                          <a:solidFill>
                            <a:srgbClr val="FFFFFF"/>
                          </a:solidFill>
                          <a:latin typeface="Helvetica"/>
                          <a:ea typeface="Helvetica"/>
                          <a:cs typeface="Helvetica"/>
                          <a:sym typeface="Helvetica"/>
                        </a:rPr>
                        <a:t>SOTOMAYOR</a:t>
                      </a:r>
                    </a:p>
                  </a:txBody>
                  <a:tcPr marL="50800" marR="50800" marT="50800" marB="50800" anchor="ctr" horzOverflow="overflow">
                    <a:lnL w="12700">
                      <a:solidFill>
                        <a:srgbClr val="D6D6D6"/>
                      </a:solidFill>
                      <a:miter lim="400000"/>
                    </a:lnL>
                    <a:lnR w="25400">
                      <a:solidFill>
                        <a:srgbClr val="D6D7D6"/>
                      </a:solidFill>
                      <a:miter lim="400000"/>
                    </a:lnR>
                    <a:lnT w="12700">
                      <a:solidFill>
                        <a:srgbClr val="D6D7D6"/>
                      </a:solidFill>
                      <a:miter lim="400000"/>
                    </a:lnT>
                    <a:lnB w="12700">
                      <a:solidFill>
                        <a:srgbClr val="D6D7D6"/>
                      </a:solidFill>
                      <a:miter lim="400000"/>
                    </a:lnB>
                    <a:solidFill>
                      <a:srgbClr val="1497FC"/>
                    </a:solidFill>
                  </a:tcPr>
                </a:tc>
                <a:tc>
                  <a:txBody>
                    <a:bodyPr/>
                    <a:lstStyle/>
                    <a:p>
                      <a:pPr defTabSz="914400"/>
                      <a:r>
                        <a:rPr sz="5600" b="1">
                          <a:latin typeface="Helvetica"/>
                          <a:ea typeface="Helvetica"/>
                          <a:cs typeface="Helvetica"/>
                          <a:sym typeface="Helvetica"/>
                        </a:rPr>
                        <a:t>68</a:t>
                      </a:r>
                    </a:p>
                  </a:txBody>
                  <a:tcPr marL="50800" marR="50800" marT="50800" marB="50800" anchor="ctr" horzOverflow="overflow">
                    <a:lnL w="254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000" b="1">
                          <a:solidFill>
                            <a:srgbClr val="0065C1"/>
                          </a:solidFill>
                          <a:latin typeface="Helvetica"/>
                          <a:ea typeface="Helvetica"/>
                          <a:cs typeface="Helvetica"/>
                          <a:sym typeface="Helvetica"/>
                        </a:rPr>
                        <a:t>2009</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12</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Obama</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66</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68-31</a:t>
                      </a:r>
                    </a:p>
                  </a:txBody>
                  <a:tcPr marL="50800" marR="50800" marT="50800" marB="50800" anchor="ctr" horzOverflow="overflow">
                    <a:lnL w="12700">
                      <a:solidFill>
                        <a:srgbClr val="D6D7D6"/>
                      </a:solidFill>
                      <a:miter lim="400000"/>
                    </a:lnL>
                    <a:lnR w="12700">
                      <a:solidFill>
                        <a:srgbClr val="D6D6D6"/>
                      </a:solidFill>
                      <a:miter lim="400000"/>
                    </a:lnR>
                    <a:lnT w="12700">
                      <a:solidFill>
                        <a:srgbClr val="D6D7D6"/>
                      </a:solidFill>
                      <a:miter lim="400000"/>
                    </a:lnT>
                    <a:lnB w="12700">
                      <a:solidFill>
                        <a:srgbClr val="D6D7D6"/>
                      </a:solidFill>
                      <a:miter lim="400000"/>
                    </a:lnB>
                  </a:tcPr>
                </a:tc>
                <a:extLst>
                  <a:ext uri="{0D108BD9-81ED-4DB2-BD59-A6C34878D82A}">
                    <a16:rowId xmlns:a16="http://schemas.microsoft.com/office/drawing/2014/main" val="10004"/>
                  </a:ext>
                </a:extLst>
              </a:tr>
              <a:tr h="1215914">
                <a:tc>
                  <a:txBody>
                    <a:bodyPr/>
                    <a:lstStyle/>
                    <a:p>
                      <a:pPr defTabSz="914400">
                        <a:defRPr b="0"/>
                      </a:pPr>
                      <a:r>
                        <a:rPr sz="3800" b="1">
                          <a:solidFill>
                            <a:srgbClr val="FFFFFF"/>
                          </a:solidFill>
                          <a:latin typeface="Helvetica"/>
                          <a:ea typeface="Helvetica"/>
                          <a:cs typeface="Helvetica"/>
                          <a:sym typeface="Helvetica"/>
                        </a:rPr>
                        <a:t>KAGAN</a:t>
                      </a:r>
                    </a:p>
                  </a:txBody>
                  <a:tcPr marL="50800" marR="50800" marT="50800" marB="50800" anchor="ctr" horzOverflow="overflow">
                    <a:lnL w="12700">
                      <a:solidFill>
                        <a:srgbClr val="D6D6D6"/>
                      </a:solidFill>
                      <a:miter lim="400000"/>
                    </a:lnL>
                    <a:lnR w="25400">
                      <a:solidFill>
                        <a:srgbClr val="D6D7D6"/>
                      </a:solidFill>
                      <a:miter lim="400000"/>
                    </a:lnR>
                    <a:lnT w="12700">
                      <a:solidFill>
                        <a:srgbClr val="D6D7D6"/>
                      </a:solidFill>
                      <a:miter lim="400000"/>
                    </a:lnT>
                    <a:lnB w="12700">
                      <a:solidFill>
                        <a:srgbClr val="D6D7D6"/>
                      </a:solidFill>
                      <a:miter lim="400000"/>
                    </a:lnB>
                    <a:solidFill>
                      <a:srgbClr val="1497FC"/>
                    </a:solidFill>
                  </a:tcPr>
                </a:tc>
                <a:tc>
                  <a:txBody>
                    <a:bodyPr/>
                    <a:lstStyle/>
                    <a:p>
                      <a:pPr defTabSz="914400"/>
                      <a:r>
                        <a:rPr sz="5600" b="1">
                          <a:latin typeface="Helvetica"/>
                          <a:ea typeface="Helvetica"/>
                          <a:cs typeface="Helvetica"/>
                          <a:sym typeface="Helvetica"/>
                        </a:rPr>
                        <a:t>62</a:t>
                      </a:r>
                    </a:p>
                  </a:txBody>
                  <a:tcPr marL="50800" marR="50800" marT="50800" marB="50800" anchor="ctr" horzOverflow="overflow">
                    <a:lnL w="254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000" b="1">
                          <a:solidFill>
                            <a:srgbClr val="0065C1"/>
                          </a:solidFill>
                          <a:latin typeface="Helvetica"/>
                          <a:ea typeface="Helvetica"/>
                          <a:cs typeface="Helvetica"/>
                          <a:sym typeface="Helvetica"/>
                        </a:rPr>
                        <a:t>2010</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11</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Obama</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87</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63-37</a:t>
                      </a:r>
                    </a:p>
                  </a:txBody>
                  <a:tcPr marL="50800" marR="50800" marT="50800" marB="50800" anchor="ctr" horzOverflow="overflow">
                    <a:lnL w="12700">
                      <a:solidFill>
                        <a:srgbClr val="D6D7D6"/>
                      </a:solidFill>
                      <a:miter lim="400000"/>
                    </a:lnL>
                    <a:lnR w="12700">
                      <a:solidFill>
                        <a:srgbClr val="D6D6D6"/>
                      </a:solidFill>
                      <a:miter lim="400000"/>
                    </a:lnR>
                    <a:lnT w="12700">
                      <a:solidFill>
                        <a:srgbClr val="D6D7D6"/>
                      </a:solidFill>
                      <a:miter lim="400000"/>
                    </a:lnT>
                    <a:lnB w="12700">
                      <a:solidFill>
                        <a:srgbClr val="D6D7D6"/>
                      </a:solidFill>
                      <a:miter lim="400000"/>
                    </a:lnB>
                  </a:tcPr>
                </a:tc>
                <a:extLst>
                  <a:ext uri="{0D108BD9-81ED-4DB2-BD59-A6C34878D82A}">
                    <a16:rowId xmlns:a16="http://schemas.microsoft.com/office/drawing/2014/main" val="10005"/>
                  </a:ext>
                </a:extLst>
              </a:tr>
              <a:tr h="1215914">
                <a:tc>
                  <a:txBody>
                    <a:bodyPr/>
                    <a:lstStyle/>
                    <a:p>
                      <a:pPr defTabSz="914400">
                        <a:defRPr b="0"/>
                      </a:pPr>
                      <a:r>
                        <a:rPr sz="3800" b="1">
                          <a:solidFill>
                            <a:srgbClr val="FFFFFF"/>
                          </a:solidFill>
                          <a:latin typeface="Helvetica"/>
                          <a:ea typeface="Helvetica"/>
                          <a:cs typeface="Helvetica"/>
                          <a:sym typeface="Helvetica"/>
                        </a:rPr>
                        <a:t>GORSUCH</a:t>
                      </a:r>
                    </a:p>
                  </a:txBody>
                  <a:tcPr marL="50800" marR="50800" marT="50800" marB="50800" anchor="ctr" horzOverflow="overflow">
                    <a:lnL w="12700">
                      <a:solidFill>
                        <a:srgbClr val="D6D6D6"/>
                      </a:solidFill>
                      <a:miter lim="400000"/>
                    </a:lnL>
                    <a:lnR w="25400">
                      <a:solidFill>
                        <a:srgbClr val="D6D7D6"/>
                      </a:solidFill>
                      <a:miter lim="400000"/>
                    </a:lnR>
                    <a:lnT w="12700">
                      <a:solidFill>
                        <a:srgbClr val="D6D7D6"/>
                      </a:solidFill>
                      <a:miter lim="400000"/>
                    </a:lnT>
                    <a:lnB w="12700">
                      <a:solidFill>
                        <a:srgbClr val="D6D7D6"/>
                      </a:solidFill>
                      <a:miter lim="400000"/>
                    </a:lnB>
                    <a:solidFill>
                      <a:srgbClr val="1497FC"/>
                    </a:solidFill>
                  </a:tcPr>
                </a:tc>
                <a:tc>
                  <a:txBody>
                    <a:bodyPr/>
                    <a:lstStyle/>
                    <a:p>
                      <a:pPr defTabSz="914400"/>
                      <a:r>
                        <a:rPr sz="5600" b="1">
                          <a:latin typeface="Helvetica"/>
                          <a:ea typeface="Helvetica"/>
                          <a:cs typeface="Helvetica"/>
                          <a:sym typeface="Helvetica"/>
                        </a:rPr>
                        <a:t>54</a:t>
                      </a:r>
                    </a:p>
                  </a:txBody>
                  <a:tcPr marL="50800" marR="50800" marT="50800" marB="50800" anchor="ctr" horzOverflow="overflow">
                    <a:lnL w="254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000" b="1">
                          <a:solidFill>
                            <a:srgbClr val="0065C1"/>
                          </a:solidFill>
                          <a:latin typeface="Helvetica"/>
                          <a:ea typeface="Helvetica"/>
                          <a:cs typeface="Helvetica"/>
                          <a:sym typeface="Helvetica"/>
                        </a:rPr>
                        <a:t>2017</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5</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Trump</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66</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54-45</a:t>
                      </a:r>
                    </a:p>
                  </a:txBody>
                  <a:tcPr marL="50800" marR="50800" marT="50800" marB="50800" anchor="ctr" horzOverflow="overflow">
                    <a:lnL w="12700">
                      <a:solidFill>
                        <a:srgbClr val="D6D7D6"/>
                      </a:solidFill>
                      <a:miter lim="400000"/>
                    </a:lnL>
                    <a:lnR w="12700">
                      <a:solidFill>
                        <a:srgbClr val="D6D6D6"/>
                      </a:solidFill>
                      <a:miter lim="400000"/>
                    </a:lnR>
                    <a:lnT w="12700">
                      <a:solidFill>
                        <a:srgbClr val="D6D7D6"/>
                      </a:solidFill>
                      <a:miter lim="400000"/>
                    </a:lnT>
                    <a:lnB w="12700">
                      <a:solidFill>
                        <a:srgbClr val="D6D7D6"/>
                      </a:solidFill>
                      <a:miter lim="400000"/>
                    </a:lnB>
                  </a:tcPr>
                </a:tc>
                <a:extLst>
                  <a:ext uri="{0D108BD9-81ED-4DB2-BD59-A6C34878D82A}">
                    <a16:rowId xmlns:a16="http://schemas.microsoft.com/office/drawing/2014/main" val="10006"/>
                  </a:ext>
                </a:extLst>
              </a:tr>
              <a:tr h="1215914">
                <a:tc>
                  <a:txBody>
                    <a:bodyPr/>
                    <a:lstStyle/>
                    <a:p>
                      <a:pPr defTabSz="914400">
                        <a:defRPr b="0"/>
                      </a:pPr>
                      <a:r>
                        <a:rPr sz="3800" b="1">
                          <a:solidFill>
                            <a:srgbClr val="FFFFFF"/>
                          </a:solidFill>
                          <a:latin typeface="Helvetica"/>
                          <a:ea typeface="Helvetica"/>
                          <a:cs typeface="Helvetica"/>
                          <a:sym typeface="Helvetica"/>
                        </a:rPr>
                        <a:t>KAVANAUGH</a:t>
                      </a:r>
                    </a:p>
                  </a:txBody>
                  <a:tcPr marL="50800" marR="50800" marT="50800" marB="50800" anchor="ctr" horzOverflow="overflow">
                    <a:lnL w="12700">
                      <a:solidFill>
                        <a:srgbClr val="D6D6D6"/>
                      </a:solidFill>
                      <a:miter lim="400000"/>
                    </a:lnL>
                    <a:lnR w="25400">
                      <a:solidFill>
                        <a:srgbClr val="D6D7D6"/>
                      </a:solidFill>
                      <a:miter lim="400000"/>
                    </a:lnR>
                    <a:lnT w="12700">
                      <a:solidFill>
                        <a:srgbClr val="D6D7D6"/>
                      </a:solidFill>
                      <a:miter lim="400000"/>
                    </a:lnT>
                    <a:lnB w="12700">
                      <a:solidFill>
                        <a:srgbClr val="D6D7D6"/>
                      </a:solidFill>
                      <a:miter lim="400000"/>
                    </a:lnB>
                    <a:solidFill>
                      <a:srgbClr val="1497FC"/>
                    </a:solidFill>
                  </a:tcPr>
                </a:tc>
                <a:tc>
                  <a:txBody>
                    <a:bodyPr/>
                    <a:lstStyle/>
                    <a:p>
                      <a:pPr defTabSz="914400"/>
                      <a:r>
                        <a:rPr sz="5600" b="1">
                          <a:latin typeface="Helvetica"/>
                          <a:ea typeface="Helvetica"/>
                          <a:cs typeface="Helvetica"/>
                          <a:sym typeface="Helvetica"/>
                        </a:rPr>
                        <a:t>57</a:t>
                      </a:r>
                    </a:p>
                  </a:txBody>
                  <a:tcPr marL="50800" marR="50800" marT="50800" marB="50800" anchor="ctr" horzOverflow="overflow">
                    <a:lnL w="254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000" b="1">
                          <a:solidFill>
                            <a:srgbClr val="0065C1"/>
                          </a:solidFill>
                          <a:latin typeface="Helvetica"/>
                          <a:ea typeface="Helvetica"/>
                          <a:cs typeface="Helvetica"/>
                          <a:sym typeface="Helvetica"/>
                        </a:rPr>
                        <a:t>2018</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3</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Trump</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89</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50-48</a:t>
                      </a:r>
                    </a:p>
                  </a:txBody>
                  <a:tcPr marL="50800" marR="50800" marT="50800" marB="50800" anchor="ctr" horzOverflow="overflow">
                    <a:lnL w="12700">
                      <a:solidFill>
                        <a:srgbClr val="D6D7D6"/>
                      </a:solidFill>
                      <a:miter lim="400000"/>
                    </a:lnL>
                    <a:lnR w="12700">
                      <a:solidFill>
                        <a:srgbClr val="D6D6D6"/>
                      </a:solidFill>
                      <a:miter lim="400000"/>
                    </a:lnR>
                    <a:lnT w="12700">
                      <a:solidFill>
                        <a:srgbClr val="D6D7D6"/>
                      </a:solidFill>
                      <a:miter lim="400000"/>
                    </a:lnT>
                    <a:lnB w="12700">
                      <a:solidFill>
                        <a:srgbClr val="D6D7D6"/>
                      </a:solidFill>
                      <a:miter lim="400000"/>
                    </a:lnB>
                  </a:tcPr>
                </a:tc>
                <a:extLst>
                  <a:ext uri="{0D108BD9-81ED-4DB2-BD59-A6C34878D82A}">
                    <a16:rowId xmlns:a16="http://schemas.microsoft.com/office/drawing/2014/main" val="10007"/>
                  </a:ext>
                </a:extLst>
              </a:tr>
              <a:tr h="1215914">
                <a:tc>
                  <a:txBody>
                    <a:bodyPr/>
                    <a:lstStyle/>
                    <a:p>
                      <a:pPr defTabSz="914400">
                        <a:defRPr b="0"/>
                      </a:pPr>
                      <a:r>
                        <a:rPr sz="3800" b="1">
                          <a:solidFill>
                            <a:srgbClr val="FFFFFF"/>
                          </a:solidFill>
                          <a:latin typeface="Helvetica"/>
                          <a:ea typeface="Helvetica"/>
                          <a:cs typeface="Helvetica"/>
                          <a:sym typeface="Helvetica"/>
                        </a:rPr>
                        <a:t>BARRETT</a:t>
                      </a:r>
                    </a:p>
                  </a:txBody>
                  <a:tcPr marL="50800" marR="50800" marT="50800" marB="50800" anchor="ctr" horzOverflow="overflow">
                    <a:lnL w="12700">
                      <a:solidFill>
                        <a:srgbClr val="D6D6D6"/>
                      </a:solidFill>
                      <a:miter lim="400000"/>
                    </a:lnL>
                    <a:lnR w="25400">
                      <a:solidFill>
                        <a:srgbClr val="D6D7D6"/>
                      </a:solidFill>
                      <a:miter lim="400000"/>
                    </a:lnR>
                    <a:lnT w="12700">
                      <a:solidFill>
                        <a:srgbClr val="D6D7D6"/>
                      </a:solidFill>
                      <a:miter lim="400000"/>
                    </a:lnT>
                    <a:lnB w="12700">
                      <a:solidFill>
                        <a:srgbClr val="D6D7D6"/>
                      </a:solidFill>
                      <a:miter lim="400000"/>
                    </a:lnB>
                    <a:solidFill>
                      <a:srgbClr val="1497FC"/>
                    </a:solidFill>
                  </a:tcPr>
                </a:tc>
                <a:tc>
                  <a:txBody>
                    <a:bodyPr/>
                    <a:lstStyle/>
                    <a:p>
                      <a:pPr defTabSz="914400"/>
                      <a:r>
                        <a:rPr sz="5600" b="1">
                          <a:latin typeface="Helvetica"/>
                          <a:ea typeface="Helvetica"/>
                          <a:cs typeface="Helvetica"/>
                          <a:sym typeface="Helvetica"/>
                        </a:rPr>
                        <a:t>50</a:t>
                      </a:r>
                    </a:p>
                  </a:txBody>
                  <a:tcPr marL="50800" marR="50800" marT="50800" marB="50800" anchor="ctr" horzOverflow="overflow">
                    <a:lnL w="254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000" b="1">
                          <a:solidFill>
                            <a:srgbClr val="0065C1"/>
                          </a:solidFill>
                          <a:latin typeface="Helvetica"/>
                          <a:ea typeface="Helvetica"/>
                          <a:cs typeface="Helvetica"/>
                          <a:sym typeface="Helvetica"/>
                        </a:rPr>
                        <a:t>2020</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1</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Trump</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30</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7D6"/>
                      </a:solidFill>
                      <a:miter lim="400000"/>
                    </a:lnB>
                  </a:tcPr>
                </a:tc>
                <a:tc>
                  <a:txBody>
                    <a:bodyPr/>
                    <a:lstStyle/>
                    <a:p>
                      <a:pPr defTabSz="914400"/>
                      <a:r>
                        <a:rPr sz="5600" b="1">
                          <a:latin typeface="Helvetica"/>
                          <a:ea typeface="Helvetica"/>
                          <a:cs typeface="Helvetica"/>
                          <a:sym typeface="Helvetica"/>
                        </a:rPr>
                        <a:t>52-48</a:t>
                      </a:r>
                    </a:p>
                  </a:txBody>
                  <a:tcPr marL="50800" marR="50800" marT="50800" marB="50800" anchor="ctr" horzOverflow="overflow">
                    <a:lnL w="12700">
                      <a:solidFill>
                        <a:srgbClr val="D6D7D6"/>
                      </a:solidFill>
                      <a:miter lim="400000"/>
                    </a:lnL>
                    <a:lnR w="12700">
                      <a:solidFill>
                        <a:srgbClr val="D6D6D6"/>
                      </a:solidFill>
                      <a:miter lim="400000"/>
                    </a:lnR>
                    <a:lnT w="12700">
                      <a:solidFill>
                        <a:srgbClr val="D6D7D6"/>
                      </a:solidFill>
                      <a:miter lim="400000"/>
                    </a:lnT>
                    <a:lnB w="12700">
                      <a:solidFill>
                        <a:srgbClr val="D6D7D6"/>
                      </a:solidFill>
                      <a:miter lim="400000"/>
                    </a:lnB>
                  </a:tcPr>
                </a:tc>
                <a:extLst>
                  <a:ext uri="{0D108BD9-81ED-4DB2-BD59-A6C34878D82A}">
                    <a16:rowId xmlns:a16="http://schemas.microsoft.com/office/drawing/2014/main" val="10008"/>
                  </a:ext>
                </a:extLst>
              </a:tr>
              <a:tr h="1215914">
                <a:tc>
                  <a:txBody>
                    <a:bodyPr/>
                    <a:lstStyle/>
                    <a:p>
                      <a:pPr defTabSz="914400">
                        <a:defRPr b="0"/>
                      </a:pPr>
                      <a:r>
                        <a:rPr sz="3800" b="1">
                          <a:solidFill>
                            <a:srgbClr val="FFFFFF"/>
                          </a:solidFill>
                          <a:latin typeface="Helvetica"/>
                          <a:ea typeface="Helvetica"/>
                          <a:cs typeface="Helvetica"/>
                          <a:sym typeface="Helvetica"/>
                        </a:rPr>
                        <a:t>JACKSON</a:t>
                      </a:r>
                    </a:p>
                  </a:txBody>
                  <a:tcPr marL="50800" marR="50800" marT="50800" marB="50800" anchor="ctr" horzOverflow="overflow">
                    <a:lnL w="12700">
                      <a:solidFill>
                        <a:srgbClr val="D6D6D6"/>
                      </a:solidFill>
                      <a:miter lim="400000"/>
                    </a:lnL>
                    <a:lnR w="25400">
                      <a:solidFill>
                        <a:srgbClr val="D6D7D6"/>
                      </a:solidFill>
                      <a:miter lim="400000"/>
                    </a:lnR>
                    <a:lnT w="12700">
                      <a:solidFill>
                        <a:srgbClr val="D6D7D6"/>
                      </a:solidFill>
                      <a:miter lim="400000"/>
                    </a:lnT>
                    <a:lnB w="12700">
                      <a:solidFill>
                        <a:srgbClr val="D6D6D6"/>
                      </a:solidFill>
                      <a:miter lim="400000"/>
                    </a:lnB>
                    <a:solidFill>
                      <a:srgbClr val="1497FC"/>
                    </a:solidFill>
                  </a:tcPr>
                </a:tc>
                <a:tc>
                  <a:txBody>
                    <a:bodyPr/>
                    <a:lstStyle/>
                    <a:p>
                      <a:pPr defTabSz="914400"/>
                      <a:r>
                        <a:rPr sz="5600" b="1">
                          <a:latin typeface="Helvetica"/>
                          <a:ea typeface="Helvetica"/>
                          <a:cs typeface="Helvetica"/>
                          <a:sym typeface="Helvetica"/>
                        </a:rPr>
                        <a:t>51</a:t>
                      </a:r>
                    </a:p>
                  </a:txBody>
                  <a:tcPr marL="50800" marR="50800" marT="50800" marB="50800" anchor="ctr" horzOverflow="overflow">
                    <a:lnL w="25400">
                      <a:solidFill>
                        <a:srgbClr val="D6D7D6"/>
                      </a:solidFill>
                      <a:miter lim="400000"/>
                    </a:lnL>
                    <a:lnR w="12700">
                      <a:solidFill>
                        <a:srgbClr val="D6D7D6"/>
                      </a:solidFill>
                      <a:miter lim="400000"/>
                    </a:lnR>
                    <a:lnT w="12700">
                      <a:solidFill>
                        <a:srgbClr val="D6D7D6"/>
                      </a:solidFill>
                      <a:miter lim="400000"/>
                    </a:lnT>
                    <a:lnB w="12700">
                      <a:solidFill>
                        <a:srgbClr val="D6D6D6"/>
                      </a:solidFill>
                      <a:miter lim="400000"/>
                    </a:lnB>
                  </a:tcPr>
                </a:tc>
                <a:tc>
                  <a:txBody>
                    <a:bodyPr/>
                    <a:lstStyle/>
                    <a:p>
                      <a:pPr defTabSz="914400"/>
                      <a:r>
                        <a:rPr sz="5000" b="1">
                          <a:solidFill>
                            <a:srgbClr val="0065C1"/>
                          </a:solidFill>
                          <a:latin typeface="Helvetica"/>
                          <a:ea typeface="Helvetica"/>
                          <a:cs typeface="Helvetica"/>
                          <a:sym typeface="Helvetica"/>
                        </a:rPr>
                        <a:t>2022</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6D6"/>
                      </a:solidFill>
                      <a:miter lim="400000"/>
                    </a:lnB>
                  </a:tcPr>
                </a:tc>
                <a:tc>
                  <a:txBody>
                    <a:bodyPr/>
                    <a:lstStyle/>
                    <a:p>
                      <a:pPr defTabSz="914400"/>
                      <a:r>
                        <a:rPr sz="5400" b="1">
                          <a:latin typeface="Helvetica"/>
                          <a:ea typeface="Helvetica"/>
                          <a:cs typeface="Helvetica"/>
                          <a:sym typeface="Helvetica"/>
                        </a:rPr>
                        <a:t>1 month</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6D6"/>
                      </a:solidFill>
                      <a:miter lim="400000"/>
                    </a:lnB>
                  </a:tcPr>
                </a:tc>
                <a:tc>
                  <a:txBody>
                    <a:bodyPr/>
                    <a:lstStyle/>
                    <a:p>
                      <a:pPr defTabSz="914400"/>
                      <a:r>
                        <a:rPr sz="5600" b="1">
                          <a:latin typeface="Helvetica"/>
                          <a:ea typeface="Helvetica"/>
                          <a:cs typeface="Helvetica"/>
                          <a:sym typeface="Helvetica"/>
                        </a:rPr>
                        <a:t>Biden</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6D6"/>
                      </a:solidFill>
                      <a:miter lim="400000"/>
                    </a:lnB>
                  </a:tcPr>
                </a:tc>
                <a:tc>
                  <a:txBody>
                    <a:bodyPr/>
                    <a:lstStyle/>
                    <a:p>
                      <a:pPr defTabSz="914400"/>
                      <a:r>
                        <a:rPr sz="5600" b="1">
                          <a:latin typeface="Helvetica"/>
                          <a:ea typeface="Helvetica"/>
                          <a:cs typeface="Helvetica"/>
                          <a:sym typeface="Helvetica"/>
                        </a:rPr>
                        <a:t>41</a:t>
                      </a:r>
                    </a:p>
                  </a:txBody>
                  <a:tcPr marL="50800" marR="50800" marT="50800" marB="50800" anchor="ctr" horzOverflow="overflow">
                    <a:lnL w="12700">
                      <a:solidFill>
                        <a:srgbClr val="D6D7D6"/>
                      </a:solidFill>
                      <a:miter lim="400000"/>
                    </a:lnL>
                    <a:lnR w="12700">
                      <a:solidFill>
                        <a:srgbClr val="D6D7D6"/>
                      </a:solidFill>
                      <a:miter lim="400000"/>
                    </a:lnR>
                    <a:lnT w="12700">
                      <a:solidFill>
                        <a:srgbClr val="D6D7D6"/>
                      </a:solidFill>
                      <a:miter lim="400000"/>
                    </a:lnT>
                    <a:lnB w="12700">
                      <a:solidFill>
                        <a:srgbClr val="D6D6D6"/>
                      </a:solidFill>
                      <a:miter lim="400000"/>
                    </a:lnB>
                  </a:tcPr>
                </a:tc>
                <a:tc>
                  <a:txBody>
                    <a:bodyPr/>
                    <a:lstStyle/>
                    <a:p>
                      <a:pPr defTabSz="914400"/>
                      <a:r>
                        <a:rPr sz="5600" b="1">
                          <a:latin typeface="Helvetica"/>
                          <a:ea typeface="Helvetica"/>
                          <a:cs typeface="Helvetica"/>
                          <a:sym typeface="Helvetica"/>
                        </a:rPr>
                        <a:t>53-47</a:t>
                      </a:r>
                    </a:p>
                  </a:txBody>
                  <a:tcPr marL="50800" marR="50800" marT="50800" marB="50800" anchor="ctr" horzOverflow="overflow">
                    <a:lnL w="12700">
                      <a:solidFill>
                        <a:srgbClr val="D6D7D6"/>
                      </a:solidFill>
                      <a:miter lim="400000"/>
                    </a:lnL>
                    <a:lnR w="12700">
                      <a:solidFill>
                        <a:srgbClr val="D6D6D6"/>
                      </a:solidFill>
                      <a:miter lim="400000"/>
                    </a:lnR>
                    <a:lnT w="12700">
                      <a:solidFill>
                        <a:srgbClr val="D6D7D6"/>
                      </a:solidFill>
                      <a:miter lim="400000"/>
                    </a:lnT>
                    <a:lnB w="12700">
                      <a:solidFill>
                        <a:srgbClr val="D6D6D6"/>
                      </a:solidFill>
                      <a:miter lim="400000"/>
                    </a:lnB>
                  </a:tcPr>
                </a:tc>
                <a:extLst>
                  <a:ext uri="{0D108BD9-81ED-4DB2-BD59-A6C34878D82A}">
                    <a16:rowId xmlns:a16="http://schemas.microsoft.com/office/drawing/2014/main" val="10009"/>
                  </a:ext>
                </a:extLst>
              </a:tr>
            </a:tbl>
          </a:graphicData>
        </a:graphic>
      </p:graphicFrame>
      <p:sp>
        <p:nvSpPr>
          <p:cNvPr id="229" name="JUSTICES ON U.S. SUPREME COURT BY YEAR OF CONFIRMATION"/>
          <p:cNvSpPr txBox="1"/>
          <p:nvPr/>
        </p:nvSpPr>
        <p:spPr>
          <a:xfrm>
            <a:off x="3094557" y="369772"/>
            <a:ext cx="18194881" cy="815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defTabSz="821529">
              <a:defRPr sz="4400" b="1">
                <a:solidFill>
                  <a:srgbClr val="0065C1"/>
                </a:solidFill>
                <a:latin typeface="Helvetica"/>
                <a:ea typeface="Helvetica"/>
                <a:cs typeface="Helvetica"/>
                <a:sym typeface="Helvetica"/>
              </a:defRPr>
            </a:lvl1pPr>
          </a:lstStyle>
          <a:p>
            <a:r>
              <a:t>JUSTICES ON U.S. SUPREME COURT BY YEAR OF CONFIRMATION</a:t>
            </a:r>
          </a:p>
        </p:txBody>
      </p:sp>
    </p:spTree>
  </p:cSld>
  <p:clrMapOvr>
    <a:masterClrMapping/>
  </p:clrMapOvr>
  <mc:AlternateContent xmlns:mc="http://schemas.openxmlformats.org/markup-compatibility/2006" xmlns:p14="http://schemas.microsoft.com/office/powerpoint/2010/main">
    <mc:Choice Requires="p14">
      <p:transition spd="slow" p14:dur="900">
        <p14:prism/>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IMG_4195.jpeg" descr="IMG_4195.jpeg"/>
          <p:cNvPicPr>
            <a:picLocks noChangeAspect="1"/>
          </p:cNvPicPr>
          <p:nvPr/>
        </p:nvPicPr>
        <p:blipFill>
          <a:blip r:embed="rId2"/>
          <a:srcRect t="4301"/>
          <a:stretch>
            <a:fillRect/>
          </a:stretch>
        </p:blipFill>
        <p:spPr>
          <a:xfrm>
            <a:off x="-27159" y="-2378419"/>
            <a:ext cx="24632573" cy="17678283"/>
          </a:xfrm>
          <a:prstGeom prst="rect">
            <a:avLst/>
          </a:prstGeom>
          <a:ln w="12700">
            <a:miter lim="400000"/>
          </a:ln>
        </p:spPr>
      </p:pic>
      <p:sp>
        <p:nvSpPr>
          <p:cNvPr id="232" name="JULY 4, 2022"/>
          <p:cNvSpPr txBox="1"/>
          <p:nvPr/>
        </p:nvSpPr>
        <p:spPr>
          <a:xfrm>
            <a:off x="16787272" y="412217"/>
            <a:ext cx="4193287" cy="92027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300" b="1"/>
            </a:lvl1pPr>
          </a:lstStyle>
          <a:p>
            <a:r>
              <a:t>JULY 4, 2022</a:t>
            </a:r>
          </a:p>
        </p:txBody>
      </p:sp>
    </p:spTree>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687</Words>
  <Application>Microsoft Office PowerPoint</Application>
  <PresentationFormat>Custom</PresentationFormat>
  <Paragraphs>149</Paragraphs>
  <Slides>30</Slides>
  <Notes>0</Notes>
  <HiddenSlides>1</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Georgia</vt:lpstr>
      <vt:lpstr>Gill Sans</vt:lpstr>
      <vt:lpstr>Helvetica</vt:lpstr>
      <vt:lpstr>Helvetica Light</vt:lpstr>
      <vt:lpstr>Helvetica Neue</vt:lpstr>
      <vt:lpstr>Helvetica Neue Light</vt:lpstr>
      <vt:lpstr>Helvetica Neue Medium</vt:lpstr>
      <vt:lpstr>Hoefler Text</vt:lpstr>
      <vt:lpstr>Times New Roman</vt:lpstr>
      <vt:lpstr>Verdana</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MISSISSIPPI v.  TENNESSEE</vt:lpstr>
      <vt:lpstr>Mississippi v. Tennessee, Orig. No. 143 (dispute over use of interstate aquifer) Decided Nov. 22, 2021</vt:lpstr>
      <vt:lpstr>PowerPoint Presentation</vt:lpstr>
      <vt:lpstr>PowerPoint Presentation</vt:lpstr>
      <vt:lpstr>PowerPoint Presentation</vt:lpstr>
      <vt:lpstr>PowerPoint Presentation</vt:lpstr>
      <vt:lpstr>Pending Cert Petitions</vt:lpstr>
      <vt:lpstr>PowerPoint Presentation</vt:lpstr>
      <vt:lpstr>PowerPoint Presentation</vt:lpstr>
      <vt:lpstr>PowerPoint Presentation</vt:lpstr>
      <vt:lpstr>Cases on the Horizon</vt:lpstr>
      <vt:lpstr>PowerPoint Presentation</vt:lpstr>
      <vt:lpstr>PowerPoint Presentation</vt:lpstr>
      <vt:lpstr>PowerPoint Presentation</vt:lpstr>
      <vt:lpstr>PowerPoint Presentation</vt:lpstr>
      <vt:lpstr>No. 21-241, Monsanto Co. v. Hardeman, Cert. Denied June 21, 2022</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Katina Yates-Reid</dc:creator>
  <cp:lastModifiedBy>Qarizada-Smith, Mehria</cp:lastModifiedBy>
  <cp:revision>4</cp:revision>
  <dcterms:modified xsi:type="dcterms:W3CDTF">2022-07-28T15:38:08Z</dcterms:modified>
</cp:coreProperties>
</file>